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Lst>
  <p:sldSz cy="9144000" cx="6858000"/>
  <p:notesSz cx="6797675" cy="9926625"/>
  <p:embeddedFontLst>
    <p:embeddedFont>
      <p:font typeface="Jacques Francois Shadow"/>
      <p:regular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79" roundtripDataSignature="AMtx7midqbRMbdjRRx+QcWZSA/QGydJY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030E83-BA32-4682-B3E8-641AD426E5D7}">
  <a:tblStyle styleId="{B2030E83-BA32-4682-B3E8-641AD426E5D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07B2B7A4-2179-4D07-B62C-5D3ABEEB33C3}" styleName="Table_1">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3">
              <a:alpha val="20000"/>
            </a:schemeClr>
          </a:solidFill>
        </a:fill>
      </a:tcStyle>
    </a:band1H>
    <a:band2H>
      <a:tcTxStyle b="off" i="off"/>
    </a:band2H>
    <a:band1V>
      <a:tcTxStyle b="off" i="off"/>
      <a:tcStyle>
        <a:fill>
          <a:solidFill>
            <a:schemeClr val="accent3">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8306C6EB-05D8-4680-A4AB-51016335EAAB}" styleName="Table_2">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5">
              <a:alpha val="20000"/>
            </a:schemeClr>
          </a:solidFill>
        </a:fill>
      </a:tcStyle>
    </a:band1H>
    <a:band2H>
      <a:tcTxStyle b="off" i="off"/>
    </a:band2H>
    <a:band1V>
      <a:tcTxStyle b="off" i="off"/>
      <a:tcStyle>
        <a:fill>
          <a:solidFill>
            <a:schemeClr val="accent5">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CF4C4891-A5A0-45DB-9D83-AA5911630A5B}" styleName="Table_3">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6">
              <a:alpha val="20000"/>
            </a:schemeClr>
          </a:solidFill>
        </a:fill>
      </a:tcStyle>
    </a:band1H>
    <a:band2H>
      <a:tcTxStyle b="off" i="off"/>
    </a:band2H>
    <a:band1V>
      <a:tcTxStyle b="off" i="off"/>
      <a:tcStyle>
        <a:fill>
          <a:solidFill>
            <a:schemeClr val="accent6">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6"/>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0D86F7FB-722C-41DD-9D42-5C420D71BE82}" styleName="Table_4">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tcStyle>
        <a:fill>
          <a:solidFill>
            <a:schemeClr val="dk1">
              <a:alpha val="20000"/>
            </a:schemeClr>
          </a:solidFill>
        </a:fill>
      </a:tcStyle>
    </a:band1H>
    <a:band2H>
      <a:tcTxStyle b="off" i="off"/>
    </a:band2H>
    <a:band1V>
      <a:tcTxStyle b="off" i="off"/>
      <a:tcStyle>
        <a:fill>
          <a:solidFill>
            <a:schemeClr val="dk1">
              <a:alpha val="20000"/>
            </a:schemeClr>
          </a:solidFill>
        </a:fill>
      </a:tcStyle>
    </a:band1V>
    <a:band2V>
      <a:tcTxStyle b="off" i="off"/>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4A81EFDD-3BB0-4A5C-918D-60B4A2CC98F4}" styleName="Table_5">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3E9"/>
          </a:solidFill>
        </a:fill>
      </a:tcStyle>
    </a:wholeTbl>
    <a:band1H>
      <a:tcTxStyle b="off" i="off"/>
      <a:tcStyle>
        <a:fill>
          <a:solidFill>
            <a:srgbClr val="DEE7D0"/>
          </a:solidFill>
        </a:fill>
      </a:tcStyle>
    </a:band1H>
    <a:band2H>
      <a:tcTxStyle b="off" i="off"/>
    </a:band2H>
    <a:band1V>
      <a:tcTxStyle b="off" i="off"/>
      <a:tcStyle>
        <a:fill>
          <a:solidFill>
            <a:srgbClr val="DEE7D0"/>
          </a:solidFill>
        </a:fill>
      </a:tcStyle>
    </a:band1V>
    <a:band2V>
      <a:tcTxStyle b="off" i="off"/>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 styleId="{0443EDC8-9467-4597-94B3-8D2C58AE86AE}" styleName="Table_6">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customschemas.google.com/relationships/presentationmetadata" Target="metadata"/><Relationship Id="rId34" Type="http://schemas.openxmlformats.org/officeDocument/2006/relationships/slide" Target="slides/slide28.xml"/><Relationship Id="rId78" Type="http://schemas.openxmlformats.org/officeDocument/2006/relationships/font" Target="fonts/JacquesFrancoisShadow-regular.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51: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52: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53: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54: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55: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56: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57: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5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58: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59: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60: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3: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43: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6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61: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6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62: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6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63: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6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64: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6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65: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6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66: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6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67: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6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68: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6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69: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7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70: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44: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7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71: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7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72: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7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73: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7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74: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7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75: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7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76: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7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77: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7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78: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7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79: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8262ee248f_0_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8262ee248f_0_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38262ee248f_0_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45: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8262ee248f_0_7: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8262ee248f_0_7: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38262ee248f_0_7: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8262ee248f_0_1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8262ee248f_0_1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38262ee248f_0_1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8262ee248f_0_4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8262ee248f_0_4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g38262ee248f_0_4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8262ee248f_0_5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8262ee248f_0_5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g38262ee248f_0_5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8262ee248f_0_58: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8262ee248f_0_58: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g38262ee248f_0_58: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8262ee248f_0_79: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8262ee248f_0_79: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g38262ee248f_0_79: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8262ee248f_0_91: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8262ee248f_0_91: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38262ee248f_0_91: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8262ee248f_0_103: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8262ee248f_0_103: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38262ee248f_0_103: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8262ee248f_0_11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8262ee248f_0_11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g38262ee248f_0_11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8262ee248f_0_126: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8262ee248f_0_126: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38262ee248f_0_126: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46: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8262ee248f_0_138: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8262ee248f_0_138: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38262ee248f_0_138: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8262ee248f_0_15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38262ee248f_0_15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g38262ee248f_0_15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8262ee248f_0_162: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38262ee248f_0_162: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g38262ee248f_0_162: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8262ee248f_0_17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8262ee248f_0_17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g38262ee248f_0_17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8262ee248f_0_182: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38262ee248f_0_182: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g38262ee248f_0_182: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8262ee248f_0_19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38262ee248f_0_19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g38262ee248f_0_19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8280302c51_0_0: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38280302c51_0_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g38280302c51_0_0: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8280302c51_0_12: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38280302c51_0_12: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g38280302c51_0_12: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8280302c51_0_21: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8280302c51_0_21: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g38280302c51_0_21: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8280302c51_0_3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38280302c51_0_3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g38280302c51_0_3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47: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8280302c51_0_43: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38280302c51_0_43: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g38280302c51_0_43: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8280302c51_0_51: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38280302c51_0_51: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8281136694_0_1: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38281136694_0_1: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g38281136694_0_1: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8281136694_0_14: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38281136694_0_1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g38281136694_0_14: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8281136694_0_23:notes"/>
          <p:cNvSpPr/>
          <p:nvPr>
            <p:ph idx="2" type="sldImg"/>
          </p:nvPr>
        </p:nvSpPr>
        <p:spPr>
          <a:xfrm>
            <a:off x="2003425" y="744538"/>
            <a:ext cx="2790900" cy="37227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38281136694_0_23: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g38281136694_0_23: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8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5" name="Google Shape;605;p80: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8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1" name="Google Shape;611;p81: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8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8" name="Google Shape;618;p82: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8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4" name="Google Shape;624;p83: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8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0" name="Google Shape;630;p84: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48: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8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7" name="Google Shape;637;p85: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8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4" name="Google Shape;644;p86: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49: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50: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88"/>
          <p:cNvSpPr txBox="1"/>
          <p:nvPr>
            <p:ph type="ctrTitle"/>
          </p:nvPr>
        </p:nvSpPr>
        <p:spPr>
          <a:xfrm>
            <a:off x="514350" y="2840568"/>
            <a:ext cx="5829300" cy="196003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8"/>
          <p:cNvSpPr txBox="1"/>
          <p:nvPr>
            <p:ph idx="1" type="subTitle"/>
          </p:nvPr>
        </p:nvSpPr>
        <p:spPr>
          <a:xfrm>
            <a:off x="1028700" y="5181600"/>
            <a:ext cx="4800600" cy="23368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88"/>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8"/>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8"/>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97"/>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7"/>
          <p:cNvSpPr txBox="1"/>
          <p:nvPr>
            <p:ph idx="1" type="body"/>
          </p:nvPr>
        </p:nvSpPr>
        <p:spPr>
          <a:xfrm rot="5400000">
            <a:off x="411692" y="2064810"/>
            <a:ext cx="6034617" cy="6172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97"/>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7"/>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7"/>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98"/>
          <p:cNvSpPr txBox="1"/>
          <p:nvPr>
            <p:ph type="title"/>
          </p:nvPr>
        </p:nvSpPr>
        <p:spPr>
          <a:xfrm rot="5400000">
            <a:off x="1842559" y="3495677"/>
            <a:ext cx="7802033" cy="15430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98"/>
          <p:cNvSpPr txBox="1"/>
          <p:nvPr>
            <p:ph idx="1" type="body"/>
          </p:nvPr>
        </p:nvSpPr>
        <p:spPr>
          <a:xfrm rot="5400000">
            <a:off x="-1300691" y="2009777"/>
            <a:ext cx="7802033" cy="451485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98"/>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98"/>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8"/>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89"/>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9"/>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89"/>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9"/>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9"/>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90"/>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0"/>
          <p:cNvSpPr txBox="1"/>
          <p:nvPr>
            <p:ph idx="1" type="body"/>
          </p:nvPr>
        </p:nvSpPr>
        <p:spPr>
          <a:xfrm>
            <a:off x="342900" y="2133601"/>
            <a:ext cx="3028950" cy="6034617"/>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90"/>
          <p:cNvSpPr txBox="1"/>
          <p:nvPr>
            <p:ph idx="2" type="body"/>
          </p:nvPr>
        </p:nvSpPr>
        <p:spPr>
          <a:xfrm>
            <a:off x="3486150" y="2133601"/>
            <a:ext cx="3028950" cy="6034617"/>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90"/>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0"/>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0"/>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91"/>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1"/>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1"/>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92"/>
          <p:cNvSpPr txBox="1"/>
          <p:nvPr>
            <p:ph type="title"/>
          </p:nvPr>
        </p:nvSpPr>
        <p:spPr>
          <a:xfrm>
            <a:off x="541735" y="5875867"/>
            <a:ext cx="5829300" cy="1816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2"/>
          <p:cNvSpPr txBox="1"/>
          <p:nvPr>
            <p:ph idx="1" type="body"/>
          </p:nvPr>
        </p:nvSpPr>
        <p:spPr>
          <a:xfrm>
            <a:off x="541735" y="3875618"/>
            <a:ext cx="5829300" cy="200024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1" name="Google Shape;41;p92"/>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2"/>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92"/>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93"/>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3"/>
          <p:cNvSpPr txBox="1"/>
          <p:nvPr>
            <p:ph idx="1" type="body"/>
          </p:nvPr>
        </p:nvSpPr>
        <p:spPr>
          <a:xfrm>
            <a:off x="342900" y="2046817"/>
            <a:ext cx="3030141" cy="85301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93"/>
          <p:cNvSpPr txBox="1"/>
          <p:nvPr>
            <p:ph idx="2" type="body"/>
          </p:nvPr>
        </p:nvSpPr>
        <p:spPr>
          <a:xfrm>
            <a:off x="342900" y="2899833"/>
            <a:ext cx="3030141" cy="526838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93"/>
          <p:cNvSpPr txBox="1"/>
          <p:nvPr>
            <p:ph idx="3" type="body"/>
          </p:nvPr>
        </p:nvSpPr>
        <p:spPr>
          <a:xfrm>
            <a:off x="3483769" y="2046817"/>
            <a:ext cx="3031331" cy="85301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93"/>
          <p:cNvSpPr txBox="1"/>
          <p:nvPr>
            <p:ph idx="4" type="body"/>
          </p:nvPr>
        </p:nvSpPr>
        <p:spPr>
          <a:xfrm>
            <a:off x="3483769" y="2899833"/>
            <a:ext cx="3031331" cy="526838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93"/>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3"/>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3"/>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4"/>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4"/>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4"/>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4"/>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5"/>
          <p:cNvSpPr txBox="1"/>
          <p:nvPr>
            <p:ph type="title"/>
          </p:nvPr>
        </p:nvSpPr>
        <p:spPr>
          <a:xfrm>
            <a:off x="342900" y="364067"/>
            <a:ext cx="2256235" cy="1549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5"/>
          <p:cNvSpPr txBox="1"/>
          <p:nvPr>
            <p:ph idx="1" type="body"/>
          </p:nvPr>
        </p:nvSpPr>
        <p:spPr>
          <a:xfrm>
            <a:off x="2681287" y="364067"/>
            <a:ext cx="3833813" cy="7804151"/>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95"/>
          <p:cNvSpPr txBox="1"/>
          <p:nvPr>
            <p:ph idx="2" type="body"/>
          </p:nvPr>
        </p:nvSpPr>
        <p:spPr>
          <a:xfrm>
            <a:off x="342900" y="1913467"/>
            <a:ext cx="2256235" cy="625475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95"/>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5"/>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5"/>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96"/>
          <p:cNvSpPr txBox="1"/>
          <p:nvPr>
            <p:ph type="title"/>
          </p:nvPr>
        </p:nvSpPr>
        <p:spPr>
          <a:xfrm>
            <a:off x="1344216" y="6400800"/>
            <a:ext cx="4114800" cy="75565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6"/>
          <p:cNvSpPr/>
          <p:nvPr>
            <p:ph idx="2" type="pic"/>
          </p:nvPr>
        </p:nvSpPr>
        <p:spPr>
          <a:xfrm>
            <a:off x="1344216" y="817033"/>
            <a:ext cx="4114800" cy="5486400"/>
          </a:xfrm>
          <a:prstGeom prst="rect">
            <a:avLst/>
          </a:prstGeom>
          <a:noFill/>
          <a:ln>
            <a:noFill/>
          </a:ln>
        </p:spPr>
      </p:sp>
      <p:sp>
        <p:nvSpPr>
          <p:cNvPr id="68" name="Google Shape;68;p96"/>
          <p:cNvSpPr txBox="1"/>
          <p:nvPr>
            <p:ph idx="1" type="body"/>
          </p:nvPr>
        </p:nvSpPr>
        <p:spPr>
          <a:xfrm>
            <a:off x="1344216" y="7156451"/>
            <a:ext cx="4114800" cy="10731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96"/>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6"/>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6"/>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7"/>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7"/>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87"/>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7"/>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7"/>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jpg"/><Relationship Id="rId5" Type="http://schemas.openxmlformats.org/officeDocument/2006/relationships/image" Target="../media/image1.jp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hyperlink" Target="http://www.aqa.org.uk/exams-administration/exams-guidance/find-past-papers-and-mark-schemes" TargetMode="External"/><Relationship Id="rId4" Type="http://schemas.openxmlformats.org/officeDocument/2006/relationships/hyperlink" Target="https://www.bbc.co.uk/education/examspecs/zxqncwx" TargetMode="External"/><Relationship Id="rId10" Type="http://schemas.openxmlformats.org/officeDocument/2006/relationships/hyperlink" Target="https://www.youtube.com/channel/UC0jbf4wI1GPts6hpbKZ-7Bw/playlists" TargetMode="External"/><Relationship Id="rId9" Type="http://schemas.openxmlformats.org/officeDocument/2006/relationships/hyperlink" Target="https://www.youtube.com/channel/UCD2h_l6FMIta19ronaayedg/videos" TargetMode="External"/><Relationship Id="rId5" Type="http://schemas.openxmlformats.org/officeDocument/2006/relationships/hyperlink" Target="http://www.geoffbarton.co.uk/" TargetMode="External"/><Relationship Id="rId6" Type="http://schemas.openxmlformats.org/officeDocument/2006/relationships/hyperlink" Target="https://www.gcsepod.com/gcsepod_content/english/" TargetMode="External"/><Relationship Id="rId7" Type="http://schemas.openxmlformats.org/officeDocument/2006/relationships/hyperlink" Target="https://www.aylesford.kent.sch.uk/images/documents/A_Christmas_Carol_-_Exam_Practice.pdf" TargetMode="External"/><Relationship Id="rId8" Type="http://schemas.openxmlformats.org/officeDocument/2006/relationships/hyperlink" Target="https://www.youtube.com/user/mrbruff/playlists"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533059" y="3235700"/>
            <a:ext cx="5829300" cy="196003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Jacques Francois Shadow"/>
              <a:buNone/>
            </a:pPr>
            <a:r>
              <a:rPr b="1" lang="en-GB" u="sng">
                <a:latin typeface="Jacques Francois Shadow"/>
                <a:ea typeface="Jacques Francois Shadow"/>
                <a:cs typeface="Jacques Francois Shadow"/>
                <a:sym typeface="Jacques Francois Shadow"/>
              </a:rPr>
              <a:t>Revision Pack: Literature Paper one</a:t>
            </a:r>
            <a:endParaRPr/>
          </a:p>
        </p:txBody>
      </p:sp>
      <p:sp>
        <p:nvSpPr>
          <p:cNvPr descr="Image result for motivation for revision" id="89" name="Google Shape;89;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Image result for motivation for revision" id="90" name="Google Shape;90;p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3">
            <a:alphaModFix/>
          </a:blip>
          <a:srcRect b="0" l="0" r="0" t="0"/>
          <a:stretch/>
        </p:blipFill>
        <p:spPr>
          <a:xfrm>
            <a:off x="980728" y="5395292"/>
            <a:ext cx="2052451" cy="2899494"/>
          </a:xfrm>
          <a:prstGeom prst="rect">
            <a:avLst/>
          </a:prstGeom>
          <a:noFill/>
          <a:ln>
            <a:noFill/>
          </a:ln>
        </p:spPr>
      </p:pic>
      <p:pic>
        <p:nvPicPr>
          <p:cNvPr descr="Image result for motivation for revision" id="92" name="Google Shape;92;p1"/>
          <p:cNvPicPr preferRelativeResize="0"/>
          <p:nvPr/>
        </p:nvPicPr>
        <p:blipFill rotWithShape="1">
          <a:blip r:embed="rId4">
            <a:alphaModFix/>
          </a:blip>
          <a:srcRect b="0" l="0" r="0" t="0"/>
          <a:stretch/>
        </p:blipFill>
        <p:spPr>
          <a:xfrm>
            <a:off x="3482894" y="5395292"/>
            <a:ext cx="2498762" cy="3331682"/>
          </a:xfrm>
          <a:prstGeom prst="rect">
            <a:avLst/>
          </a:prstGeom>
          <a:noFill/>
          <a:ln>
            <a:noFill/>
          </a:ln>
        </p:spPr>
      </p:pic>
      <p:pic>
        <p:nvPicPr>
          <p:cNvPr descr="Image result for romeo and juliet" id="93" name="Google Shape;93;p1"/>
          <p:cNvPicPr preferRelativeResize="0"/>
          <p:nvPr/>
        </p:nvPicPr>
        <p:blipFill rotWithShape="1">
          <a:blip r:embed="rId5">
            <a:alphaModFix/>
          </a:blip>
          <a:srcRect b="0" l="0" r="0" t="0"/>
          <a:stretch/>
        </p:blipFill>
        <p:spPr>
          <a:xfrm>
            <a:off x="4492236" y="315442"/>
            <a:ext cx="1772704" cy="2626227"/>
          </a:xfrm>
          <a:prstGeom prst="rect">
            <a:avLst/>
          </a:prstGeom>
          <a:noFill/>
          <a:ln>
            <a:noFill/>
          </a:ln>
        </p:spPr>
      </p:pic>
      <p:pic>
        <p:nvPicPr>
          <p:cNvPr id="94" name="Google Shape;94;p1"/>
          <p:cNvPicPr preferRelativeResize="0"/>
          <p:nvPr/>
        </p:nvPicPr>
        <p:blipFill>
          <a:blip r:embed="rId6">
            <a:alphaModFix/>
          </a:blip>
          <a:stretch>
            <a:fillRect/>
          </a:stretch>
        </p:blipFill>
        <p:spPr>
          <a:xfrm>
            <a:off x="612775" y="315455"/>
            <a:ext cx="2052450" cy="307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1"/>
          <p:cNvSpPr txBox="1"/>
          <p:nvPr>
            <p:ph type="title"/>
          </p:nvPr>
        </p:nvSpPr>
        <p:spPr>
          <a:xfrm>
            <a:off x="342900" y="222168"/>
            <a:ext cx="6172200" cy="8214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GB"/>
              <a:t>Juliet – Complete table</a:t>
            </a:r>
            <a:br>
              <a:rPr lang="en-GB"/>
            </a:br>
            <a:endParaRPr/>
          </a:p>
        </p:txBody>
      </p:sp>
      <p:graphicFrame>
        <p:nvGraphicFramePr>
          <p:cNvPr id="164" name="Google Shape;164;p51"/>
          <p:cNvGraphicFramePr/>
          <p:nvPr/>
        </p:nvGraphicFramePr>
        <p:xfrm>
          <a:off x="353144" y="766400"/>
          <a:ext cx="3000000" cy="3000000"/>
        </p:xfrm>
        <a:graphic>
          <a:graphicData uri="http://schemas.openxmlformats.org/drawingml/2006/table">
            <a:tbl>
              <a:tblPr bandRow="1" firstRow="1">
                <a:noFill/>
                <a:tableStyleId>{07B2B7A4-2179-4D07-B62C-5D3ABEEB33C3}</a:tableStyleId>
              </a:tblPr>
              <a:tblGrid>
                <a:gridCol w="3086100"/>
                <a:gridCol w="30861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Quotation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Literal Meaning/Analysis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‘…she doth teach the torches to burn bright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So shows a snowy dove trooping with crows, As yonder lady o’er her fellows shows.’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Romeo</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‘Thou knowest the mask of night is on my face,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Else would a maiden blush bepaint my cheek</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For that which thou hast heard me speak tonight.’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Juliet</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‘Death lies on her like an untimely frost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Upon the sweetest flower of all of the field.’</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Capulet</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‘Is crimson in thy lips and in thy cheeks,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And death’s pale flag is not advanced there.’</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Romeo</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165" name="Google Shape;165;p51"/>
          <p:cNvSpPr/>
          <p:nvPr/>
        </p:nvSpPr>
        <p:spPr>
          <a:xfrm>
            <a:off x="260648" y="8028384"/>
            <a:ext cx="6264696" cy="720080"/>
          </a:xfrm>
          <a:prstGeom prst="roundRect">
            <a:avLst>
              <a:gd fmla="val 16667" name="adj"/>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What is the purpose of Juliet’s character in the play? How does she move the plot forward?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2"/>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171" name="Google Shape;171;p52"/>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172" name="Google Shape;172;p52"/>
          <p:cNvPicPr preferRelativeResize="0"/>
          <p:nvPr/>
        </p:nvPicPr>
        <p:blipFill rotWithShape="1">
          <a:blip r:embed="rId3">
            <a:alphaModFix/>
          </a:blip>
          <a:srcRect b="0" l="0" r="0" t="0"/>
          <a:stretch/>
        </p:blipFill>
        <p:spPr>
          <a:xfrm>
            <a:off x="462111" y="179512"/>
            <a:ext cx="5991225" cy="8731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3"/>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178" name="Google Shape;178;p53"/>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179" name="Google Shape;179;p53"/>
          <p:cNvPicPr preferRelativeResize="0"/>
          <p:nvPr/>
        </p:nvPicPr>
        <p:blipFill rotWithShape="1">
          <a:blip r:embed="rId3">
            <a:alphaModFix/>
          </a:blip>
          <a:srcRect b="0" l="0" r="0" t="0"/>
          <a:stretch/>
        </p:blipFill>
        <p:spPr>
          <a:xfrm>
            <a:off x="404664" y="285424"/>
            <a:ext cx="6172200" cy="88230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4"/>
          <p:cNvSpPr txBox="1"/>
          <p:nvPr/>
        </p:nvSpPr>
        <p:spPr>
          <a:xfrm>
            <a:off x="0" y="0"/>
            <a:ext cx="6858000" cy="369332"/>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Add notes and quotes to these pages to illustrate the character </a:t>
            </a:r>
            <a:endParaRPr b="0" i="0" sz="1400" u="none" cap="none" strike="noStrike">
              <a:solidFill>
                <a:srgbClr val="000000"/>
              </a:solidFill>
              <a:latin typeface="Arial"/>
              <a:ea typeface="Arial"/>
              <a:cs typeface="Arial"/>
              <a:sym typeface="Arial"/>
            </a:endParaRPr>
          </a:p>
        </p:txBody>
      </p:sp>
      <p:graphicFrame>
        <p:nvGraphicFramePr>
          <p:cNvPr id="185" name="Google Shape;185;p54"/>
          <p:cNvGraphicFramePr/>
          <p:nvPr/>
        </p:nvGraphicFramePr>
        <p:xfrm>
          <a:off x="44624" y="441776"/>
          <a:ext cx="3000000" cy="3000000"/>
        </p:xfrm>
        <a:graphic>
          <a:graphicData uri="http://schemas.openxmlformats.org/drawingml/2006/table">
            <a:tbl>
              <a:tblPr bandRow="1" firstRow="1">
                <a:noFill/>
                <a:tableStyleId>{B2030E83-BA32-4682-B3E8-641AD426E5D7}</a:tableStyleId>
              </a:tblPr>
              <a:tblGrid>
                <a:gridCol w="224407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How ROMEO changes throughout the play</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1</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2</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3</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5</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186" name="Google Shape;186;p54"/>
          <p:cNvSpPr/>
          <p:nvPr/>
        </p:nvSpPr>
        <p:spPr>
          <a:xfrm>
            <a:off x="2348880" y="369332"/>
            <a:ext cx="4509120" cy="3626604"/>
          </a:xfrm>
          <a:prstGeom prst="flowChartProcess">
            <a:avLst/>
          </a:prstGeom>
          <a:solidFill>
            <a:srgbClr val="EAF1D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sng" cap="none" strike="noStrike">
              <a:solidFill>
                <a:srgbClr val="0C0C0C"/>
              </a:solidFill>
              <a:latin typeface="Calibri"/>
              <a:ea typeface="Calibri"/>
              <a:cs typeface="Calibri"/>
              <a:sym typeface="Calibri"/>
            </a:endParaRPr>
          </a:p>
        </p:txBody>
      </p:sp>
      <p:sp>
        <p:nvSpPr>
          <p:cNvPr id="187" name="Google Shape;187;p54"/>
          <p:cNvSpPr txBox="1"/>
          <p:nvPr/>
        </p:nvSpPr>
        <p:spPr>
          <a:xfrm>
            <a:off x="2348880" y="3995936"/>
            <a:ext cx="4509120" cy="2585323"/>
          </a:xfrm>
          <a:prstGeom prst="rect">
            <a:avLst/>
          </a:prstGeom>
          <a:solidFill>
            <a:srgbClr val="DAEEF3"/>
          </a:solidFill>
          <a:ln cap="flat" cmpd="sng" w="9525">
            <a:solidFill>
              <a:srgbClr val="6324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Romeo’s views on </a:t>
            </a:r>
            <a:r>
              <a:rPr b="1" i="0" lang="en-GB" sz="1800" u="sng" cap="none" strike="noStrike">
                <a:solidFill>
                  <a:schemeClr val="dk1"/>
                </a:solidFill>
                <a:latin typeface="Calibri"/>
                <a:ea typeface="Calibri"/>
                <a:cs typeface="Calibri"/>
                <a:sym typeface="Calibri"/>
              </a:rPr>
              <a:t>FATE</a:t>
            </a:r>
            <a:r>
              <a:rPr b="0" i="0" lang="en-GB" sz="1800" u="none" cap="none" strike="noStrike">
                <a:solidFill>
                  <a:schemeClr val="dk1"/>
                </a:solidFill>
                <a:latin typeface="Calibri"/>
                <a:ea typeface="Calibri"/>
                <a:cs typeface="Calibri"/>
                <a:sym typeface="Calibri"/>
              </a:rPr>
              <a:t> (the idea that your life is decided for you)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p54"/>
          <p:cNvSpPr txBox="1"/>
          <p:nvPr/>
        </p:nvSpPr>
        <p:spPr>
          <a:xfrm>
            <a:off x="2348880" y="6523181"/>
            <a:ext cx="4509120" cy="2585323"/>
          </a:xfrm>
          <a:prstGeom prst="rect">
            <a:avLst/>
          </a:prstGeom>
          <a:solidFill>
            <a:srgbClr val="FDE9D8"/>
          </a:solidFill>
          <a:ln cap="flat" cmpd="sng" w="9525">
            <a:solidFill>
              <a:srgbClr val="5F497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Romeo’s views on his </a:t>
            </a:r>
            <a:r>
              <a:rPr b="1" i="0" lang="en-GB" sz="1800" u="sng" cap="none" strike="noStrike">
                <a:solidFill>
                  <a:schemeClr val="dk1"/>
                </a:solidFill>
                <a:latin typeface="Calibri"/>
                <a:ea typeface="Calibri"/>
                <a:cs typeface="Calibri"/>
                <a:sym typeface="Calibri"/>
              </a:rPr>
              <a:t>family</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p:txBody>
      </p:sp>
      <p:sp>
        <p:nvSpPr>
          <p:cNvPr id="189" name="Google Shape;189;p54"/>
          <p:cNvSpPr txBox="1"/>
          <p:nvPr/>
        </p:nvSpPr>
        <p:spPr>
          <a:xfrm>
            <a:off x="2348880" y="539552"/>
            <a:ext cx="23762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Romeo’s view on love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5"/>
          <p:cNvSpPr txBox="1"/>
          <p:nvPr>
            <p:ph type="title"/>
          </p:nvPr>
        </p:nvSpPr>
        <p:spPr>
          <a:xfrm>
            <a:off x="342900" y="366184"/>
            <a:ext cx="6172200" cy="74943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GB" sz="3600"/>
              <a:t>Romeo – complete the table</a:t>
            </a:r>
            <a:endParaRPr/>
          </a:p>
        </p:txBody>
      </p:sp>
      <p:graphicFrame>
        <p:nvGraphicFramePr>
          <p:cNvPr id="195" name="Google Shape;195;p55"/>
          <p:cNvGraphicFramePr/>
          <p:nvPr/>
        </p:nvGraphicFramePr>
        <p:xfrm>
          <a:off x="342900" y="2133600"/>
          <a:ext cx="3000000" cy="3000000"/>
        </p:xfrm>
        <a:graphic>
          <a:graphicData uri="http://schemas.openxmlformats.org/drawingml/2006/table">
            <a:tbl>
              <a:tblPr bandRow="1" firstRow="1">
                <a:noFill/>
                <a:tableStyleId>{8306C6EB-05D8-4680-A4AB-51016335EAAB}</a:tableStyleId>
              </a:tblPr>
              <a:tblGrid>
                <a:gridCol w="3086100"/>
                <a:gridCol w="30861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Quotation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Literal Meaning/Analysis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‘Verona brags of him</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To be a virtuous and well-governed youth.’</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Capulet</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‘Why, is not this better now than groaning for love? Now art thou sociable; now art thou Romeo!’</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Mercutio</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‘O, I am fortune’s fool!’</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Romeo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‘…I will stay with thee,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And never from this palace of dim night depart again.’</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Romeo</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196" name="Google Shape;196;p55"/>
          <p:cNvSpPr/>
          <p:nvPr/>
        </p:nvSpPr>
        <p:spPr>
          <a:xfrm>
            <a:off x="239316" y="7695728"/>
            <a:ext cx="6264696" cy="720080"/>
          </a:xfrm>
          <a:prstGeom prst="roundRect">
            <a:avLst>
              <a:gd fmla="val 16667" name="adj"/>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What is the purpose of Romeo’s character in the play? How does he move the plot forward?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6"/>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t>Romeo – Think Deeper – Love!</a:t>
            </a:r>
            <a:endParaRPr/>
          </a:p>
        </p:txBody>
      </p:sp>
      <p:sp>
        <p:nvSpPr>
          <p:cNvPr id="202" name="Google Shape;202;p56"/>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Clr>
                <a:schemeClr val="dk1"/>
              </a:buClr>
              <a:buSzPct val="100000"/>
              <a:buNone/>
            </a:pPr>
            <a:r>
              <a:rPr b="1" lang="en-GB"/>
              <a:t>Why does Romeo fall in love with Juliet?</a:t>
            </a:r>
            <a:endParaRPr/>
          </a:p>
          <a:p>
            <a:pPr indent="0" lvl="0" marL="0" rtl="0" algn="l">
              <a:lnSpc>
                <a:spcPct val="100000"/>
              </a:lnSpc>
              <a:spcBef>
                <a:spcPts val="544"/>
              </a:spcBef>
              <a:spcAft>
                <a:spcPts val="0"/>
              </a:spcAft>
              <a:buClr>
                <a:schemeClr val="dk1"/>
              </a:buClr>
              <a:buSzPct val="100000"/>
              <a:buNone/>
            </a:pPr>
            <a:r>
              <a:t/>
            </a:r>
            <a:endParaRPr b="1"/>
          </a:p>
          <a:p>
            <a:pPr indent="0" lvl="0" marL="0" rtl="0" algn="l">
              <a:lnSpc>
                <a:spcPct val="100000"/>
              </a:lnSpc>
              <a:spcBef>
                <a:spcPts val="544"/>
              </a:spcBef>
              <a:spcAft>
                <a:spcPts val="0"/>
              </a:spcAft>
              <a:buClr>
                <a:schemeClr val="dk1"/>
              </a:buClr>
              <a:buSzPct val="100000"/>
              <a:buNone/>
            </a:pPr>
            <a:r>
              <a:rPr b="1" lang="en-GB"/>
              <a:t>Think about:</a:t>
            </a:r>
            <a:endParaRPr/>
          </a:p>
          <a:p>
            <a:pPr indent="-342900" lvl="0" marL="342900" rtl="0" algn="l">
              <a:lnSpc>
                <a:spcPct val="100000"/>
              </a:lnSpc>
              <a:spcBef>
                <a:spcPts val="544"/>
              </a:spcBef>
              <a:spcAft>
                <a:spcPts val="0"/>
              </a:spcAft>
              <a:buClr>
                <a:schemeClr val="dk1"/>
              </a:buClr>
              <a:buSzPct val="100000"/>
              <a:buChar char="•"/>
            </a:pPr>
            <a:r>
              <a:rPr b="1" lang="en-GB"/>
              <a:t>Romeo’s attitude to love and his disappointment over Rosaline.</a:t>
            </a:r>
            <a:endParaRPr/>
          </a:p>
          <a:p>
            <a:pPr indent="-342900" lvl="0" marL="342900" rtl="0" algn="l">
              <a:lnSpc>
                <a:spcPct val="100000"/>
              </a:lnSpc>
              <a:spcBef>
                <a:spcPts val="544"/>
              </a:spcBef>
              <a:spcAft>
                <a:spcPts val="0"/>
              </a:spcAft>
              <a:buClr>
                <a:schemeClr val="dk1"/>
              </a:buClr>
              <a:buSzPct val="100000"/>
              <a:buChar char="•"/>
            </a:pPr>
            <a:r>
              <a:rPr b="1" lang="en-GB"/>
              <a:t>Juliet’s beauty and her readiness to commit herself whole-heartedly.</a:t>
            </a:r>
            <a:endParaRPr/>
          </a:p>
          <a:p>
            <a:pPr indent="-170180" lvl="0" marL="342900" rtl="0" algn="l">
              <a:lnSpc>
                <a:spcPct val="100000"/>
              </a:lnSpc>
              <a:spcBef>
                <a:spcPts val="544"/>
              </a:spcBef>
              <a:spcAft>
                <a:spcPts val="0"/>
              </a:spcAft>
              <a:buClr>
                <a:schemeClr val="dk1"/>
              </a:buClr>
              <a:buSzPct val="100000"/>
              <a:buNone/>
            </a:pPr>
            <a:r>
              <a:t/>
            </a:r>
            <a:endParaRPr/>
          </a:p>
          <a:p>
            <a:pPr indent="-342900" lvl="0" marL="342900" rtl="0" algn="l">
              <a:lnSpc>
                <a:spcPct val="100000"/>
              </a:lnSpc>
              <a:spcBef>
                <a:spcPts val="544"/>
              </a:spcBef>
              <a:spcAft>
                <a:spcPts val="0"/>
              </a:spcAft>
              <a:buClr>
                <a:schemeClr val="dk1"/>
              </a:buClr>
              <a:buSzPct val="100000"/>
              <a:buChar char="•"/>
            </a:pPr>
            <a:r>
              <a:rPr lang="en-GB"/>
              <a:t>For a high-marked response make sure you comment on the various ways Juliet is attractive to Romeo and if possible come up with your own original ideas. You could explore Romeo’s general behaviour and actions too, and include an interpretation of what they tell us about him (and Juliet). </a:t>
            </a:r>
            <a:endParaRPr/>
          </a:p>
          <a:p>
            <a:pPr indent="-170180" lvl="0" marL="342900" rtl="0" algn="l">
              <a:lnSpc>
                <a:spcPct val="100000"/>
              </a:lnSpc>
              <a:spcBef>
                <a:spcPts val="544"/>
              </a:spcBef>
              <a:spcAft>
                <a:spcPts val="0"/>
              </a:spcAft>
              <a:buClr>
                <a:schemeClr val="dk1"/>
              </a:buClr>
              <a:buSzPct val="100000"/>
              <a:buNone/>
            </a:pPr>
            <a:r>
              <a:t/>
            </a:r>
            <a:endParaRPr/>
          </a:p>
          <a:p>
            <a:pPr indent="-170180" lvl="0" marL="342900" rtl="0" algn="l">
              <a:lnSpc>
                <a:spcPct val="100000"/>
              </a:lnSpc>
              <a:spcBef>
                <a:spcPts val="544"/>
              </a:spcBef>
              <a:spcAft>
                <a:spcPts val="0"/>
              </a:spcAft>
              <a:buClr>
                <a:schemeClr val="dk1"/>
              </a:buClr>
              <a:buSzPct val="10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57"/>
          <p:cNvSpPr txBox="1"/>
          <p:nvPr>
            <p:ph type="title"/>
          </p:nvPr>
        </p:nvSpPr>
        <p:spPr>
          <a:xfrm>
            <a:off x="342900" y="366184"/>
            <a:ext cx="6172200" cy="74943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Font typeface="Calibri"/>
              <a:buNone/>
            </a:pPr>
            <a:r>
              <a:rPr lang="en-GB" sz="3200"/>
              <a:t>Mercutio – Complete the table</a:t>
            </a:r>
            <a:endParaRPr/>
          </a:p>
        </p:txBody>
      </p:sp>
      <p:graphicFrame>
        <p:nvGraphicFramePr>
          <p:cNvPr id="208" name="Google Shape;208;p57"/>
          <p:cNvGraphicFramePr/>
          <p:nvPr/>
        </p:nvGraphicFramePr>
        <p:xfrm>
          <a:off x="332656" y="1907704"/>
          <a:ext cx="3000000" cy="3000000"/>
        </p:xfrm>
        <a:graphic>
          <a:graphicData uri="http://schemas.openxmlformats.org/drawingml/2006/table">
            <a:tbl>
              <a:tblPr bandRow="1" firstRow="1">
                <a:noFill/>
                <a:tableStyleId>{CF4C4891-A5A0-45DB-9D83-AA5911630A5B}</a:tableStyleId>
              </a:tblPr>
              <a:tblGrid>
                <a:gridCol w="3086100"/>
                <a:gridCol w="30861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Quotation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Literal Meaning/Analysis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have dancing shoes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With nimble soles…’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Romeo</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‘Peace, peace, Mercutio, peace!</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Thou talk’st of nothing.’</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Romeo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‘O, calm, dishonourable, vile submission!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Tybalt, you rat-catcher, will you walk?’</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Mercutio</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‘…brave Mercutio is dead!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That gallant spirt hath aspired the clouds,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Which too untimely here did scorn the earth.’</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Benvolio</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209" name="Google Shape;209;p57"/>
          <p:cNvSpPr/>
          <p:nvPr/>
        </p:nvSpPr>
        <p:spPr>
          <a:xfrm>
            <a:off x="239316" y="7695728"/>
            <a:ext cx="6264696" cy="720080"/>
          </a:xfrm>
          <a:prstGeom prst="roundRect">
            <a:avLst>
              <a:gd fmla="val 16667" name="adj"/>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What is the purpose of Mercutio’s character in the play? How does he move the plot forward?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58"/>
          <p:cNvSpPr txBox="1"/>
          <p:nvPr>
            <p:ph type="title"/>
          </p:nvPr>
        </p:nvSpPr>
        <p:spPr>
          <a:xfrm>
            <a:off x="342900" y="366184"/>
            <a:ext cx="6172200" cy="67742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Font typeface="Calibri"/>
              <a:buNone/>
            </a:pPr>
            <a:r>
              <a:rPr lang="en-GB" sz="3200"/>
              <a:t>Nurse – Complete the table</a:t>
            </a:r>
            <a:endParaRPr/>
          </a:p>
        </p:txBody>
      </p:sp>
      <p:graphicFrame>
        <p:nvGraphicFramePr>
          <p:cNvPr id="215" name="Google Shape;215;p58"/>
          <p:cNvGraphicFramePr/>
          <p:nvPr/>
        </p:nvGraphicFramePr>
        <p:xfrm>
          <a:off x="342900" y="2133600"/>
          <a:ext cx="3000000" cy="3000000"/>
        </p:xfrm>
        <a:graphic>
          <a:graphicData uri="http://schemas.openxmlformats.org/drawingml/2006/table">
            <a:tbl>
              <a:tblPr bandRow="1" firstRow="1">
                <a:noFill/>
                <a:tableStyleId>{0D86F7FB-722C-41DD-9D42-5C420D71BE82}</a:tableStyleId>
              </a:tblPr>
              <a:tblGrid>
                <a:gridCol w="3086100"/>
                <a:gridCol w="30861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Quotation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Literal Meaning/Analysis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‘Go Girl. Seek happy nights to happy days.’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Nurse</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To Romeo she is a ‘good Nurse’ and ‘my dear Nurse’.</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Romeo</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‘ancient damnation! O most wicked fiend’.</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Juliet</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‘Thou and my bosom hence forth shall be twain.’</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1" lang="en-GB" sz="1800" u="none" cap="none" strike="noStrike"/>
                        <a:t>Juliet</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216" name="Google Shape;216;p58"/>
          <p:cNvSpPr/>
          <p:nvPr/>
        </p:nvSpPr>
        <p:spPr>
          <a:xfrm>
            <a:off x="239316" y="6804248"/>
            <a:ext cx="6264696" cy="720080"/>
          </a:xfrm>
          <a:prstGeom prst="roundRect">
            <a:avLst>
              <a:gd fmla="val 16667" name="adj"/>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What is the purpose of Nurse’s character in the play? How does she move the plot forward?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9"/>
          <p:cNvSpPr/>
          <p:nvPr/>
        </p:nvSpPr>
        <p:spPr>
          <a:xfrm>
            <a:off x="0" y="0"/>
            <a:ext cx="6858000" cy="3419872"/>
          </a:xfrm>
          <a:prstGeom prst="rect">
            <a:avLst/>
          </a:prstGeom>
          <a:solidFill>
            <a:srgbClr val="FDE9D8"/>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sng" cap="none" strike="noStrike">
              <a:solidFill>
                <a:srgbClr val="0C0C0C"/>
              </a:solidFill>
              <a:latin typeface="Calibri"/>
              <a:ea typeface="Calibri"/>
              <a:cs typeface="Calibri"/>
              <a:sym typeface="Calibri"/>
            </a:endParaRPr>
          </a:p>
        </p:txBody>
      </p:sp>
      <p:sp>
        <p:nvSpPr>
          <p:cNvPr id="222" name="Google Shape;222;p59"/>
          <p:cNvSpPr/>
          <p:nvPr/>
        </p:nvSpPr>
        <p:spPr>
          <a:xfrm>
            <a:off x="0" y="3419872"/>
            <a:ext cx="3429000" cy="2664296"/>
          </a:xfrm>
          <a:prstGeom prst="flowChartProcess">
            <a:avLst/>
          </a:prstGeom>
          <a:solidFill>
            <a:srgbClr val="E5DFE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C0C0C"/>
              </a:solidFill>
              <a:latin typeface="Calibri"/>
              <a:ea typeface="Calibri"/>
              <a:cs typeface="Calibri"/>
              <a:sym typeface="Calibri"/>
            </a:endParaRPr>
          </a:p>
        </p:txBody>
      </p:sp>
      <p:sp>
        <p:nvSpPr>
          <p:cNvPr id="223" name="Google Shape;223;p59"/>
          <p:cNvSpPr/>
          <p:nvPr/>
        </p:nvSpPr>
        <p:spPr>
          <a:xfrm>
            <a:off x="0" y="6084168"/>
            <a:ext cx="3429000" cy="3059832"/>
          </a:xfrm>
          <a:prstGeom prst="rect">
            <a:avLst/>
          </a:prstGeom>
          <a:solidFill>
            <a:srgbClr val="FDE9D8"/>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sng" cap="none" strike="noStrike">
              <a:solidFill>
                <a:srgbClr val="0C0C0C"/>
              </a:solidFill>
              <a:latin typeface="Calibri"/>
              <a:ea typeface="Calibri"/>
              <a:cs typeface="Calibri"/>
              <a:sym typeface="Calibri"/>
            </a:endParaRPr>
          </a:p>
        </p:txBody>
      </p:sp>
      <p:sp>
        <p:nvSpPr>
          <p:cNvPr id="224" name="Google Shape;224;p59"/>
          <p:cNvSpPr txBox="1"/>
          <p:nvPr/>
        </p:nvSpPr>
        <p:spPr>
          <a:xfrm>
            <a:off x="3429000" y="3419872"/>
            <a:ext cx="3429000" cy="2585323"/>
          </a:xfrm>
          <a:prstGeom prst="rect">
            <a:avLst/>
          </a:prstGeom>
          <a:noFill/>
          <a:ln cap="flat" cmpd="sng" w="9525">
            <a:solidFill>
              <a:srgbClr val="1736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A </a:t>
            </a:r>
            <a:r>
              <a:rPr b="1" i="0" lang="en-GB" sz="1800" u="sng" cap="none" strike="noStrike">
                <a:solidFill>
                  <a:schemeClr val="dk1"/>
                </a:solidFill>
                <a:latin typeface="Calibri"/>
                <a:ea typeface="Calibri"/>
                <a:cs typeface="Calibri"/>
                <a:sym typeface="Calibri"/>
              </a:rPr>
              <a:t>modern</a:t>
            </a:r>
            <a:r>
              <a:rPr b="0" i="0" lang="en-GB" sz="1800" u="none" cap="none" strike="noStrike">
                <a:solidFill>
                  <a:schemeClr val="dk1"/>
                </a:solidFill>
                <a:latin typeface="Calibri"/>
                <a:ea typeface="Calibri"/>
                <a:cs typeface="Calibri"/>
                <a:sym typeface="Calibri"/>
              </a:rPr>
              <a:t> audience would think…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5" name="Google Shape;225;p59"/>
          <p:cNvSpPr txBox="1"/>
          <p:nvPr/>
        </p:nvSpPr>
        <p:spPr>
          <a:xfrm>
            <a:off x="3429000" y="6005195"/>
            <a:ext cx="3429000" cy="3139321"/>
          </a:xfrm>
          <a:prstGeom prst="rect">
            <a:avLst/>
          </a:prstGeom>
          <a:solidFill>
            <a:srgbClr val="DAE5F1"/>
          </a:solidFill>
          <a:ln cap="flat" cmpd="sng" w="9525">
            <a:solidFill>
              <a:srgbClr val="9537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A </a:t>
            </a:r>
            <a:r>
              <a:rPr b="1" i="0" lang="en-GB" sz="1800" u="sng" cap="none" strike="noStrike">
                <a:solidFill>
                  <a:schemeClr val="dk1"/>
                </a:solidFill>
                <a:latin typeface="Calibri"/>
                <a:ea typeface="Calibri"/>
                <a:cs typeface="Calibri"/>
                <a:sym typeface="Calibri"/>
              </a:rPr>
              <a:t>Shakespearian</a:t>
            </a:r>
            <a:r>
              <a:rPr b="0" i="0" lang="en-GB" sz="1800" u="none" cap="none" strike="noStrike">
                <a:solidFill>
                  <a:schemeClr val="dk1"/>
                </a:solidFill>
                <a:latin typeface="Calibri"/>
                <a:ea typeface="Calibri"/>
                <a:cs typeface="Calibri"/>
                <a:sym typeface="Calibri"/>
              </a:rPr>
              <a:t> audience would think…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 name="Google Shape;226;p59"/>
          <p:cNvSpPr txBox="1"/>
          <p:nvPr/>
        </p:nvSpPr>
        <p:spPr>
          <a:xfrm>
            <a:off x="116632" y="251520"/>
            <a:ext cx="432048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C0C0C"/>
                </a:solidFill>
                <a:latin typeface="Calibri"/>
                <a:ea typeface="Calibri"/>
                <a:cs typeface="Calibri"/>
                <a:sym typeface="Calibri"/>
              </a:rPr>
              <a:t>Does PARIS really </a:t>
            </a:r>
            <a:r>
              <a:rPr b="1" i="0" lang="en-GB" sz="1800" u="sng" cap="none" strike="noStrike">
                <a:solidFill>
                  <a:srgbClr val="0C0C0C"/>
                </a:solidFill>
                <a:latin typeface="Calibri"/>
                <a:ea typeface="Calibri"/>
                <a:cs typeface="Calibri"/>
                <a:sym typeface="Calibri"/>
              </a:rPr>
              <a:t>love</a:t>
            </a:r>
            <a:r>
              <a:rPr b="0" i="0" lang="en-GB" sz="1800" u="none" cap="none" strike="noStrike">
                <a:solidFill>
                  <a:srgbClr val="0C0C0C"/>
                </a:solidFill>
                <a:latin typeface="Calibri"/>
                <a:ea typeface="Calibri"/>
                <a:cs typeface="Calibri"/>
                <a:sym typeface="Calibri"/>
              </a:rPr>
              <a:t> Juliet? </a:t>
            </a:r>
            <a:endParaRPr b="1" i="0" sz="1800" u="sng" cap="none" strike="noStrike">
              <a:solidFill>
                <a:srgbClr val="0C0C0C"/>
              </a:solidFill>
              <a:latin typeface="Calibri"/>
              <a:ea typeface="Calibri"/>
              <a:cs typeface="Calibri"/>
              <a:sym typeface="Calibri"/>
            </a:endParaRPr>
          </a:p>
        </p:txBody>
      </p:sp>
      <p:sp>
        <p:nvSpPr>
          <p:cNvPr id="227" name="Google Shape;227;p59"/>
          <p:cNvSpPr txBox="1"/>
          <p:nvPr/>
        </p:nvSpPr>
        <p:spPr>
          <a:xfrm>
            <a:off x="116632" y="3491880"/>
            <a:ext cx="230425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C0C0C"/>
                </a:solidFill>
                <a:latin typeface="Calibri"/>
                <a:ea typeface="Calibri"/>
                <a:cs typeface="Calibri"/>
                <a:sym typeface="Calibri"/>
              </a:rPr>
              <a:t>Is PARIS </a:t>
            </a:r>
            <a:r>
              <a:rPr b="0" i="0" lang="en-GB" sz="1800" u="sng" cap="none" strike="noStrike">
                <a:solidFill>
                  <a:srgbClr val="0C0C0C"/>
                </a:solidFill>
                <a:latin typeface="Calibri"/>
                <a:ea typeface="Calibri"/>
                <a:cs typeface="Calibri"/>
                <a:sym typeface="Calibri"/>
              </a:rPr>
              <a:t>honourable</a:t>
            </a:r>
            <a:r>
              <a:rPr b="0" i="0" lang="en-GB" sz="1800" u="none" cap="none" strike="noStrike">
                <a:solidFill>
                  <a:srgbClr val="0C0C0C"/>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28" name="Google Shape;228;p59"/>
          <p:cNvSpPr txBox="1"/>
          <p:nvPr/>
        </p:nvSpPr>
        <p:spPr>
          <a:xfrm>
            <a:off x="116632" y="6084168"/>
            <a:ext cx="288032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C0C0C"/>
                </a:solidFill>
                <a:latin typeface="Calibri"/>
                <a:ea typeface="Calibri"/>
                <a:cs typeface="Calibri"/>
                <a:sym typeface="Calibri"/>
              </a:rPr>
              <a:t>Paris as a </a:t>
            </a:r>
            <a:r>
              <a:rPr b="1" i="0" lang="en-GB" sz="1800" u="none" cap="none" strike="noStrike">
                <a:solidFill>
                  <a:srgbClr val="0C0C0C"/>
                </a:solidFill>
                <a:latin typeface="Calibri"/>
                <a:ea typeface="Calibri"/>
                <a:cs typeface="Calibri"/>
                <a:sym typeface="Calibri"/>
              </a:rPr>
              <a:t>contrast</a:t>
            </a:r>
            <a:r>
              <a:rPr b="0" i="0" lang="en-GB" sz="1800" u="none" cap="none" strike="noStrike">
                <a:solidFill>
                  <a:srgbClr val="0C0C0C"/>
                </a:solidFill>
                <a:latin typeface="Calibri"/>
                <a:ea typeface="Calibri"/>
                <a:cs typeface="Calibri"/>
                <a:sym typeface="Calibri"/>
              </a:rPr>
              <a:t> to Romeo</a:t>
            </a:r>
            <a:endParaRPr b="1" i="0" sz="1800" u="sng" cap="none" strike="noStrike">
              <a:solidFill>
                <a:srgbClr val="0C0C0C"/>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aphicFrame>
        <p:nvGraphicFramePr>
          <p:cNvPr id="233" name="Google Shape;233;p60"/>
          <p:cNvGraphicFramePr/>
          <p:nvPr/>
        </p:nvGraphicFramePr>
        <p:xfrm>
          <a:off x="0" y="0"/>
          <a:ext cx="3000000" cy="3000000"/>
        </p:xfrm>
        <a:graphic>
          <a:graphicData uri="http://schemas.openxmlformats.org/drawingml/2006/table">
            <a:tbl>
              <a:tblPr bandRow="1" firstRow="1">
                <a:noFill/>
                <a:tableStyleId>{B2030E83-BA32-4682-B3E8-641AD426E5D7}</a:tableStyleId>
              </a:tblPr>
              <a:tblGrid>
                <a:gridCol w="286207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How does Capulet talk about Juliet in:</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1 Scene 2 – to Paris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3 Scene 5 – to Juliet and Lady Capulet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How does this make us feel about a) Capulet and b) Juliet?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234" name="Google Shape;234;p60"/>
          <p:cNvSpPr/>
          <p:nvPr/>
        </p:nvSpPr>
        <p:spPr>
          <a:xfrm>
            <a:off x="2852936" y="0"/>
            <a:ext cx="4005064" cy="4067944"/>
          </a:xfrm>
          <a:prstGeom prst="flowChartProcess">
            <a:avLst/>
          </a:prstGeom>
          <a:solidFill>
            <a:srgbClr val="E5DFE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C0C0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C0C0C"/>
              </a:solidFill>
              <a:latin typeface="Calibri"/>
              <a:ea typeface="Calibri"/>
              <a:cs typeface="Calibri"/>
              <a:sym typeface="Calibri"/>
            </a:endParaRPr>
          </a:p>
        </p:txBody>
      </p:sp>
      <p:sp>
        <p:nvSpPr>
          <p:cNvPr id="235" name="Google Shape;235;p60"/>
          <p:cNvSpPr txBox="1"/>
          <p:nvPr/>
        </p:nvSpPr>
        <p:spPr>
          <a:xfrm>
            <a:off x="2852936" y="4067944"/>
            <a:ext cx="4005064" cy="2308324"/>
          </a:xfrm>
          <a:prstGeom prst="rect">
            <a:avLst/>
          </a:prstGeom>
          <a:solidFill>
            <a:srgbClr val="F2DADA"/>
          </a:solidFill>
          <a:ln cap="flat" cmpd="sng" w="9525">
            <a:solidFill>
              <a:srgbClr val="31859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Capulet’s attitude towards </a:t>
            </a:r>
            <a:r>
              <a:rPr b="1" i="0" lang="en-GB" sz="1800" u="none" cap="none" strike="noStrike">
                <a:solidFill>
                  <a:schemeClr val="dk1"/>
                </a:solidFill>
                <a:latin typeface="Calibri"/>
                <a:ea typeface="Calibri"/>
                <a:cs typeface="Calibri"/>
                <a:sym typeface="Calibri"/>
              </a:rPr>
              <a:t>family</a:t>
            </a:r>
            <a:r>
              <a:rPr b="0" i="0" lang="en-GB"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p60"/>
          <p:cNvSpPr txBox="1"/>
          <p:nvPr/>
        </p:nvSpPr>
        <p:spPr>
          <a:xfrm>
            <a:off x="2852936" y="6376268"/>
            <a:ext cx="4005064" cy="2862322"/>
          </a:xfrm>
          <a:prstGeom prst="rect">
            <a:avLst/>
          </a:prstGeom>
          <a:solidFill>
            <a:srgbClr val="DAEEF3"/>
          </a:solidFill>
          <a:ln cap="flat" cmpd="sng" w="9525">
            <a:solidFill>
              <a:srgbClr val="76923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Capulet as a </a:t>
            </a:r>
            <a:r>
              <a:rPr b="1" i="0" lang="en-GB" sz="1800" u="none" cap="none" strike="noStrike">
                <a:solidFill>
                  <a:schemeClr val="dk1"/>
                </a:solidFill>
                <a:latin typeface="Calibri"/>
                <a:ea typeface="Calibri"/>
                <a:cs typeface="Calibri"/>
                <a:sym typeface="Calibri"/>
              </a:rPr>
              <a:t>contrast</a:t>
            </a:r>
            <a:r>
              <a:rPr b="0" i="0" lang="en-GB" sz="1800" u="none" cap="none" strike="noStrike">
                <a:solidFill>
                  <a:schemeClr val="dk1"/>
                </a:solidFill>
                <a:latin typeface="Calibri"/>
                <a:ea typeface="Calibri"/>
                <a:cs typeface="Calibri"/>
                <a:sym typeface="Calibri"/>
              </a:rPr>
              <a:t> to Tybalt…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37" name="Google Shape;237;p60"/>
          <p:cNvSpPr txBox="1"/>
          <p:nvPr/>
        </p:nvSpPr>
        <p:spPr>
          <a:xfrm>
            <a:off x="2852936" y="48270"/>
            <a:ext cx="400506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C0C0C"/>
                </a:solidFill>
                <a:latin typeface="Calibri"/>
                <a:ea typeface="Calibri"/>
                <a:cs typeface="Calibri"/>
                <a:sym typeface="Calibri"/>
              </a:rPr>
              <a:t>Capulet’s views on </a:t>
            </a:r>
            <a:r>
              <a:rPr b="1" i="0" lang="en-GB" sz="1800" u="sng" cap="none" strike="noStrike">
                <a:solidFill>
                  <a:srgbClr val="0C0C0C"/>
                </a:solidFill>
                <a:latin typeface="Calibri"/>
                <a:ea typeface="Calibri"/>
                <a:cs typeface="Calibri"/>
                <a:sym typeface="Calibri"/>
              </a:rPr>
              <a:t>honour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C0C0C"/>
                </a:solidFill>
                <a:latin typeface="Calibri"/>
                <a:ea typeface="Calibri"/>
                <a:cs typeface="Calibri"/>
                <a:sym typeface="Calibri"/>
              </a:rPr>
              <a:t>(especially the feud)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43"/>
          <p:cNvSpPr txBox="1"/>
          <p:nvPr>
            <p:ph type="title"/>
          </p:nvPr>
        </p:nvSpPr>
        <p:spPr>
          <a:xfrm>
            <a:off x="342900" y="366184"/>
            <a:ext cx="6172200" cy="1037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GB"/>
              <a:t>‘Romeo and Juliet’ Contents page</a:t>
            </a:r>
            <a:endParaRPr/>
          </a:p>
        </p:txBody>
      </p:sp>
      <p:sp>
        <p:nvSpPr>
          <p:cNvPr id="100" name="Google Shape;100;p43"/>
          <p:cNvSpPr txBox="1"/>
          <p:nvPr>
            <p:ph idx="1" type="body"/>
          </p:nvPr>
        </p:nvSpPr>
        <p:spPr>
          <a:xfrm>
            <a:off x="260648" y="1475657"/>
            <a:ext cx="6254400" cy="741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None/>
            </a:pPr>
            <a:r>
              <a:rPr lang="en-GB" sz="1200" u="sng"/>
              <a:t>I have 5 minutes:</a:t>
            </a:r>
            <a:endParaRPr/>
          </a:p>
          <a:p>
            <a:pPr indent="-342900" lvl="0" marL="342900" rtl="0" algn="l">
              <a:lnSpc>
                <a:spcPct val="100000"/>
              </a:lnSpc>
              <a:spcBef>
                <a:spcPts val="240"/>
              </a:spcBef>
              <a:spcAft>
                <a:spcPts val="0"/>
              </a:spcAft>
              <a:buClr>
                <a:schemeClr val="dk1"/>
              </a:buClr>
              <a:buSzPts val="1200"/>
              <a:buChar char="•"/>
            </a:pPr>
            <a:r>
              <a:rPr lang="en-GB" sz="1200"/>
              <a:t>Around the clock revision.</a:t>
            </a:r>
            <a:endParaRPr/>
          </a:p>
          <a:p>
            <a:pPr indent="-342900" lvl="0" marL="342900" rtl="0" algn="l">
              <a:lnSpc>
                <a:spcPct val="100000"/>
              </a:lnSpc>
              <a:spcBef>
                <a:spcPts val="240"/>
              </a:spcBef>
              <a:spcAft>
                <a:spcPts val="0"/>
              </a:spcAft>
              <a:buClr>
                <a:schemeClr val="dk1"/>
              </a:buClr>
              <a:buSzPts val="1200"/>
              <a:buChar char="•"/>
            </a:pPr>
            <a:r>
              <a:rPr lang="en-GB" sz="1200"/>
              <a:t>Revise one of your quote by rotes – ensure you know 2 methods you could use!</a:t>
            </a:r>
            <a:endParaRPr/>
          </a:p>
          <a:p>
            <a:pPr indent="-342900" lvl="0" marL="342900" rtl="0" algn="l">
              <a:lnSpc>
                <a:spcPct val="100000"/>
              </a:lnSpc>
              <a:spcBef>
                <a:spcPts val="240"/>
              </a:spcBef>
              <a:spcAft>
                <a:spcPts val="0"/>
              </a:spcAft>
              <a:buClr>
                <a:schemeClr val="dk1"/>
              </a:buClr>
              <a:buSzPts val="1200"/>
              <a:buChar char="•"/>
            </a:pPr>
            <a:r>
              <a:rPr lang="en-GB" sz="1200"/>
              <a:t> Literary Terms.</a:t>
            </a:r>
            <a:endParaRPr/>
          </a:p>
          <a:p>
            <a:pPr indent="0" lvl="0" marL="0" rtl="0" algn="l">
              <a:lnSpc>
                <a:spcPct val="100000"/>
              </a:lnSpc>
              <a:spcBef>
                <a:spcPts val="240"/>
              </a:spcBef>
              <a:spcAft>
                <a:spcPts val="0"/>
              </a:spcAft>
              <a:buClr>
                <a:schemeClr val="dk1"/>
              </a:buClr>
              <a:buSzPts val="1200"/>
              <a:buNone/>
            </a:pPr>
            <a:r>
              <a:t/>
            </a:r>
            <a:endParaRPr sz="1200"/>
          </a:p>
          <a:p>
            <a:pPr indent="0" lvl="0" marL="0" rtl="0" algn="l">
              <a:lnSpc>
                <a:spcPct val="100000"/>
              </a:lnSpc>
              <a:spcBef>
                <a:spcPts val="240"/>
              </a:spcBef>
              <a:spcAft>
                <a:spcPts val="0"/>
              </a:spcAft>
              <a:buClr>
                <a:schemeClr val="dk1"/>
              </a:buClr>
              <a:buSzPts val="1200"/>
              <a:buNone/>
            </a:pPr>
            <a:r>
              <a:rPr lang="en-GB" sz="1200" u="sng"/>
              <a:t>I have 15 minutes:</a:t>
            </a:r>
            <a:endParaRPr/>
          </a:p>
          <a:p>
            <a:pPr indent="-342900" lvl="0" marL="342900" rtl="0" algn="l">
              <a:lnSpc>
                <a:spcPct val="100000"/>
              </a:lnSpc>
              <a:spcBef>
                <a:spcPts val="240"/>
              </a:spcBef>
              <a:spcAft>
                <a:spcPts val="0"/>
              </a:spcAft>
              <a:buClr>
                <a:schemeClr val="dk1"/>
              </a:buClr>
              <a:buSzPts val="1200"/>
              <a:buChar char="•"/>
            </a:pPr>
            <a:r>
              <a:rPr lang="en-GB" sz="1200"/>
              <a:t>Drawing connections between the characters – Task 1.</a:t>
            </a:r>
            <a:endParaRPr/>
          </a:p>
          <a:p>
            <a:pPr indent="-342900" lvl="0" marL="342900" rtl="0" algn="l">
              <a:lnSpc>
                <a:spcPct val="100000"/>
              </a:lnSpc>
              <a:spcBef>
                <a:spcPts val="240"/>
              </a:spcBef>
              <a:spcAft>
                <a:spcPts val="0"/>
              </a:spcAft>
              <a:buClr>
                <a:schemeClr val="dk1"/>
              </a:buClr>
              <a:buSzPts val="1200"/>
              <a:buChar char="•"/>
            </a:pPr>
            <a:r>
              <a:rPr lang="en-GB" sz="1200"/>
              <a:t>Conventions of a </a:t>
            </a:r>
            <a:r>
              <a:rPr lang="en-GB" sz="1200"/>
              <a:t>Shakespearean</a:t>
            </a:r>
            <a:r>
              <a:rPr lang="en-GB" sz="1200"/>
              <a:t> Tragedy – create flash cards.</a:t>
            </a:r>
            <a:endParaRPr/>
          </a:p>
          <a:p>
            <a:pPr indent="-342900" lvl="0" marL="342900" rtl="0" algn="l">
              <a:lnSpc>
                <a:spcPct val="100000"/>
              </a:lnSpc>
              <a:spcBef>
                <a:spcPts val="240"/>
              </a:spcBef>
              <a:spcAft>
                <a:spcPts val="0"/>
              </a:spcAft>
              <a:buClr>
                <a:schemeClr val="dk1"/>
              </a:buClr>
              <a:buSzPts val="1200"/>
              <a:buChar char="•"/>
            </a:pPr>
            <a:r>
              <a:rPr lang="en-GB" sz="1200"/>
              <a:t>Plan for the essay questions in detail.</a:t>
            </a:r>
            <a:endParaRPr/>
          </a:p>
          <a:p>
            <a:pPr indent="0" lvl="0" marL="0" rtl="0" algn="l">
              <a:lnSpc>
                <a:spcPct val="100000"/>
              </a:lnSpc>
              <a:spcBef>
                <a:spcPts val="240"/>
              </a:spcBef>
              <a:spcAft>
                <a:spcPts val="0"/>
              </a:spcAft>
              <a:buClr>
                <a:schemeClr val="dk1"/>
              </a:buClr>
              <a:buSzPts val="1200"/>
              <a:buNone/>
            </a:pPr>
            <a:r>
              <a:t/>
            </a:r>
            <a:endParaRPr sz="1200" u="sng"/>
          </a:p>
          <a:p>
            <a:pPr indent="0" lvl="0" marL="0" rtl="0" algn="l">
              <a:lnSpc>
                <a:spcPct val="100000"/>
              </a:lnSpc>
              <a:spcBef>
                <a:spcPts val="240"/>
              </a:spcBef>
              <a:spcAft>
                <a:spcPts val="0"/>
              </a:spcAft>
              <a:buClr>
                <a:schemeClr val="dk1"/>
              </a:buClr>
              <a:buSzPts val="1200"/>
              <a:buNone/>
            </a:pPr>
            <a:r>
              <a:rPr lang="en-GB" sz="1200" u="sng"/>
              <a:t>I have 20 minutes:</a:t>
            </a:r>
            <a:endParaRPr/>
          </a:p>
          <a:p>
            <a:pPr indent="-342900" lvl="0" marL="342900" rtl="0" algn="l">
              <a:lnSpc>
                <a:spcPct val="100000"/>
              </a:lnSpc>
              <a:spcBef>
                <a:spcPts val="240"/>
              </a:spcBef>
              <a:spcAft>
                <a:spcPts val="0"/>
              </a:spcAft>
              <a:buClr>
                <a:schemeClr val="dk1"/>
              </a:buClr>
              <a:buSzPts val="1200"/>
              <a:buChar char="•"/>
            </a:pPr>
            <a:r>
              <a:rPr lang="en-GB" sz="1200"/>
              <a:t>Structure worksheet.</a:t>
            </a:r>
            <a:endParaRPr/>
          </a:p>
          <a:p>
            <a:pPr indent="-342900" lvl="0" marL="342900" rtl="0" algn="l">
              <a:lnSpc>
                <a:spcPct val="100000"/>
              </a:lnSpc>
              <a:spcBef>
                <a:spcPts val="240"/>
              </a:spcBef>
              <a:spcAft>
                <a:spcPts val="0"/>
              </a:spcAft>
              <a:buClr>
                <a:schemeClr val="dk1"/>
              </a:buClr>
              <a:buSzPts val="1200"/>
              <a:buChar char="•"/>
            </a:pPr>
            <a:r>
              <a:rPr lang="en-GB" sz="1200"/>
              <a:t>Drawing connections between the characters – Task 2.</a:t>
            </a:r>
            <a:endParaRPr/>
          </a:p>
          <a:p>
            <a:pPr indent="-342900" lvl="0" marL="342900" rtl="0" algn="l">
              <a:lnSpc>
                <a:spcPct val="100000"/>
              </a:lnSpc>
              <a:spcBef>
                <a:spcPts val="240"/>
              </a:spcBef>
              <a:spcAft>
                <a:spcPts val="0"/>
              </a:spcAft>
              <a:buClr>
                <a:schemeClr val="dk1"/>
              </a:buClr>
              <a:buSzPts val="1200"/>
              <a:buChar char="•"/>
            </a:pPr>
            <a:r>
              <a:rPr lang="en-GB" sz="1200"/>
              <a:t>Order of events. </a:t>
            </a:r>
            <a:endParaRPr/>
          </a:p>
          <a:p>
            <a:pPr indent="-342900" lvl="0" marL="342900" rtl="0" algn="l">
              <a:lnSpc>
                <a:spcPct val="100000"/>
              </a:lnSpc>
              <a:spcBef>
                <a:spcPts val="240"/>
              </a:spcBef>
              <a:spcAft>
                <a:spcPts val="0"/>
              </a:spcAft>
              <a:buClr>
                <a:schemeClr val="dk1"/>
              </a:buClr>
              <a:buSzPts val="1200"/>
              <a:buChar char="•"/>
            </a:pPr>
            <a:r>
              <a:rPr lang="en-GB" sz="1200"/>
              <a:t>Juliet – Complete table.</a:t>
            </a:r>
            <a:endParaRPr/>
          </a:p>
          <a:p>
            <a:pPr indent="-342900" lvl="0" marL="342900" rtl="0" algn="l">
              <a:lnSpc>
                <a:spcPct val="100000"/>
              </a:lnSpc>
              <a:spcBef>
                <a:spcPts val="240"/>
              </a:spcBef>
              <a:spcAft>
                <a:spcPts val="0"/>
              </a:spcAft>
              <a:buClr>
                <a:schemeClr val="dk1"/>
              </a:buClr>
              <a:buSzPts val="1200"/>
              <a:buChar char="•"/>
            </a:pPr>
            <a:r>
              <a:rPr lang="en-GB" sz="1200"/>
              <a:t>Romeo – Complete table.</a:t>
            </a:r>
            <a:endParaRPr/>
          </a:p>
          <a:p>
            <a:pPr indent="-342900" lvl="0" marL="342900" rtl="0" algn="l">
              <a:lnSpc>
                <a:spcPct val="100000"/>
              </a:lnSpc>
              <a:spcBef>
                <a:spcPts val="240"/>
              </a:spcBef>
              <a:spcAft>
                <a:spcPts val="0"/>
              </a:spcAft>
              <a:buClr>
                <a:schemeClr val="dk1"/>
              </a:buClr>
              <a:buSzPts val="1200"/>
              <a:buChar char="•"/>
            </a:pPr>
            <a:r>
              <a:rPr lang="en-GB" sz="1200"/>
              <a:t>Mercutio – Complete table.</a:t>
            </a:r>
            <a:endParaRPr/>
          </a:p>
          <a:p>
            <a:pPr indent="-342900" lvl="0" marL="342900" rtl="0" algn="l">
              <a:lnSpc>
                <a:spcPct val="100000"/>
              </a:lnSpc>
              <a:spcBef>
                <a:spcPts val="240"/>
              </a:spcBef>
              <a:spcAft>
                <a:spcPts val="0"/>
              </a:spcAft>
              <a:buClr>
                <a:schemeClr val="dk1"/>
              </a:buClr>
              <a:buSzPts val="1200"/>
              <a:buChar char="•"/>
            </a:pPr>
            <a:r>
              <a:rPr lang="en-GB" sz="1200"/>
              <a:t>Nurse – Complete table.</a:t>
            </a:r>
            <a:endParaRPr/>
          </a:p>
          <a:p>
            <a:pPr indent="0" lvl="0" marL="0" rtl="0" algn="l">
              <a:lnSpc>
                <a:spcPct val="100000"/>
              </a:lnSpc>
              <a:spcBef>
                <a:spcPts val="240"/>
              </a:spcBef>
              <a:spcAft>
                <a:spcPts val="0"/>
              </a:spcAft>
              <a:buClr>
                <a:schemeClr val="dk1"/>
              </a:buClr>
              <a:buSzPts val="1200"/>
              <a:buNone/>
            </a:pPr>
            <a:r>
              <a:t/>
            </a:r>
            <a:endParaRPr sz="1200" u="sng"/>
          </a:p>
          <a:p>
            <a:pPr indent="0" lvl="0" marL="0" rtl="0" algn="l">
              <a:lnSpc>
                <a:spcPct val="100000"/>
              </a:lnSpc>
              <a:spcBef>
                <a:spcPts val="240"/>
              </a:spcBef>
              <a:spcAft>
                <a:spcPts val="0"/>
              </a:spcAft>
              <a:buClr>
                <a:schemeClr val="dk1"/>
              </a:buClr>
              <a:buSzPts val="1200"/>
              <a:buNone/>
            </a:pPr>
            <a:r>
              <a:rPr lang="en-GB" sz="1200" u="sng"/>
              <a:t>I have 30 minutes:</a:t>
            </a:r>
            <a:endParaRPr/>
          </a:p>
          <a:p>
            <a:pPr indent="-342900" lvl="0" marL="342900" rtl="0" algn="l">
              <a:lnSpc>
                <a:spcPct val="100000"/>
              </a:lnSpc>
              <a:spcBef>
                <a:spcPts val="240"/>
              </a:spcBef>
              <a:spcAft>
                <a:spcPts val="0"/>
              </a:spcAft>
              <a:buClr>
                <a:schemeClr val="dk1"/>
              </a:buClr>
              <a:buSzPts val="1200"/>
              <a:buChar char="•"/>
            </a:pPr>
            <a:r>
              <a:rPr lang="en-GB" sz="1200"/>
              <a:t>‘Fast speeds’ Dramatic Techniques.</a:t>
            </a:r>
            <a:endParaRPr/>
          </a:p>
          <a:p>
            <a:pPr indent="-342900" lvl="0" marL="342900" rtl="0" algn="l">
              <a:lnSpc>
                <a:spcPct val="100000"/>
              </a:lnSpc>
              <a:spcBef>
                <a:spcPts val="240"/>
              </a:spcBef>
              <a:spcAft>
                <a:spcPts val="0"/>
              </a:spcAft>
              <a:buClr>
                <a:schemeClr val="dk1"/>
              </a:buClr>
              <a:buSzPts val="1200"/>
              <a:buChar char="•"/>
            </a:pPr>
            <a:r>
              <a:rPr lang="en-GB" sz="1200"/>
              <a:t>Using the Revision Guide you have been given, create flash cards for both the themes and context in ‘Romeo and Juliet’.</a:t>
            </a:r>
            <a:endParaRPr/>
          </a:p>
          <a:p>
            <a:pPr indent="-342900" lvl="0" marL="342900" rtl="0" algn="l">
              <a:lnSpc>
                <a:spcPct val="100000"/>
              </a:lnSpc>
              <a:spcBef>
                <a:spcPts val="240"/>
              </a:spcBef>
              <a:spcAft>
                <a:spcPts val="0"/>
              </a:spcAft>
              <a:buClr>
                <a:schemeClr val="dk1"/>
              </a:buClr>
              <a:buSzPts val="1200"/>
              <a:buChar char="•"/>
            </a:pPr>
            <a:r>
              <a:rPr lang="en-GB" sz="1200"/>
              <a:t>Romeo – think deeper – love.</a:t>
            </a:r>
            <a:endParaRPr/>
          </a:p>
          <a:p>
            <a:pPr indent="-342900" lvl="0" marL="342900" rtl="0" algn="l">
              <a:lnSpc>
                <a:spcPct val="100000"/>
              </a:lnSpc>
              <a:spcBef>
                <a:spcPts val="240"/>
              </a:spcBef>
              <a:spcAft>
                <a:spcPts val="0"/>
              </a:spcAft>
              <a:buClr>
                <a:schemeClr val="dk1"/>
              </a:buClr>
              <a:buSzPts val="1200"/>
              <a:buChar char="•"/>
            </a:pPr>
            <a:r>
              <a:rPr lang="en-GB" sz="1200"/>
              <a:t>Think Deeper – Youth.</a:t>
            </a:r>
            <a:endParaRPr/>
          </a:p>
          <a:p>
            <a:pPr indent="-342900" lvl="0" marL="342900" rtl="0" algn="l">
              <a:lnSpc>
                <a:spcPct val="100000"/>
              </a:lnSpc>
              <a:spcBef>
                <a:spcPts val="240"/>
              </a:spcBef>
              <a:spcAft>
                <a:spcPts val="0"/>
              </a:spcAft>
              <a:buClr>
                <a:schemeClr val="dk1"/>
              </a:buClr>
              <a:buSzPts val="1200"/>
              <a:buChar char="•"/>
            </a:pPr>
            <a:r>
              <a:rPr lang="en-GB" sz="1200"/>
              <a:t>Act 3, Scene 2 – Oxymorons.</a:t>
            </a:r>
            <a:endParaRPr/>
          </a:p>
          <a:p>
            <a:pPr indent="-342900" lvl="0" marL="342900" rtl="0" algn="l">
              <a:lnSpc>
                <a:spcPct val="100000"/>
              </a:lnSpc>
              <a:spcBef>
                <a:spcPts val="240"/>
              </a:spcBef>
              <a:spcAft>
                <a:spcPts val="0"/>
              </a:spcAft>
              <a:buClr>
                <a:schemeClr val="dk1"/>
              </a:buClr>
              <a:buSzPts val="1200"/>
              <a:buChar char="•"/>
            </a:pPr>
            <a:r>
              <a:rPr lang="en-GB" sz="1200"/>
              <a:t>Oppositions in ‘Romeo and Juliet’.</a:t>
            </a:r>
            <a:endParaRPr/>
          </a:p>
          <a:p>
            <a:pPr indent="-342900" lvl="0" marL="342900" rtl="0" algn="l">
              <a:lnSpc>
                <a:spcPct val="100000"/>
              </a:lnSpc>
              <a:spcBef>
                <a:spcPts val="240"/>
              </a:spcBef>
              <a:spcAft>
                <a:spcPts val="0"/>
              </a:spcAft>
              <a:buClr>
                <a:schemeClr val="dk1"/>
              </a:buClr>
              <a:buSzPts val="1200"/>
              <a:buChar char="•"/>
            </a:pPr>
            <a:r>
              <a:rPr lang="en-GB" sz="1200"/>
              <a:t>Character profiles x8.</a:t>
            </a:r>
            <a:endParaRPr/>
          </a:p>
          <a:p>
            <a:pPr indent="-342900" lvl="0" marL="342900" rtl="0" algn="l">
              <a:lnSpc>
                <a:spcPct val="100000"/>
              </a:lnSpc>
              <a:spcBef>
                <a:spcPts val="240"/>
              </a:spcBef>
              <a:spcAft>
                <a:spcPts val="0"/>
              </a:spcAft>
              <a:buClr>
                <a:schemeClr val="dk1"/>
              </a:buClr>
              <a:buSzPts val="1200"/>
              <a:buChar char="•"/>
            </a:pPr>
            <a:r>
              <a:rPr lang="en-GB" sz="1200"/>
              <a:t>Is Romeo a Tragic Hero?</a:t>
            </a:r>
            <a:endParaRPr/>
          </a:p>
          <a:p>
            <a:pPr indent="0" lvl="0" marL="0" rtl="0" algn="l">
              <a:lnSpc>
                <a:spcPct val="100000"/>
              </a:lnSpc>
              <a:spcBef>
                <a:spcPts val="240"/>
              </a:spcBef>
              <a:spcAft>
                <a:spcPts val="0"/>
              </a:spcAft>
              <a:buClr>
                <a:schemeClr val="dk1"/>
              </a:buClr>
              <a:buSzPts val="1200"/>
              <a:buNone/>
            </a:pPr>
            <a:r>
              <a:t/>
            </a:r>
            <a:endParaRPr sz="1200" u="sng"/>
          </a:p>
          <a:p>
            <a:pPr indent="0" lvl="0" marL="0" rtl="0" algn="l">
              <a:lnSpc>
                <a:spcPct val="100000"/>
              </a:lnSpc>
              <a:spcBef>
                <a:spcPts val="240"/>
              </a:spcBef>
              <a:spcAft>
                <a:spcPts val="0"/>
              </a:spcAft>
              <a:buClr>
                <a:schemeClr val="dk1"/>
              </a:buClr>
              <a:buSzPts val="1200"/>
              <a:buNone/>
            </a:pPr>
            <a:r>
              <a:rPr lang="en-GB" sz="1200" u="sng"/>
              <a:t>I have 50 minutes:</a:t>
            </a:r>
            <a:endParaRPr/>
          </a:p>
          <a:p>
            <a:pPr indent="0" lvl="0" marL="0" rtl="0" algn="l">
              <a:lnSpc>
                <a:spcPct val="100000"/>
              </a:lnSpc>
              <a:spcBef>
                <a:spcPts val="240"/>
              </a:spcBef>
              <a:spcAft>
                <a:spcPts val="0"/>
              </a:spcAft>
              <a:buClr>
                <a:schemeClr val="dk1"/>
              </a:buClr>
              <a:buSzPts val="1200"/>
              <a:buNone/>
            </a:pPr>
            <a:r>
              <a:rPr lang="en-GB" sz="1200"/>
              <a:t>Exam Practice – Death.</a:t>
            </a:r>
            <a:endParaRPr/>
          </a:p>
          <a:p>
            <a:pPr indent="0" lvl="0" marL="0" rtl="0" algn="l">
              <a:lnSpc>
                <a:spcPct val="100000"/>
              </a:lnSpc>
              <a:spcBef>
                <a:spcPts val="240"/>
              </a:spcBef>
              <a:spcAft>
                <a:spcPts val="0"/>
              </a:spcAft>
              <a:buClr>
                <a:schemeClr val="dk1"/>
              </a:buClr>
              <a:buSzPts val="1200"/>
              <a:buNone/>
            </a:pPr>
            <a:r>
              <a:rPr lang="en-GB" sz="1200"/>
              <a:t>Exam Practice – Friar Lawrence.</a:t>
            </a:r>
            <a:endParaRPr/>
          </a:p>
          <a:p>
            <a:pPr indent="0" lvl="0" marL="0" rtl="0" algn="l">
              <a:lnSpc>
                <a:spcPct val="100000"/>
              </a:lnSpc>
              <a:spcBef>
                <a:spcPts val="240"/>
              </a:spcBef>
              <a:spcAft>
                <a:spcPts val="0"/>
              </a:spcAft>
              <a:buClr>
                <a:schemeClr val="dk1"/>
              </a:buClr>
              <a:buSzPts val="1200"/>
              <a:buNone/>
            </a:pPr>
            <a:r>
              <a:rPr lang="en-GB" sz="1200"/>
              <a:t>Exam Practice – Relationships.</a:t>
            </a:r>
            <a:endParaRPr sz="1200"/>
          </a:p>
          <a:p>
            <a:pPr indent="-292100" lvl="0" marL="342900" rtl="0" algn="l">
              <a:lnSpc>
                <a:spcPct val="100000"/>
              </a:lnSpc>
              <a:spcBef>
                <a:spcPts val="160"/>
              </a:spcBef>
              <a:spcAft>
                <a:spcPts val="0"/>
              </a:spcAft>
              <a:buClr>
                <a:schemeClr val="dk1"/>
              </a:buClr>
              <a:buSzPts val="800"/>
              <a:buNone/>
            </a:pPr>
            <a:r>
              <a:t/>
            </a:r>
            <a:endParaRPr sz="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61"/>
          <p:cNvSpPr/>
          <p:nvPr/>
        </p:nvSpPr>
        <p:spPr>
          <a:xfrm>
            <a:off x="0" y="0"/>
            <a:ext cx="6858000" cy="3419872"/>
          </a:xfrm>
          <a:prstGeom prst="rect">
            <a:avLst/>
          </a:prstGeom>
          <a:solidFill>
            <a:srgbClr val="FDE9D8"/>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sng" cap="none" strike="noStrike">
              <a:solidFill>
                <a:srgbClr val="0C0C0C"/>
              </a:solidFill>
              <a:latin typeface="Calibri"/>
              <a:ea typeface="Calibri"/>
              <a:cs typeface="Calibri"/>
              <a:sym typeface="Calibri"/>
            </a:endParaRPr>
          </a:p>
        </p:txBody>
      </p:sp>
      <p:sp>
        <p:nvSpPr>
          <p:cNvPr id="243" name="Google Shape;243;p61"/>
          <p:cNvSpPr/>
          <p:nvPr/>
        </p:nvSpPr>
        <p:spPr>
          <a:xfrm>
            <a:off x="0" y="3419872"/>
            <a:ext cx="3429000" cy="2664296"/>
          </a:xfrm>
          <a:prstGeom prst="flowChartProcess">
            <a:avLst/>
          </a:prstGeom>
          <a:solidFill>
            <a:srgbClr val="E5DFE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sng" cap="none" strike="noStrike">
              <a:solidFill>
                <a:srgbClr val="0C0C0C"/>
              </a:solidFill>
              <a:latin typeface="Calibri"/>
              <a:ea typeface="Calibri"/>
              <a:cs typeface="Calibri"/>
              <a:sym typeface="Calibri"/>
            </a:endParaRPr>
          </a:p>
        </p:txBody>
      </p:sp>
      <p:sp>
        <p:nvSpPr>
          <p:cNvPr id="244" name="Google Shape;244;p61"/>
          <p:cNvSpPr/>
          <p:nvPr/>
        </p:nvSpPr>
        <p:spPr>
          <a:xfrm>
            <a:off x="0" y="6084168"/>
            <a:ext cx="3429000" cy="3059832"/>
          </a:xfrm>
          <a:prstGeom prst="rect">
            <a:avLst/>
          </a:prstGeom>
          <a:solidFill>
            <a:srgbClr val="FDE9D8"/>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sng" cap="none" strike="noStrike">
              <a:solidFill>
                <a:srgbClr val="0C0C0C"/>
              </a:solidFill>
              <a:latin typeface="Calibri"/>
              <a:ea typeface="Calibri"/>
              <a:cs typeface="Calibri"/>
              <a:sym typeface="Calibri"/>
            </a:endParaRPr>
          </a:p>
        </p:txBody>
      </p:sp>
      <p:sp>
        <p:nvSpPr>
          <p:cNvPr id="245" name="Google Shape;245;p61"/>
          <p:cNvSpPr txBox="1"/>
          <p:nvPr/>
        </p:nvSpPr>
        <p:spPr>
          <a:xfrm>
            <a:off x="3429000" y="3419872"/>
            <a:ext cx="3429000" cy="2585323"/>
          </a:xfrm>
          <a:prstGeom prst="rect">
            <a:avLst/>
          </a:prstGeom>
          <a:noFill/>
          <a:ln cap="flat" cmpd="sng" w="9525">
            <a:solidFill>
              <a:srgbClr val="1736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A </a:t>
            </a:r>
            <a:r>
              <a:rPr b="1" i="0" lang="en-GB" sz="1800" u="sng" cap="none" strike="noStrike">
                <a:solidFill>
                  <a:schemeClr val="dk1"/>
                </a:solidFill>
                <a:latin typeface="Calibri"/>
                <a:ea typeface="Calibri"/>
                <a:cs typeface="Calibri"/>
                <a:sym typeface="Calibri"/>
              </a:rPr>
              <a:t>modern</a:t>
            </a:r>
            <a:r>
              <a:rPr b="0" i="0" lang="en-GB" sz="1800" u="none" cap="none" strike="noStrike">
                <a:solidFill>
                  <a:schemeClr val="dk1"/>
                </a:solidFill>
                <a:latin typeface="Calibri"/>
                <a:ea typeface="Calibri"/>
                <a:cs typeface="Calibri"/>
                <a:sym typeface="Calibri"/>
              </a:rPr>
              <a:t> audience would think…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6" name="Google Shape;246;p61"/>
          <p:cNvSpPr txBox="1"/>
          <p:nvPr/>
        </p:nvSpPr>
        <p:spPr>
          <a:xfrm>
            <a:off x="3429000" y="6005195"/>
            <a:ext cx="3429000" cy="3139321"/>
          </a:xfrm>
          <a:prstGeom prst="rect">
            <a:avLst/>
          </a:prstGeom>
          <a:solidFill>
            <a:srgbClr val="DAE5F1"/>
          </a:solidFill>
          <a:ln cap="flat" cmpd="sng" w="9525">
            <a:solidFill>
              <a:srgbClr val="9537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A Shakespearian audience would think…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61"/>
          <p:cNvSpPr txBox="1"/>
          <p:nvPr/>
        </p:nvSpPr>
        <p:spPr>
          <a:xfrm>
            <a:off x="332656" y="179512"/>
            <a:ext cx="42484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C0C0C"/>
                </a:solidFill>
                <a:latin typeface="Calibri"/>
                <a:ea typeface="Calibri"/>
                <a:cs typeface="Calibri"/>
                <a:sym typeface="Calibri"/>
              </a:rPr>
              <a:t>TYBALT’S views on </a:t>
            </a:r>
            <a:r>
              <a:rPr b="1" i="0" lang="en-GB" sz="1800" u="sng" cap="none" strike="noStrike">
                <a:solidFill>
                  <a:srgbClr val="0C0C0C"/>
                </a:solidFill>
                <a:latin typeface="Calibri"/>
                <a:ea typeface="Calibri"/>
                <a:cs typeface="Calibri"/>
                <a:sym typeface="Calibri"/>
              </a:rPr>
              <a:t>HONOUR</a:t>
            </a:r>
            <a:endParaRPr b="0" i="0" sz="1400" u="none" cap="none" strike="noStrike">
              <a:solidFill>
                <a:srgbClr val="000000"/>
              </a:solidFill>
              <a:latin typeface="Arial"/>
              <a:ea typeface="Arial"/>
              <a:cs typeface="Arial"/>
              <a:sym typeface="Arial"/>
            </a:endParaRPr>
          </a:p>
        </p:txBody>
      </p:sp>
      <p:sp>
        <p:nvSpPr>
          <p:cNvPr id="248" name="Google Shape;248;p61"/>
          <p:cNvSpPr txBox="1"/>
          <p:nvPr/>
        </p:nvSpPr>
        <p:spPr>
          <a:xfrm>
            <a:off x="116632" y="3419872"/>
            <a:ext cx="28083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C0C0C"/>
                </a:solidFill>
                <a:latin typeface="Calibri"/>
                <a:ea typeface="Calibri"/>
                <a:cs typeface="Calibri"/>
                <a:sym typeface="Calibri"/>
              </a:rPr>
              <a:t>Tybalt’s views on </a:t>
            </a:r>
            <a:r>
              <a:rPr b="0" i="0" lang="en-GB" sz="1800" u="sng" cap="none" strike="noStrike">
                <a:solidFill>
                  <a:srgbClr val="0C0C0C"/>
                </a:solidFill>
                <a:latin typeface="Calibri"/>
                <a:ea typeface="Calibri"/>
                <a:cs typeface="Calibri"/>
                <a:sym typeface="Calibri"/>
              </a:rPr>
              <a:t>FAMILY</a:t>
            </a:r>
            <a:endParaRPr b="0" i="0" sz="1400" u="none" cap="none" strike="noStrike">
              <a:solidFill>
                <a:srgbClr val="000000"/>
              </a:solidFill>
              <a:latin typeface="Arial"/>
              <a:ea typeface="Arial"/>
              <a:cs typeface="Arial"/>
              <a:sym typeface="Arial"/>
            </a:endParaRPr>
          </a:p>
        </p:txBody>
      </p:sp>
      <p:sp>
        <p:nvSpPr>
          <p:cNvPr id="249" name="Google Shape;249;p61"/>
          <p:cNvSpPr txBox="1"/>
          <p:nvPr/>
        </p:nvSpPr>
        <p:spPr>
          <a:xfrm>
            <a:off x="116632" y="6084168"/>
            <a:ext cx="29523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C0C0C"/>
                </a:solidFill>
                <a:latin typeface="Calibri"/>
                <a:ea typeface="Calibri"/>
                <a:cs typeface="Calibri"/>
                <a:sym typeface="Calibri"/>
              </a:rPr>
              <a:t>Tybalt on </a:t>
            </a:r>
            <a:r>
              <a:rPr b="1" i="0" lang="en-GB" sz="1800" u="sng" cap="none" strike="noStrike">
                <a:solidFill>
                  <a:srgbClr val="0C0C0C"/>
                </a:solidFill>
                <a:latin typeface="Calibri"/>
                <a:ea typeface="Calibri"/>
                <a:cs typeface="Calibri"/>
                <a:sym typeface="Calibri"/>
              </a:rPr>
              <a:t>HATE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62"/>
          <p:cNvSpPr txBox="1"/>
          <p:nvPr/>
        </p:nvSpPr>
        <p:spPr>
          <a:xfrm>
            <a:off x="0" y="0"/>
            <a:ext cx="6858000" cy="369332"/>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Add notes and quotes to these pages to illustrate the character </a:t>
            </a:r>
            <a:endParaRPr b="0" i="0" sz="1400" u="none" cap="none" strike="noStrike">
              <a:solidFill>
                <a:srgbClr val="000000"/>
              </a:solidFill>
              <a:latin typeface="Arial"/>
              <a:ea typeface="Arial"/>
              <a:cs typeface="Arial"/>
              <a:sym typeface="Arial"/>
            </a:endParaRPr>
          </a:p>
        </p:txBody>
      </p:sp>
      <p:graphicFrame>
        <p:nvGraphicFramePr>
          <p:cNvPr id="255" name="Google Shape;255;p62"/>
          <p:cNvGraphicFramePr/>
          <p:nvPr/>
        </p:nvGraphicFramePr>
        <p:xfrm>
          <a:off x="4581128" y="395536"/>
          <a:ext cx="3000000" cy="3000000"/>
        </p:xfrm>
        <a:graphic>
          <a:graphicData uri="http://schemas.openxmlformats.org/drawingml/2006/table">
            <a:tbl>
              <a:tblPr bandRow="1" firstRow="1">
                <a:noFill/>
                <a:tableStyleId>{4A81EFDD-3BB0-4A5C-918D-60B4A2CC98F4}</a:tableStyleId>
              </a:tblPr>
              <a:tblGrid>
                <a:gridCol w="224407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rgbClr val="0C0C0C"/>
                          </a:solidFill>
                        </a:rPr>
                        <a:t>What Mercutio causes to happen.</a:t>
                      </a:r>
                      <a:endParaRPr sz="1800" u="none" cap="none" strike="noStrike">
                        <a:solidFill>
                          <a:srgbClr val="0C0C0C"/>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1</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2</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3</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256" name="Google Shape;256;p62"/>
          <p:cNvSpPr txBox="1"/>
          <p:nvPr/>
        </p:nvSpPr>
        <p:spPr>
          <a:xfrm>
            <a:off x="0" y="5580112"/>
            <a:ext cx="4509120" cy="2031325"/>
          </a:xfrm>
          <a:prstGeom prst="rect">
            <a:avLst/>
          </a:prstGeom>
          <a:solidFill>
            <a:srgbClr val="E5DFEC"/>
          </a:solidFill>
          <a:ln cap="flat" cmpd="sng" w="9525">
            <a:solidFill>
              <a:srgbClr val="9537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Mercutio as a source of </a:t>
            </a:r>
            <a:r>
              <a:rPr b="1" i="0" lang="en-GB" sz="1800" u="sng" cap="none" strike="noStrike">
                <a:solidFill>
                  <a:schemeClr val="dk1"/>
                </a:solidFill>
                <a:latin typeface="Calibri"/>
                <a:ea typeface="Calibri"/>
                <a:cs typeface="Calibri"/>
                <a:sym typeface="Calibri"/>
              </a:rPr>
              <a:t>HUMOUR</a:t>
            </a: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 name="Google Shape;257;p62"/>
          <p:cNvSpPr/>
          <p:nvPr/>
        </p:nvSpPr>
        <p:spPr>
          <a:xfrm>
            <a:off x="-27384" y="369332"/>
            <a:ext cx="2281944" cy="5282788"/>
          </a:xfrm>
          <a:prstGeom prst="flowChartProcess">
            <a:avLst/>
          </a:prstGeom>
          <a:solidFill>
            <a:srgbClr val="FDE9D8"/>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p62"/>
          <p:cNvSpPr/>
          <p:nvPr/>
        </p:nvSpPr>
        <p:spPr>
          <a:xfrm>
            <a:off x="2276872" y="369332"/>
            <a:ext cx="2254560" cy="5282788"/>
          </a:xfrm>
          <a:prstGeom prst="flowChartProcess">
            <a:avLst/>
          </a:prstGeom>
          <a:solidFill>
            <a:srgbClr val="DAEEF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C0C0C"/>
              </a:solidFill>
              <a:latin typeface="Calibri"/>
              <a:ea typeface="Calibri"/>
              <a:cs typeface="Calibri"/>
              <a:sym typeface="Calibri"/>
            </a:endParaRPr>
          </a:p>
        </p:txBody>
      </p:sp>
      <p:sp>
        <p:nvSpPr>
          <p:cNvPr id="259" name="Google Shape;259;p62"/>
          <p:cNvSpPr/>
          <p:nvPr/>
        </p:nvSpPr>
        <p:spPr>
          <a:xfrm>
            <a:off x="1113588" y="369332"/>
            <a:ext cx="2268252" cy="1322348"/>
          </a:xfrm>
          <a:prstGeom prst="lef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Mercutio as a </a:t>
            </a:r>
            <a:r>
              <a:rPr b="0" i="0" lang="en-GB" sz="1800" u="sng" cap="none" strike="noStrike">
                <a:solidFill>
                  <a:schemeClr val="lt1"/>
                </a:solidFill>
                <a:latin typeface="Calibri"/>
                <a:ea typeface="Calibri"/>
                <a:cs typeface="Calibri"/>
                <a:sym typeface="Calibri"/>
              </a:rPr>
              <a:t>contrast</a:t>
            </a:r>
            <a:r>
              <a:rPr b="0" i="0" lang="en-GB" sz="1800" u="none" cap="none" strike="noStrike">
                <a:solidFill>
                  <a:schemeClr val="lt1"/>
                </a:solidFill>
                <a:latin typeface="Calibri"/>
                <a:ea typeface="Calibri"/>
                <a:cs typeface="Calibri"/>
                <a:sym typeface="Calibri"/>
              </a:rPr>
              <a:t> to</a:t>
            </a:r>
            <a:endParaRPr b="0" i="0" sz="1400" u="none" cap="none" strike="noStrike">
              <a:solidFill>
                <a:srgbClr val="000000"/>
              </a:solidFill>
              <a:latin typeface="Arial"/>
              <a:ea typeface="Arial"/>
              <a:cs typeface="Arial"/>
              <a:sym typeface="Arial"/>
            </a:endParaRPr>
          </a:p>
        </p:txBody>
      </p:sp>
      <p:sp>
        <p:nvSpPr>
          <p:cNvPr id="260" name="Google Shape;260;p62"/>
          <p:cNvSpPr txBox="1"/>
          <p:nvPr/>
        </p:nvSpPr>
        <p:spPr>
          <a:xfrm>
            <a:off x="0" y="7487160"/>
            <a:ext cx="4509120" cy="1754326"/>
          </a:xfrm>
          <a:prstGeom prst="rect">
            <a:avLst/>
          </a:prstGeom>
          <a:solidFill>
            <a:srgbClr val="EAF1DD"/>
          </a:solidFill>
          <a:ln cap="flat" cmpd="sng" w="9525">
            <a:solidFill>
              <a:srgbClr val="5F497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Mercutio’s attitude towards </a:t>
            </a:r>
            <a:r>
              <a:rPr b="1" i="0" lang="en-GB" sz="1800" u="sng" cap="none" strike="noStrike">
                <a:solidFill>
                  <a:schemeClr val="dk1"/>
                </a:solidFill>
                <a:latin typeface="Calibri"/>
                <a:ea typeface="Calibri"/>
                <a:cs typeface="Calibri"/>
                <a:sym typeface="Calibri"/>
              </a:rPr>
              <a:t>honour</a:t>
            </a:r>
            <a:r>
              <a:rPr b="0" i="0" lang="en-GB"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1" name="Google Shape;261;p62"/>
          <p:cNvSpPr txBox="1"/>
          <p:nvPr/>
        </p:nvSpPr>
        <p:spPr>
          <a:xfrm>
            <a:off x="155172" y="827584"/>
            <a:ext cx="111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Tybalt</a:t>
            </a:r>
            <a:endParaRPr b="0" i="0" sz="1400" u="none" cap="none" strike="noStrike">
              <a:solidFill>
                <a:srgbClr val="000000"/>
              </a:solidFill>
              <a:latin typeface="Arial"/>
              <a:ea typeface="Arial"/>
              <a:cs typeface="Arial"/>
              <a:sym typeface="Arial"/>
            </a:endParaRPr>
          </a:p>
        </p:txBody>
      </p:sp>
      <p:sp>
        <p:nvSpPr>
          <p:cNvPr id="262" name="Google Shape;262;p62"/>
          <p:cNvSpPr txBox="1"/>
          <p:nvPr/>
        </p:nvSpPr>
        <p:spPr>
          <a:xfrm>
            <a:off x="3395532" y="845840"/>
            <a:ext cx="11135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Romeo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63"/>
          <p:cNvSpPr txBox="1"/>
          <p:nvPr/>
        </p:nvSpPr>
        <p:spPr>
          <a:xfrm>
            <a:off x="0" y="0"/>
            <a:ext cx="6858000" cy="369332"/>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Add notes and quotes to these pages to illustrate the character </a:t>
            </a:r>
            <a:endParaRPr b="0" i="0" sz="1400" u="none" cap="none" strike="noStrike">
              <a:solidFill>
                <a:srgbClr val="000000"/>
              </a:solidFill>
              <a:latin typeface="Arial"/>
              <a:ea typeface="Arial"/>
              <a:cs typeface="Arial"/>
              <a:sym typeface="Arial"/>
            </a:endParaRPr>
          </a:p>
        </p:txBody>
      </p:sp>
      <p:graphicFrame>
        <p:nvGraphicFramePr>
          <p:cNvPr id="268" name="Google Shape;268;p63"/>
          <p:cNvGraphicFramePr/>
          <p:nvPr/>
        </p:nvGraphicFramePr>
        <p:xfrm>
          <a:off x="4581128" y="395536"/>
          <a:ext cx="3000000" cy="3000000"/>
        </p:xfrm>
        <a:graphic>
          <a:graphicData uri="http://schemas.openxmlformats.org/drawingml/2006/table">
            <a:tbl>
              <a:tblPr bandRow="1" firstRow="1">
                <a:noFill/>
                <a:tableStyleId>{4A81EFDD-3BB0-4A5C-918D-60B4A2CC98F4}</a:tableStyleId>
              </a:tblPr>
              <a:tblGrid>
                <a:gridCol w="224407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rgbClr val="0C0C0C"/>
                          </a:solidFill>
                        </a:rPr>
                        <a:t>What The NURSE helps happen.</a:t>
                      </a:r>
                      <a:endParaRPr sz="1800" u="none" cap="none" strike="noStrike">
                        <a:solidFill>
                          <a:srgbClr val="0C0C0C"/>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1</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2</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3</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4</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269" name="Google Shape;269;p63"/>
          <p:cNvSpPr/>
          <p:nvPr/>
        </p:nvSpPr>
        <p:spPr>
          <a:xfrm>
            <a:off x="27384" y="369332"/>
            <a:ext cx="4481736" cy="4076650"/>
          </a:xfrm>
          <a:prstGeom prst="flowChartProcess">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sng" cap="none" strike="noStrike">
              <a:solidFill>
                <a:srgbClr val="0C0C0C"/>
              </a:solidFill>
              <a:latin typeface="Calibri"/>
              <a:ea typeface="Calibri"/>
              <a:cs typeface="Calibri"/>
              <a:sym typeface="Calibri"/>
            </a:endParaRPr>
          </a:p>
        </p:txBody>
      </p:sp>
      <p:sp>
        <p:nvSpPr>
          <p:cNvPr id="270" name="Google Shape;270;p63"/>
          <p:cNvSpPr txBox="1"/>
          <p:nvPr/>
        </p:nvSpPr>
        <p:spPr>
          <a:xfrm>
            <a:off x="0" y="4445982"/>
            <a:ext cx="4509120" cy="2862322"/>
          </a:xfrm>
          <a:prstGeom prst="rect">
            <a:avLst/>
          </a:prstGeom>
          <a:solidFill>
            <a:srgbClr val="FFFF00"/>
          </a:solidFill>
          <a:ln cap="flat" cmpd="sng" w="9525">
            <a:solidFill>
              <a:srgbClr val="6324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The Nurse’s views on </a:t>
            </a:r>
            <a:r>
              <a:rPr b="1" i="0" lang="en-GB" sz="1800" u="sng" cap="none" strike="noStrike">
                <a:solidFill>
                  <a:schemeClr val="dk1"/>
                </a:solidFill>
                <a:latin typeface="Calibri"/>
                <a:ea typeface="Calibri"/>
                <a:cs typeface="Calibri"/>
                <a:sym typeface="Calibri"/>
              </a:rPr>
              <a:t>LOVE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63"/>
          <p:cNvSpPr txBox="1"/>
          <p:nvPr/>
        </p:nvSpPr>
        <p:spPr>
          <a:xfrm>
            <a:off x="-27384" y="7354178"/>
            <a:ext cx="4509120" cy="1723549"/>
          </a:xfrm>
          <a:prstGeom prst="rect">
            <a:avLst/>
          </a:prstGeom>
          <a:solidFill>
            <a:srgbClr val="E5DFEC"/>
          </a:solidFill>
          <a:ln cap="flat" cmpd="sng" w="9525">
            <a:solidFill>
              <a:srgbClr val="9537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Calibri"/>
                <a:ea typeface="Calibri"/>
                <a:cs typeface="Calibri"/>
                <a:sym typeface="Calibri"/>
              </a:rPr>
              <a:t>The Nurse as a source of </a:t>
            </a:r>
            <a:r>
              <a:rPr b="1" i="0" lang="en-GB" sz="1600" u="sng" cap="none" strike="noStrike">
                <a:solidFill>
                  <a:schemeClr val="dk1"/>
                </a:solidFill>
                <a:latin typeface="Calibri"/>
                <a:ea typeface="Calibri"/>
                <a:cs typeface="Calibri"/>
                <a:sym typeface="Calibri"/>
              </a:rPr>
              <a:t>HUMOUR/COMIC RELIEF</a:t>
            </a:r>
            <a:r>
              <a:rPr b="0" i="0" lang="en-GB" sz="1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63"/>
          <p:cNvSpPr txBox="1"/>
          <p:nvPr/>
        </p:nvSpPr>
        <p:spPr>
          <a:xfrm>
            <a:off x="260648" y="539552"/>
            <a:ext cx="39604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C0C0C"/>
                </a:solidFill>
                <a:latin typeface="Calibri"/>
                <a:ea typeface="Calibri"/>
                <a:cs typeface="Calibri"/>
                <a:sym typeface="Calibri"/>
              </a:rPr>
              <a:t>How does The Nurse </a:t>
            </a:r>
            <a:r>
              <a:rPr b="1" i="0" lang="en-GB" sz="1800" u="sng" cap="none" strike="noStrike">
                <a:solidFill>
                  <a:srgbClr val="0C0C0C"/>
                </a:solidFill>
                <a:latin typeface="Calibri"/>
                <a:ea typeface="Calibri"/>
                <a:cs typeface="Calibri"/>
                <a:sym typeface="Calibri"/>
              </a:rPr>
              <a:t>deceive</a:t>
            </a:r>
            <a:r>
              <a:rPr b="0" i="0" lang="en-GB" sz="1800" u="none" cap="none" strike="noStrike">
                <a:solidFill>
                  <a:srgbClr val="0C0C0C"/>
                </a:solidFill>
                <a:latin typeface="Calibri"/>
                <a:ea typeface="Calibri"/>
                <a:cs typeface="Calibri"/>
                <a:sym typeface="Calibri"/>
              </a:rPr>
              <a:t> people?</a:t>
            </a:r>
            <a:endParaRPr b="1" i="0" sz="1800" u="sng"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64"/>
          <p:cNvSpPr txBox="1"/>
          <p:nvPr/>
        </p:nvSpPr>
        <p:spPr>
          <a:xfrm>
            <a:off x="0" y="0"/>
            <a:ext cx="6858000" cy="369332"/>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Add notes and quotes to these pages to illustrate the character </a:t>
            </a:r>
            <a:endParaRPr b="0" i="0" sz="1400" u="none" cap="none" strike="noStrike">
              <a:solidFill>
                <a:srgbClr val="000000"/>
              </a:solidFill>
              <a:latin typeface="Arial"/>
              <a:ea typeface="Arial"/>
              <a:cs typeface="Arial"/>
              <a:sym typeface="Arial"/>
            </a:endParaRPr>
          </a:p>
        </p:txBody>
      </p:sp>
      <p:graphicFrame>
        <p:nvGraphicFramePr>
          <p:cNvPr id="278" name="Google Shape;278;p64"/>
          <p:cNvGraphicFramePr/>
          <p:nvPr/>
        </p:nvGraphicFramePr>
        <p:xfrm>
          <a:off x="104800" y="395536"/>
          <a:ext cx="3000000" cy="3000000"/>
        </p:xfrm>
        <a:graphic>
          <a:graphicData uri="http://schemas.openxmlformats.org/drawingml/2006/table">
            <a:tbl>
              <a:tblPr bandRow="1" firstRow="1">
                <a:noFill/>
                <a:tableStyleId>{4A81EFDD-3BB0-4A5C-918D-60B4A2CC98F4}</a:tableStyleId>
              </a:tblPr>
              <a:tblGrid>
                <a:gridCol w="224407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rgbClr val="0C0C0C"/>
                          </a:solidFill>
                        </a:rPr>
                        <a:t>What FRIAR Laurence helps happen.</a:t>
                      </a:r>
                      <a:endParaRPr sz="1800" u="none" cap="none" strike="noStrike">
                        <a:solidFill>
                          <a:srgbClr val="0C0C0C"/>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2</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3</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4</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5</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279" name="Google Shape;279;p64"/>
          <p:cNvSpPr/>
          <p:nvPr/>
        </p:nvSpPr>
        <p:spPr>
          <a:xfrm>
            <a:off x="2376264" y="369332"/>
            <a:ext cx="4509120" cy="3626604"/>
          </a:xfrm>
          <a:prstGeom prst="flowChartProcess">
            <a:avLst/>
          </a:prstGeom>
          <a:solidFill>
            <a:srgbClr val="F2DAD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sng" cap="none" strike="noStrike">
              <a:solidFill>
                <a:srgbClr val="0C0C0C"/>
              </a:solidFill>
              <a:latin typeface="Calibri"/>
              <a:ea typeface="Calibri"/>
              <a:cs typeface="Calibri"/>
              <a:sym typeface="Calibri"/>
            </a:endParaRPr>
          </a:p>
        </p:txBody>
      </p:sp>
      <p:sp>
        <p:nvSpPr>
          <p:cNvPr id="280" name="Google Shape;280;p64"/>
          <p:cNvSpPr txBox="1"/>
          <p:nvPr/>
        </p:nvSpPr>
        <p:spPr>
          <a:xfrm>
            <a:off x="2348880" y="3995936"/>
            <a:ext cx="4509120" cy="1477328"/>
          </a:xfrm>
          <a:prstGeom prst="rect">
            <a:avLst/>
          </a:prstGeom>
          <a:solidFill>
            <a:srgbClr val="DAEEF3"/>
          </a:solidFill>
          <a:ln cap="flat" cmpd="sng" w="9525">
            <a:solidFill>
              <a:srgbClr val="6324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Friar Laurence’s views on </a:t>
            </a:r>
            <a:r>
              <a:rPr b="1" i="0" lang="en-GB" sz="1800" u="sng" cap="none" strike="noStrike">
                <a:solidFill>
                  <a:schemeClr val="dk1"/>
                </a:solidFill>
                <a:latin typeface="Calibri"/>
                <a:ea typeface="Calibri"/>
                <a:cs typeface="Calibri"/>
                <a:sym typeface="Calibri"/>
              </a:rPr>
              <a:t>LOVE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p64"/>
          <p:cNvSpPr txBox="1"/>
          <p:nvPr/>
        </p:nvSpPr>
        <p:spPr>
          <a:xfrm>
            <a:off x="2348880" y="5508104"/>
            <a:ext cx="4509120" cy="1754326"/>
          </a:xfrm>
          <a:prstGeom prst="rect">
            <a:avLst/>
          </a:prstGeom>
          <a:solidFill>
            <a:srgbClr val="FDE9D8"/>
          </a:solidFill>
          <a:ln cap="flat" cmpd="sng" w="9525">
            <a:solidFill>
              <a:srgbClr val="5F497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Friar Laurence’s views on </a:t>
            </a:r>
            <a:r>
              <a:rPr b="1" i="0" lang="en-GB" sz="1800" u="sng" cap="none" strike="noStrike">
                <a:solidFill>
                  <a:schemeClr val="dk1"/>
                </a:solidFill>
                <a:latin typeface="Calibri"/>
                <a:ea typeface="Calibri"/>
                <a:cs typeface="Calibri"/>
                <a:sym typeface="Calibri"/>
              </a:rPr>
              <a:t>FATE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p:txBody>
      </p:sp>
      <p:sp>
        <p:nvSpPr>
          <p:cNvPr id="282" name="Google Shape;282;p64"/>
          <p:cNvSpPr txBox="1"/>
          <p:nvPr/>
        </p:nvSpPr>
        <p:spPr>
          <a:xfrm>
            <a:off x="2348880" y="7262430"/>
            <a:ext cx="4509120" cy="1754326"/>
          </a:xfrm>
          <a:prstGeom prst="rect">
            <a:avLst/>
          </a:prstGeom>
          <a:solidFill>
            <a:srgbClr val="E5DFEC"/>
          </a:solidFill>
          <a:ln cap="flat" cmpd="sng" w="9525">
            <a:solidFill>
              <a:srgbClr val="9537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Friar Laurence’s views on </a:t>
            </a:r>
            <a:r>
              <a:rPr b="1" i="0" lang="en-GB" sz="1800" u="sng" cap="none" strike="noStrike">
                <a:solidFill>
                  <a:schemeClr val="dk1"/>
                </a:solidFill>
                <a:latin typeface="Calibri"/>
                <a:ea typeface="Calibri"/>
                <a:cs typeface="Calibri"/>
                <a:sym typeface="Calibri"/>
              </a:rPr>
              <a:t>VIOLENCE</a:t>
            </a:r>
            <a:r>
              <a:rPr b="0" i="0" lang="en-GB" sz="1800" u="none" cap="none" strike="noStrike">
                <a:solidFill>
                  <a:schemeClr val="dk1"/>
                </a:solidFill>
                <a:latin typeface="Calibri"/>
                <a:ea typeface="Calibri"/>
                <a:cs typeface="Calibri"/>
                <a:sym typeface="Calibri"/>
              </a:rPr>
              <a:t> (including self-harm)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 name="Google Shape;283;p64"/>
          <p:cNvSpPr txBox="1"/>
          <p:nvPr/>
        </p:nvSpPr>
        <p:spPr>
          <a:xfrm>
            <a:off x="2376264" y="395536"/>
            <a:ext cx="450912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C0C0C"/>
                </a:solidFill>
                <a:latin typeface="Calibri"/>
                <a:ea typeface="Calibri"/>
                <a:cs typeface="Calibri"/>
                <a:sym typeface="Calibri"/>
              </a:rPr>
              <a:t>How does Friar Laurence </a:t>
            </a:r>
            <a:r>
              <a:rPr b="1" i="0" lang="en-GB" sz="1800" u="sng" cap="none" strike="noStrike">
                <a:solidFill>
                  <a:srgbClr val="0C0C0C"/>
                </a:solidFill>
                <a:latin typeface="Calibri"/>
                <a:ea typeface="Calibri"/>
                <a:cs typeface="Calibri"/>
                <a:sym typeface="Calibri"/>
              </a:rPr>
              <a:t>deceive</a:t>
            </a:r>
            <a:r>
              <a:rPr b="0" i="0" lang="en-GB" sz="1800" u="none" cap="none" strike="noStrike">
                <a:solidFill>
                  <a:srgbClr val="0C0C0C"/>
                </a:solidFill>
                <a:latin typeface="Calibri"/>
                <a:ea typeface="Calibri"/>
                <a:cs typeface="Calibri"/>
                <a:sym typeface="Calibri"/>
              </a:rPr>
              <a:t> people?</a:t>
            </a:r>
            <a:endParaRPr b="1" i="0" sz="1800" u="sng"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65"/>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t>Think Deeper - Youth</a:t>
            </a:r>
            <a:endParaRPr/>
          </a:p>
        </p:txBody>
      </p:sp>
      <p:sp>
        <p:nvSpPr>
          <p:cNvPr id="289" name="Google Shape;289;p65"/>
          <p:cNvSpPr txBox="1"/>
          <p:nvPr>
            <p:ph idx="1" type="body"/>
          </p:nvPr>
        </p:nvSpPr>
        <p:spPr>
          <a:xfrm>
            <a:off x="342900" y="2133601"/>
            <a:ext cx="6172200" cy="6542855"/>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00000"/>
              </a:lnSpc>
              <a:spcBef>
                <a:spcPts val="0"/>
              </a:spcBef>
              <a:spcAft>
                <a:spcPts val="0"/>
              </a:spcAft>
              <a:buClr>
                <a:schemeClr val="dk1"/>
              </a:buClr>
              <a:buSzPct val="100000"/>
              <a:buNone/>
            </a:pPr>
            <a:r>
              <a:rPr b="1" lang="en-GB"/>
              <a:t>How do the ages of Romeo and Juliet affect the audience’s understanding of their love affair?</a:t>
            </a:r>
            <a:endParaRPr/>
          </a:p>
          <a:p>
            <a:pPr indent="-185420" lvl="0" marL="342900" rtl="0" algn="l">
              <a:lnSpc>
                <a:spcPct val="100000"/>
              </a:lnSpc>
              <a:spcBef>
                <a:spcPts val="496"/>
              </a:spcBef>
              <a:spcAft>
                <a:spcPts val="0"/>
              </a:spcAft>
              <a:buClr>
                <a:schemeClr val="dk1"/>
              </a:buClr>
              <a:buSzPct val="100000"/>
              <a:buNone/>
            </a:pPr>
            <a:r>
              <a:t/>
            </a:r>
            <a:endParaRPr b="1"/>
          </a:p>
          <a:p>
            <a:pPr indent="0" lvl="0" marL="0" rtl="0" algn="l">
              <a:lnSpc>
                <a:spcPct val="100000"/>
              </a:lnSpc>
              <a:spcBef>
                <a:spcPts val="496"/>
              </a:spcBef>
              <a:spcAft>
                <a:spcPts val="0"/>
              </a:spcAft>
              <a:buClr>
                <a:schemeClr val="dk1"/>
              </a:buClr>
              <a:buSzPct val="100000"/>
              <a:buNone/>
            </a:pPr>
            <a:r>
              <a:rPr b="1" lang="en-GB"/>
              <a:t>Think about:</a:t>
            </a:r>
            <a:endParaRPr/>
          </a:p>
          <a:p>
            <a:pPr indent="-342900" lvl="0" marL="342900" rtl="0" algn="l">
              <a:lnSpc>
                <a:spcPct val="100000"/>
              </a:lnSpc>
              <a:spcBef>
                <a:spcPts val="496"/>
              </a:spcBef>
              <a:spcAft>
                <a:spcPts val="0"/>
              </a:spcAft>
              <a:buClr>
                <a:schemeClr val="dk1"/>
              </a:buClr>
              <a:buSzPct val="100000"/>
              <a:buChar char="•"/>
            </a:pPr>
            <a:r>
              <a:rPr b="1" lang="en-GB"/>
              <a:t>Romeo’s impetuousness and desire for action</a:t>
            </a:r>
            <a:endParaRPr/>
          </a:p>
          <a:p>
            <a:pPr indent="-342900" lvl="0" marL="342900" rtl="0" algn="l">
              <a:lnSpc>
                <a:spcPct val="100000"/>
              </a:lnSpc>
              <a:spcBef>
                <a:spcPts val="496"/>
              </a:spcBef>
              <a:spcAft>
                <a:spcPts val="0"/>
              </a:spcAft>
              <a:buClr>
                <a:schemeClr val="dk1"/>
              </a:buClr>
              <a:buSzPct val="100000"/>
              <a:buChar char="•"/>
            </a:pPr>
            <a:r>
              <a:rPr b="1" lang="en-GB"/>
              <a:t>Juliet’s inability to control her feelings and the openness of her nature</a:t>
            </a:r>
            <a:endParaRPr/>
          </a:p>
          <a:p>
            <a:pPr indent="-185420" lvl="0" marL="342900" rtl="0" algn="l">
              <a:lnSpc>
                <a:spcPct val="100000"/>
              </a:lnSpc>
              <a:spcBef>
                <a:spcPts val="496"/>
              </a:spcBef>
              <a:spcAft>
                <a:spcPts val="0"/>
              </a:spcAft>
              <a:buClr>
                <a:schemeClr val="dk1"/>
              </a:buClr>
              <a:buSzPct val="100000"/>
              <a:buNone/>
            </a:pPr>
            <a:r>
              <a:t/>
            </a:r>
            <a:endParaRPr/>
          </a:p>
          <a:p>
            <a:pPr indent="-342900" lvl="0" marL="342900" rtl="0" algn="l">
              <a:lnSpc>
                <a:spcPct val="100000"/>
              </a:lnSpc>
              <a:spcBef>
                <a:spcPts val="496"/>
              </a:spcBef>
              <a:spcAft>
                <a:spcPts val="0"/>
              </a:spcAft>
              <a:buClr>
                <a:schemeClr val="dk1"/>
              </a:buClr>
              <a:buSzPct val="100000"/>
              <a:buChar char="•"/>
            </a:pPr>
            <a:r>
              <a:rPr lang="en-GB"/>
              <a:t>For a high-marked response you need to make sure you comment on the varied ways their youthfulness comes across in the narrative, and if possible come up with your own original ideas for example: do they take more risks because they are younger, or does their innocence make their love purer and stronger as a result?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66"/>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295" name="Google Shape;295;p66"/>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296" name="Google Shape;296;p66"/>
          <p:cNvPicPr preferRelativeResize="0"/>
          <p:nvPr/>
        </p:nvPicPr>
        <p:blipFill rotWithShape="1">
          <a:blip r:embed="rId3">
            <a:alphaModFix/>
          </a:blip>
          <a:srcRect b="0" l="0" r="0" t="0"/>
          <a:stretch/>
        </p:blipFill>
        <p:spPr>
          <a:xfrm>
            <a:off x="476672" y="297201"/>
            <a:ext cx="5832648" cy="865646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7"/>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02" name="Google Shape;302;p67"/>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303" name="Google Shape;303;p67"/>
          <p:cNvPicPr preferRelativeResize="0"/>
          <p:nvPr/>
        </p:nvPicPr>
        <p:blipFill rotWithShape="1">
          <a:blip r:embed="rId3">
            <a:alphaModFix/>
          </a:blip>
          <a:srcRect b="0" l="0" r="0" t="0"/>
          <a:stretch/>
        </p:blipFill>
        <p:spPr>
          <a:xfrm>
            <a:off x="452437" y="323528"/>
            <a:ext cx="6062663" cy="8691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68"/>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09" name="Google Shape;309;p68"/>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310" name="Google Shape;310;p68"/>
          <p:cNvPicPr preferRelativeResize="0"/>
          <p:nvPr/>
        </p:nvPicPr>
        <p:blipFill rotWithShape="1">
          <a:blip r:embed="rId3">
            <a:alphaModFix/>
          </a:blip>
          <a:srcRect b="0" l="0" r="0" t="0"/>
          <a:stretch/>
        </p:blipFill>
        <p:spPr>
          <a:xfrm>
            <a:off x="342900" y="205814"/>
            <a:ext cx="6172200" cy="873237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69"/>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16" name="Google Shape;316;p69"/>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317" name="Google Shape;317;p69"/>
          <p:cNvPicPr preferRelativeResize="0"/>
          <p:nvPr/>
        </p:nvPicPr>
        <p:blipFill rotWithShape="1">
          <a:blip r:embed="rId3">
            <a:alphaModFix/>
          </a:blip>
          <a:srcRect b="0" l="0" r="0" t="0"/>
          <a:stretch/>
        </p:blipFill>
        <p:spPr>
          <a:xfrm>
            <a:off x="548680" y="304150"/>
            <a:ext cx="5832648" cy="864239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70"/>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23" name="Google Shape;323;p70"/>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324" name="Google Shape;324;p70"/>
          <p:cNvPicPr preferRelativeResize="0"/>
          <p:nvPr/>
        </p:nvPicPr>
        <p:blipFill rotWithShape="1">
          <a:blip r:embed="rId3">
            <a:alphaModFix/>
          </a:blip>
          <a:srcRect b="0" l="0" r="0" t="0"/>
          <a:stretch/>
        </p:blipFill>
        <p:spPr>
          <a:xfrm>
            <a:off x="265361" y="366184"/>
            <a:ext cx="6324292" cy="85983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4"/>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u="sng"/>
              <a:t>Around the Clock Revision</a:t>
            </a:r>
            <a:endParaRPr/>
          </a:p>
        </p:txBody>
      </p:sp>
      <p:sp>
        <p:nvSpPr>
          <p:cNvPr id="106" name="Google Shape;106;p44"/>
          <p:cNvSpPr txBox="1"/>
          <p:nvPr>
            <p:ph idx="1" type="body"/>
          </p:nvPr>
        </p:nvSpPr>
        <p:spPr>
          <a:xfrm>
            <a:off x="342900" y="1763689"/>
            <a:ext cx="6172200" cy="69847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GB" sz="1700"/>
              <a:t>A way of revising which can break a topic down into 12 sub-categories, where you spend </a:t>
            </a:r>
            <a:r>
              <a:rPr b="1" lang="en-GB" sz="1700"/>
              <a:t>5 minutes </a:t>
            </a:r>
            <a:r>
              <a:rPr lang="en-GB" sz="1700"/>
              <a:t>on each category. </a:t>
            </a:r>
            <a:endParaRPr/>
          </a:p>
          <a:p>
            <a:pPr indent="-234950" lvl="0" marL="342900" rtl="0" algn="l">
              <a:lnSpc>
                <a:spcPct val="100000"/>
              </a:lnSpc>
              <a:spcBef>
                <a:spcPts val="340"/>
              </a:spcBef>
              <a:spcAft>
                <a:spcPts val="0"/>
              </a:spcAft>
              <a:buClr>
                <a:schemeClr val="dk1"/>
              </a:buClr>
              <a:buSzPts val="1700"/>
              <a:buNone/>
            </a:pPr>
            <a:r>
              <a:t/>
            </a:r>
            <a:endParaRPr sz="1700"/>
          </a:p>
          <a:p>
            <a:pPr indent="0" lvl="0" marL="0" rtl="0" algn="l">
              <a:lnSpc>
                <a:spcPct val="100000"/>
              </a:lnSpc>
              <a:spcBef>
                <a:spcPts val="340"/>
              </a:spcBef>
              <a:spcAft>
                <a:spcPts val="0"/>
              </a:spcAft>
              <a:buClr>
                <a:schemeClr val="dk1"/>
              </a:buClr>
              <a:buSzPts val="1700"/>
              <a:buNone/>
            </a:pPr>
            <a:r>
              <a:rPr lang="en-GB" sz="1700"/>
              <a:t>How to complete it?</a:t>
            </a:r>
            <a:endParaRPr/>
          </a:p>
          <a:p>
            <a:pPr indent="-234950" lvl="0" marL="342900" rtl="0" algn="l">
              <a:lnSpc>
                <a:spcPct val="100000"/>
              </a:lnSpc>
              <a:spcBef>
                <a:spcPts val="340"/>
              </a:spcBef>
              <a:spcAft>
                <a:spcPts val="0"/>
              </a:spcAft>
              <a:buClr>
                <a:schemeClr val="dk1"/>
              </a:buClr>
              <a:buSzPts val="1700"/>
              <a:buNone/>
            </a:pPr>
            <a:r>
              <a:t/>
            </a:r>
            <a:endParaRPr sz="1700"/>
          </a:p>
          <a:p>
            <a:pPr indent="-342900" lvl="0" marL="342900" rtl="0" algn="l">
              <a:lnSpc>
                <a:spcPct val="100000"/>
              </a:lnSpc>
              <a:spcBef>
                <a:spcPts val="340"/>
              </a:spcBef>
              <a:spcAft>
                <a:spcPts val="0"/>
              </a:spcAft>
              <a:buClr>
                <a:schemeClr val="dk1"/>
              </a:buClr>
              <a:buSzPts val="1700"/>
              <a:buChar char="•"/>
            </a:pPr>
            <a:r>
              <a:rPr b="1" lang="en-GB" sz="1700" u="sng"/>
              <a:t>Section 1</a:t>
            </a:r>
            <a:r>
              <a:rPr lang="en-GB" sz="1700"/>
              <a:t>: Note the main events in the key scenes. Consider the structural elements, for example: </a:t>
            </a:r>
            <a:r>
              <a:rPr lang="en-GB" sz="1700"/>
              <a:t>Shakespearean</a:t>
            </a:r>
            <a:r>
              <a:rPr lang="en-GB" sz="1700"/>
              <a:t> Tragedy.</a:t>
            </a:r>
            <a:endParaRPr/>
          </a:p>
          <a:p>
            <a:pPr indent="-342900" lvl="0" marL="342900" rtl="0" algn="l">
              <a:lnSpc>
                <a:spcPct val="100000"/>
              </a:lnSpc>
              <a:spcBef>
                <a:spcPts val="340"/>
              </a:spcBef>
              <a:spcAft>
                <a:spcPts val="0"/>
              </a:spcAft>
              <a:buClr>
                <a:schemeClr val="dk1"/>
              </a:buClr>
              <a:buSzPts val="1700"/>
              <a:buChar char="•"/>
            </a:pPr>
            <a:r>
              <a:rPr b="1" lang="en-GB" sz="1700" u="sng"/>
              <a:t>Section 2</a:t>
            </a:r>
            <a:r>
              <a:rPr lang="en-GB" sz="1700"/>
              <a:t>: List the key contextual elements you could use in your exam.</a:t>
            </a:r>
            <a:endParaRPr/>
          </a:p>
          <a:p>
            <a:pPr indent="-342900" lvl="0" marL="342900" rtl="0" algn="l">
              <a:lnSpc>
                <a:spcPct val="100000"/>
              </a:lnSpc>
              <a:spcBef>
                <a:spcPts val="340"/>
              </a:spcBef>
              <a:spcAft>
                <a:spcPts val="0"/>
              </a:spcAft>
              <a:buClr>
                <a:schemeClr val="dk1"/>
              </a:buClr>
              <a:buSzPts val="1700"/>
              <a:buChar char="•"/>
            </a:pPr>
            <a:r>
              <a:rPr b="1" lang="en-GB" sz="1700" u="sng"/>
              <a:t>Section 3</a:t>
            </a:r>
            <a:r>
              <a:rPr lang="en-GB" sz="1700"/>
              <a:t>: Note down any key terminology you are likely to use when exploring ‘Romeo and Juliet’.</a:t>
            </a:r>
            <a:endParaRPr/>
          </a:p>
          <a:p>
            <a:pPr indent="-342900" lvl="0" marL="342900" rtl="0" algn="l">
              <a:lnSpc>
                <a:spcPct val="100000"/>
              </a:lnSpc>
              <a:spcBef>
                <a:spcPts val="340"/>
              </a:spcBef>
              <a:spcAft>
                <a:spcPts val="0"/>
              </a:spcAft>
              <a:buClr>
                <a:schemeClr val="dk1"/>
              </a:buClr>
              <a:buSzPts val="1700"/>
              <a:buChar char="•"/>
            </a:pPr>
            <a:r>
              <a:rPr b="1" lang="en-GB" sz="1700" u="sng"/>
              <a:t>Section 4</a:t>
            </a:r>
            <a:r>
              <a:rPr lang="en-GB" sz="1700"/>
              <a:t>: List key quotations for Romeo.</a:t>
            </a:r>
            <a:endParaRPr/>
          </a:p>
          <a:p>
            <a:pPr indent="-342900" lvl="0" marL="342900" rtl="0" algn="l">
              <a:lnSpc>
                <a:spcPct val="100000"/>
              </a:lnSpc>
              <a:spcBef>
                <a:spcPts val="340"/>
              </a:spcBef>
              <a:spcAft>
                <a:spcPts val="0"/>
              </a:spcAft>
              <a:buClr>
                <a:schemeClr val="dk1"/>
              </a:buClr>
              <a:buSzPts val="1700"/>
              <a:buChar char="•"/>
            </a:pPr>
            <a:r>
              <a:rPr b="1" lang="en-GB" sz="1700" u="sng"/>
              <a:t>Section 5</a:t>
            </a:r>
            <a:r>
              <a:rPr lang="en-GB" sz="1700"/>
              <a:t>: List key quotations for Juliet.</a:t>
            </a:r>
            <a:endParaRPr/>
          </a:p>
          <a:p>
            <a:pPr indent="-342900" lvl="0" marL="342900" rtl="0" algn="l">
              <a:lnSpc>
                <a:spcPct val="100000"/>
              </a:lnSpc>
              <a:spcBef>
                <a:spcPts val="340"/>
              </a:spcBef>
              <a:spcAft>
                <a:spcPts val="0"/>
              </a:spcAft>
              <a:buClr>
                <a:schemeClr val="dk1"/>
              </a:buClr>
              <a:buSzPts val="1700"/>
              <a:buChar char="•"/>
            </a:pPr>
            <a:r>
              <a:rPr b="1" lang="en-GB" sz="1700" u="sng"/>
              <a:t>Section 6</a:t>
            </a:r>
            <a:r>
              <a:rPr lang="en-GB" sz="1700"/>
              <a:t>: List key quotations for  Lord Capulet.</a:t>
            </a:r>
            <a:endParaRPr/>
          </a:p>
          <a:p>
            <a:pPr indent="-342900" lvl="0" marL="342900" rtl="0" algn="l">
              <a:lnSpc>
                <a:spcPct val="100000"/>
              </a:lnSpc>
              <a:spcBef>
                <a:spcPts val="340"/>
              </a:spcBef>
              <a:spcAft>
                <a:spcPts val="0"/>
              </a:spcAft>
              <a:buClr>
                <a:schemeClr val="dk1"/>
              </a:buClr>
              <a:buSzPts val="1700"/>
              <a:buChar char="•"/>
            </a:pPr>
            <a:r>
              <a:rPr b="1" lang="en-GB" sz="1700" u="sng"/>
              <a:t>Section 7</a:t>
            </a:r>
            <a:r>
              <a:rPr lang="en-GB" sz="1700"/>
              <a:t>: List key quotations for  Friar Lawrence.</a:t>
            </a:r>
            <a:endParaRPr/>
          </a:p>
          <a:p>
            <a:pPr indent="-342900" lvl="0" marL="342900" rtl="0" algn="l">
              <a:lnSpc>
                <a:spcPct val="100000"/>
              </a:lnSpc>
              <a:spcBef>
                <a:spcPts val="340"/>
              </a:spcBef>
              <a:spcAft>
                <a:spcPts val="0"/>
              </a:spcAft>
              <a:buClr>
                <a:schemeClr val="dk1"/>
              </a:buClr>
              <a:buSzPts val="1700"/>
              <a:buChar char="•"/>
            </a:pPr>
            <a:r>
              <a:rPr b="1" lang="en-GB" sz="1700" u="sng"/>
              <a:t>Section 8</a:t>
            </a:r>
            <a:r>
              <a:rPr lang="en-GB" sz="1700"/>
              <a:t>: Evaluation – list all the reasons Shakespeare might have for presenting the play in the way he does.</a:t>
            </a:r>
            <a:endParaRPr/>
          </a:p>
          <a:p>
            <a:pPr indent="-342900" lvl="0" marL="342900" rtl="0" algn="l">
              <a:lnSpc>
                <a:spcPct val="100000"/>
              </a:lnSpc>
              <a:spcBef>
                <a:spcPts val="340"/>
              </a:spcBef>
              <a:spcAft>
                <a:spcPts val="0"/>
              </a:spcAft>
              <a:buClr>
                <a:schemeClr val="dk1"/>
              </a:buClr>
              <a:buSzPts val="1700"/>
              <a:buChar char="•"/>
            </a:pPr>
            <a:r>
              <a:rPr b="1" lang="en-GB" sz="1700" u="sng"/>
              <a:t>Section 9 and 10</a:t>
            </a:r>
            <a:r>
              <a:rPr lang="en-GB" sz="1700"/>
              <a:t>: List key themes that could come up in your exam – try and attach examples from the play.</a:t>
            </a:r>
            <a:endParaRPr/>
          </a:p>
          <a:p>
            <a:pPr indent="-342900" lvl="0" marL="342900" rtl="0" algn="l">
              <a:lnSpc>
                <a:spcPct val="100000"/>
              </a:lnSpc>
              <a:spcBef>
                <a:spcPts val="340"/>
              </a:spcBef>
              <a:spcAft>
                <a:spcPts val="0"/>
              </a:spcAft>
              <a:buClr>
                <a:schemeClr val="dk1"/>
              </a:buClr>
              <a:buSzPts val="1700"/>
              <a:buChar char="•"/>
            </a:pPr>
            <a:r>
              <a:rPr b="1" lang="en-GB" sz="1700" u="sng"/>
              <a:t>Section 11</a:t>
            </a:r>
            <a:r>
              <a:rPr lang="en-GB" sz="1700"/>
              <a:t>: Analyse 3 quotations (with all elements of analysis, context and evaluation) from your quote by rotes/ones already listed above.</a:t>
            </a:r>
            <a:endParaRPr/>
          </a:p>
          <a:p>
            <a:pPr indent="-342900" lvl="0" marL="342900" rtl="0" algn="l">
              <a:lnSpc>
                <a:spcPct val="100000"/>
              </a:lnSpc>
              <a:spcBef>
                <a:spcPts val="340"/>
              </a:spcBef>
              <a:spcAft>
                <a:spcPts val="0"/>
              </a:spcAft>
              <a:buClr>
                <a:schemeClr val="dk1"/>
              </a:buClr>
              <a:buSzPts val="1700"/>
              <a:buChar char="•"/>
            </a:pPr>
            <a:r>
              <a:rPr b="1" lang="en-GB" sz="1700" u="sng"/>
              <a:t>Section 12</a:t>
            </a:r>
            <a:r>
              <a:rPr lang="en-GB" sz="1700"/>
              <a:t>: Create an essay plan for an example paper in the resource section of this pack.</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71"/>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t>Structure</a:t>
            </a:r>
            <a:endParaRPr/>
          </a:p>
        </p:txBody>
      </p:sp>
      <p:sp>
        <p:nvSpPr>
          <p:cNvPr id="330" name="Google Shape;330;p71"/>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pic>
        <p:nvPicPr>
          <p:cNvPr id="331" name="Google Shape;331;p71"/>
          <p:cNvPicPr preferRelativeResize="0"/>
          <p:nvPr/>
        </p:nvPicPr>
        <p:blipFill rotWithShape="1">
          <a:blip r:embed="rId3">
            <a:alphaModFix/>
          </a:blip>
          <a:srcRect b="0" l="0" r="0" t="0"/>
          <a:stretch/>
        </p:blipFill>
        <p:spPr>
          <a:xfrm>
            <a:off x="2081213" y="1957388"/>
            <a:ext cx="2619375" cy="1743075"/>
          </a:xfrm>
          <a:prstGeom prst="rect">
            <a:avLst/>
          </a:prstGeom>
          <a:noFill/>
          <a:ln>
            <a:noFill/>
          </a:ln>
        </p:spPr>
      </p:pic>
      <p:pic>
        <p:nvPicPr>
          <p:cNvPr descr="Image result for tragedy" id="332" name="Google Shape;332;p71"/>
          <p:cNvPicPr preferRelativeResize="0"/>
          <p:nvPr/>
        </p:nvPicPr>
        <p:blipFill rotWithShape="1">
          <a:blip r:embed="rId4">
            <a:alphaModFix/>
          </a:blip>
          <a:srcRect b="0" l="0" r="0" t="0"/>
          <a:stretch/>
        </p:blipFill>
        <p:spPr>
          <a:xfrm>
            <a:off x="1429519" y="5964768"/>
            <a:ext cx="3922762" cy="2613066"/>
          </a:xfrm>
          <a:prstGeom prst="rect">
            <a:avLst/>
          </a:prstGeom>
          <a:noFill/>
          <a:ln>
            <a:noFill/>
          </a:ln>
        </p:spPr>
      </p:pic>
      <p:sp>
        <p:nvSpPr>
          <p:cNvPr id="333" name="Google Shape;333;p71"/>
          <p:cNvSpPr txBox="1"/>
          <p:nvPr/>
        </p:nvSpPr>
        <p:spPr>
          <a:xfrm>
            <a:off x="2420888" y="4283968"/>
            <a:ext cx="1872208"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chemeClr val="dk1"/>
                </a:solidFill>
                <a:latin typeface="Calibri"/>
                <a:ea typeface="Calibri"/>
                <a:cs typeface="Calibri"/>
                <a:sym typeface="Calibri"/>
              </a:rPr>
              <a:t>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72"/>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39" name="Google Shape;339;p72"/>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340" name="Google Shape;340;p72"/>
          <p:cNvPicPr preferRelativeResize="0"/>
          <p:nvPr/>
        </p:nvPicPr>
        <p:blipFill rotWithShape="1">
          <a:blip r:embed="rId3">
            <a:alphaModFix/>
          </a:blip>
          <a:srcRect b="0" l="0" r="0" t="0"/>
          <a:stretch/>
        </p:blipFill>
        <p:spPr>
          <a:xfrm>
            <a:off x="342900" y="373877"/>
            <a:ext cx="6191250" cy="5400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73"/>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46" name="Google Shape;346;p73"/>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347" name="Google Shape;347;p73"/>
          <p:cNvPicPr preferRelativeResize="0"/>
          <p:nvPr/>
        </p:nvPicPr>
        <p:blipFill rotWithShape="1">
          <a:blip r:embed="rId3">
            <a:alphaModFix/>
          </a:blip>
          <a:srcRect b="0" l="0" r="0" t="0"/>
          <a:stretch/>
        </p:blipFill>
        <p:spPr>
          <a:xfrm>
            <a:off x="116632" y="366184"/>
            <a:ext cx="6564274" cy="796092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74"/>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53" name="Google Shape;353;p74"/>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354" name="Google Shape;354;p74"/>
          <p:cNvPicPr preferRelativeResize="0"/>
          <p:nvPr/>
        </p:nvPicPr>
        <p:blipFill rotWithShape="1">
          <a:blip r:embed="rId3">
            <a:alphaModFix/>
          </a:blip>
          <a:srcRect b="0" l="0" r="0" t="0"/>
          <a:stretch/>
        </p:blipFill>
        <p:spPr>
          <a:xfrm>
            <a:off x="259827" y="539552"/>
            <a:ext cx="6372181" cy="727280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75"/>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60" name="Google Shape;360;p75"/>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361" name="Google Shape;361;p75"/>
          <p:cNvPicPr preferRelativeResize="0"/>
          <p:nvPr/>
        </p:nvPicPr>
        <p:blipFill rotWithShape="1">
          <a:blip r:embed="rId3">
            <a:alphaModFix/>
          </a:blip>
          <a:srcRect b="0" l="0" r="0" t="0"/>
          <a:stretch/>
        </p:blipFill>
        <p:spPr>
          <a:xfrm>
            <a:off x="271462" y="366184"/>
            <a:ext cx="6315075" cy="7362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76"/>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u="sng"/>
              <a:t>Exam Preparation</a:t>
            </a:r>
            <a:endParaRPr/>
          </a:p>
        </p:txBody>
      </p:sp>
      <p:pic>
        <p:nvPicPr>
          <p:cNvPr id="367" name="Google Shape;367;p76"/>
          <p:cNvPicPr preferRelativeResize="0"/>
          <p:nvPr/>
        </p:nvPicPr>
        <p:blipFill rotWithShape="1">
          <a:blip r:embed="rId3">
            <a:alphaModFix/>
          </a:blip>
          <a:srcRect b="0" l="0" r="0" t="0"/>
          <a:stretch/>
        </p:blipFill>
        <p:spPr>
          <a:xfrm>
            <a:off x="188640" y="3565776"/>
            <a:ext cx="6408712" cy="312037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77"/>
          <p:cNvSpPr txBox="1"/>
          <p:nvPr>
            <p:ph type="title"/>
          </p:nvPr>
        </p:nvSpPr>
        <p:spPr>
          <a:xfrm>
            <a:off x="342900" y="366184"/>
            <a:ext cx="6172200" cy="38939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GB" u="sng"/>
              <a:t>Exam Practice - Death</a:t>
            </a:r>
            <a:endParaRPr/>
          </a:p>
        </p:txBody>
      </p:sp>
      <p:sp>
        <p:nvSpPr>
          <p:cNvPr id="373" name="Google Shape;373;p77"/>
          <p:cNvSpPr txBox="1"/>
          <p:nvPr/>
        </p:nvSpPr>
        <p:spPr>
          <a:xfrm>
            <a:off x="571500" y="2181225"/>
            <a:ext cx="5715000" cy="49911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FRIAR LAWRENCE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Hold, daughter: I do spy a kind of hope,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Which craves as desperate an execution.</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As that is desperate which we would prevent.</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If, rather than to marry County Paris,</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Thou hast the strength of will to slay thyself,</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Then is it likely thou wilt undertake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A thing like death to chide away this shame,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That copest with death himself to scape from it:</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And, if thou darest, I'll give thee remedy.</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JULIET</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O, bid me leap, rather than marry Paris,</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From off the battlements of yonder tower;</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Or walk in thievish ways; or bid me lurk</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Where serpents are; chain me with roaring bears;</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Or shut me nightly in a charnel-house,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O'er-cover'd quite with dead men's rattling bones,</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With reeky shanks and yellow chapless skulls;</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Or bid me go into a new-made grave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And hide me with a dead man in his shroud;</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Things that, to hear them told, have made me tremble;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And I will do it without fear or doubt,</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To live an unstain'd wife to my sweet love.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374" name="Google Shape;374;p77"/>
          <p:cNvSpPr/>
          <p:nvPr/>
        </p:nvSpPr>
        <p:spPr>
          <a:xfrm>
            <a:off x="0" y="0"/>
            <a:ext cx="6858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5" name="Google Shape;375;p77"/>
          <p:cNvSpPr/>
          <p:nvPr/>
        </p:nvSpPr>
        <p:spPr>
          <a:xfrm>
            <a:off x="260648" y="827584"/>
            <a:ext cx="6286500" cy="120032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Read the following extract from Act 4 Scene 1 of </a:t>
            </a:r>
            <a:r>
              <a:rPr b="0" i="1" lang="en-GB" sz="1800" u="none" cap="none" strike="noStrike">
                <a:solidFill>
                  <a:schemeClr val="dk1"/>
                </a:solidFill>
                <a:latin typeface="Calibri"/>
                <a:ea typeface="Calibri"/>
                <a:cs typeface="Calibri"/>
                <a:sym typeface="Calibri"/>
              </a:rPr>
              <a:t>Romeo and Juliet</a:t>
            </a:r>
            <a:r>
              <a:rPr b="0" i="0" lang="en-GB" sz="1800" u="none" cap="none" strike="noStrike">
                <a:solidFill>
                  <a:schemeClr val="dk1"/>
                </a:solidFill>
                <a:latin typeface="Calibri"/>
                <a:ea typeface="Calibri"/>
                <a:cs typeface="Calibri"/>
                <a:sym typeface="Calibri"/>
              </a:rPr>
              <a:t> and then answer the question that follows.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At this point in the play Juliet is due to marry Paris and Romeo has been banished. </a:t>
            </a:r>
            <a:endParaRPr b="0" i="0" sz="1000" u="none" cap="none" strike="noStrike">
              <a:solidFill>
                <a:schemeClr val="dk1"/>
              </a:solidFill>
              <a:latin typeface="Arial"/>
              <a:ea typeface="Arial"/>
              <a:cs typeface="Arial"/>
              <a:sym typeface="Arial"/>
            </a:endParaRPr>
          </a:p>
        </p:txBody>
      </p:sp>
      <p:sp>
        <p:nvSpPr>
          <p:cNvPr id="376" name="Google Shape;376;p77"/>
          <p:cNvSpPr txBox="1"/>
          <p:nvPr/>
        </p:nvSpPr>
        <p:spPr>
          <a:xfrm>
            <a:off x="188640" y="7236296"/>
            <a:ext cx="6597352"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Starting with this speech, explore how Shakespeare presents attitudes to death in </a:t>
            </a:r>
            <a:r>
              <a:rPr b="0" i="1" lang="en-GB" sz="1800" u="none" cap="none" strike="noStrike">
                <a:solidFill>
                  <a:schemeClr val="dk1"/>
                </a:solidFill>
                <a:latin typeface="Calibri"/>
                <a:ea typeface="Calibri"/>
                <a:cs typeface="Calibri"/>
                <a:sym typeface="Calibri"/>
              </a:rPr>
              <a:t>Romeo and Juliet</a:t>
            </a:r>
            <a:r>
              <a:rPr b="0" i="0" lang="en-GB" sz="1800" u="none" cap="none" strike="noStrike">
                <a:solidFill>
                  <a:schemeClr val="dk1"/>
                </a:solidFill>
                <a:latin typeface="Calibri"/>
                <a:ea typeface="Calibri"/>
                <a:cs typeface="Calibri"/>
                <a:sym typeface="Calibri"/>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Write about:</a:t>
            </a:r>
            <a:br>
              <a:rPr b="0" i="0" lang="en-GB" sz="1800" u="none" cap="none" strike="noStrike">
                <a:solidFill>
                  <a:schemeClr val="dk1"/>
                </a:solidFill>
                <a:latin typeface="Calibri"/>
                <a:ea typeface="Calibri"/>
                <a:cs typeface="Calibri"/>
                <a:sym typeface="Calibri"/>
              </a:rPr>
            </a:br>
            <a:r>
              <a:rPr b="0" i="0" lang="en-GB" sz="1800" u="none" cap="none" strike="noStrike">
                <a:solidFill>
                  <a:schemeClr val="dk1"/>
                </a:solidFill>
                <a:latin typeface="Calibri"/>
                <a:ea typeface="Calibri"/>
                <a:cs typeface="Calibri"/>
                <a:sym typeface="Calibri"/>
              </a:rPr>
              <a:t>how Shakespeare presents attitudes towards death in this extract</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how Shakespeare presents attitudes towards death in the play as a whole</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78"/>
          <p:cNvSpPr txBox="1"/>
          <p:nvPr>
            <p:ph type="title"/>
          </p:nvPr>
        </p:nvSpPr>
        <p:spPr>
          <a:xfrm>
            <a:off x="332656" y="10819"/>
            <a:ext cx="6172200" cy="90581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Font typeface="Calibri"/>
              <a:buNone/>
            </a:pPr>
            <a:r>
              <a:rPr lang="en-GB" sz="3200" u="sng"/>
              <a:t>Exam Practice – Friar Lawrence</a:t>
            </a:r>
            <a:endParaRPr/>
          </a:p>
        </p:txBody>
      </p:sp>
      <p:sp>
        <p:nvSpPr>
          <p:cNvPr id="382" name="Google Shape;382;p78"/>
          <p:cNvSpPr txBox="1"/>
          <p:nvPr/>
        </p:nvSpPr>
        <p:spPr>
          <a:xfrm>
            <a:off x="571500" y="2195736"/>
            <a:ext cx="5715000" cy="496855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ROMEO</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Thou chid'st me oft for loving Rosaline.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FRIAR LAWRENCE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For doting, not for loving, pupil mine.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ROMEO</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And bad'st me bury love.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FRIAR LAWRENCE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Not in a grave,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To lay one in, another out to have.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ROMEO</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I pray thee, chide not; she whom I love now</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Doth grace for grace and love for love allow;</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The other did not so.</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FRIAR LAWRENCE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O, she knew well</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Thy love did read by rote and could not spell.</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But come, young waverer, come, go with me,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In one respect I'll thy assistant be;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For this alliance may so happy prove,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To turn your households' rancour to pure love.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ROMEO</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O, let us hence; I stand on sudden haste.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FRIAR LAWRENCE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Wisely and slow; they stumble that run fast.</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383" name="Google Shape;383;p78"/>
          <p:cNvSpPr txBox="1"/>
          <p:nvPr/>
        </p:nvSpPr>
        <p:spPr>
          <a:xfrm>
            <a:off x="6473825" y="3746500"/>
            <a:ext cx="361950" cy="28575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10</a:t>
            </a:r>
            <a:endParaRPr b="0" i="0" sz="1800" u="none" cap="none" strike="noStrike">
              <a:solidFill>
                <a:schemeClr val="dk1"/>
              </a:solidFill>
              <a:latin typeface="Arial"/>
              <a:ea typeface="Arial"/>
              <a:cs typeface="Arial"/>
              <a:sym typeface="Arial"/>
            </a:endParaRPr>
          </a:p>
        </p:txBody>
      </p:sp>
      <p:sp>
        <p:nvSpPr>
          <p:cNvPr id="384" name="Google Shape;384;p78"/>
          <p:cNvSpPr/>
          <p:nvPr/>
        </p:nvSpPr>
        <p:spPr>
          <a:xfrm>
            <a:off x="82121" y="935013"/>
            <a:ext cx="6753654" cy="169277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Read the following extract from Act Scene 3 of </a:t>
            </a:r>
            <a:r>
              <a:rPr b="0" i="1" lang="en-GB" sz="1800" u="none" cap="none" strike="noStrike">
                <a:solidFill>
                  <a:schemeClr val="dk1"/>
                </a:solidFill>
                <a:latin typeface="Calibri"/>
                <a:ea typeface="Calibri"/>
                <a:cs typeface="Calibri"/>
                <a:sym typeface="Calibri"/>
              </a:rPr>
              <a:t>Romeo and Juliet</a:t>
            </a:r>
            <a:r>
              <a:rPr b="0" i="0" lang="en-GB" sz="1800" u="none" cap="none" strike="noStrike">
                <a:solidFill>
                  <a:schemeClr val="dk1"/>
                </a:solidFill>
                <a:latin typeface="Calibri"/>
                <a:ea typeface="Calibri"/>
                <a:cs typeface="Calibri"/>
                <a:sym typeface="Calibri"/>
              </a:rPr>
              <a:t> and then answer the question that follows.</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At this point in the play Romeo has gone to tell Friar Lawrence about meeting Juliet.</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85" name="Google Shape;385;p78"/>
          <p:cNvSpPr/>
          <p:nvPr/>
        </p:nvSpPr>
        <p:spPr>
          <a:xfrm>
            <a:off x="0" y="454968"/>
            <a:ext cx="184731"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600"/>
              <a:buFont typeface="Arial"/>
              <a:buNone/>
            </a:pPr>
            <a:br>
              <a:rPr b="0" i="0" lang="en-GB" sz="6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386" name="Google Shape;386;p78"/>
          <p:cNvSpPr txBox="1"/>
          <p:nvPr/>
        </p:nvSpPr>
        <p:spPr>
          <a:xfrm>
            <a:off x="332656" y="7236296"/>
            <a:ext cx="6322144"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Starting with this extract, explore how Shakespeare presents Friar Lawrence in </a:t>
            </a:r>
            <a:r>
              <a:rPr b="0" i="1" lang="en-GB" sz="1800" u="none" cap="none" strike="noStrike">
                <a:solidFill>
                  <a:schemeClr val="dk1"/>
                </a:solidFill>
                <a:latin typeface="Calibri"/>
                <a:ea typeface="Calibri"/>
                <a:cs typeface="Calibri"/>
                <a:sym typeface="Calibri"/>
              </a:rPr>
              <a:t>Romeo and Juliet</a:t>
            </a:r>
            <a:r>
              <a:rPr b="0" i="0" lang="en-GB" sz="1800" u="none" cap="none" strike="noStrike">
                <a:solidFill>
                  <a:schemeClr val="dk1"/>
                </a:solidFill>
                <a:latin typeface="Calibri"/>
                <a:ea typeface="Calibri"/>
                <a:cs typeface="Calibri"/>
                <a:sym typeface="Calibri"/>
              </a:rPr>
              <a:t>.</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Write about:</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how Shakespeare presents Friar Lawrence in this extract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how Shakespeare presents Friar Lawrence in the play as a whole</a:t>
            </a:r>
            <a:r>
              <a:rPr b="0" i="0" lang="en-GB" sz="8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79"/>
          <p:cNvSpPr txBox="1"/>
          <p:nvPr>
            <p:ph type="title"/>
          </p:nvPr>
        </p:nvSpPr>
        <p:spPr>
          <a:xfrm>
            <a:off x="497160" y="-39980"/>
            <a:ext cx="6172200" cy="72578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800"/>
              <a:buFont typeface="Calibri"/>
              <a:buNone/>
            </a:pPr>
            <a:r>
              <a:rPr lang="en-GB" sz="2800" u="sng"/>
              <a:t>Exam Practice - Relationship</a:t>
            </a:r>
            <a:endParaRPr/>
          </a:p>
        </p:txBody>
      </p:sp>
      <p:sp>
        <p:nvSpPr>
          <p:cNvPr id="392" name="Google Shape;392;p79"/>
          <p:cNvSpPr txBox="1"/>
          <p:nvPr/>
        </p:nvSpPr>
        <p:spPr>
          <a:xfrm>
            <a:off x="852487" y="1547664"/>
            <a:ext cx="5153025" cy="5890344"/>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JULIET</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Wilt thou be gone? it is not yet near day:</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It was the nightingale, and not the lark,</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That pierced the fearful hollow of thine ear;</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Nightly she sings on yon pomegranate-tree: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Believe me, love, it was the nightingale.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ROMEO</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It was the lark, the herald of the morn,</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No nightingale: look, love, what envious streaks</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Do lace the severing clouds in yonder east:</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Night's candles are burnt out, and jocund day</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Stands tiptoe on the misty mountain tops.</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I must be gone and live, or stay and die.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JULIET</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Yon light is not day-light, I know it, I:</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It is some meteor that the sun exhales,</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To be to thee this night a torch-bearer,</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And light thee on thy way to Mantua:</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Therefore stay yet; thou need'st not to be gone.</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Arial"/>
                <a:ea typeface="Arial"/>
                <a:cs typeface="Arial"/>
                <a:sym typeface="Arial"/>
              </a:rPr>
              <a:t>ROMEO</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Let me be ta'en, let me be put to death;</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I am content, so thou wilt have it so.</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I'll say yon grey is not the morning's eye,</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'Tis but the pale reflex of Cynthia's brow;</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Nor that is not the lark, whose notes do beat</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The vaulty heaven so high above our heads:</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I have more care to stay than will to go:</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Come, death, and welcome! Juliet wills it so.</a:t>
            </a:r>
            <a:br>
              <a:rPr b="0" i="0" lang="en-GB" sz="1300" u="none" cap="none" strike="noStrike">
                <a:solidFill>
                  <a:srgbClr val="000000"/>
                </a:solidFill>
                <a:latin typeface="Arial"/>
                <a:ea typeface="Arial"/>
                <a:cs typeface="Arial"/>
                <a:sym typeface="Arial"/>
              </a:rPr>
            </a:br>
            <a:r>
              <a:rPr b="0" i="0" lang="en-GB" sz="1300" u="none" cap="none" strike="noStrike">
                <a:solidFill>
                  <a:srgbClr val="000000"/>
                </a:solidFill>
                <a:latin typeface="Arial"/>
                <a:ea typeface="Arial"/>
                <a:cs typeface="Arial"/>
                <a:sym typeface="Arial"/>
              </a:rPr>
              <a:t>How is't, my soul? let's talk; it is not day.</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393" name="Google Shape;393;p79"/>
          <p:cNvSpPr/>
          <p:nvPr/>
        </p:nvSpPr>
        <p:spPr>
          <a:xfrm>
            <a:off x="1" y="539552"/>
            <a:ext cx="6858000" cy="150810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Calibri"/>
              <a:buNone/>
            </a:pPr>
            <a:r>
              <a:rPr b="0" i="0" lang="en-GB" sz="1600" u="none" cap="none" strike="noStrike">
                <a:solidFill>
                  <a:schemeClr val="dk1"/>
                </a:solidFill>
                <a:latin typeface="Calibri"/>
                <a:ea typeface="Calibri"/>
                <a:cs typeface="Calibri"/>
                <a:sym typeface="Calibri"/>
              </a:rPr>
              <a:t>Read the following extract from Act 3 Scene 5 of Romeo and Juliet and then answer the question that follows.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rPr b="0" i="0" lang="en-GB" sz="1600" u="none" cap="none" strike="noStrike">
                <a:solidFill>
                  <a:schemeClr val="dk1"/>
                </a:solidFill>
                <a:latin typeface="Calibri"/>
                <a:ea typeface="Calibri"/>
                <a:cs typeface="Calibri"/>
                <a:sym typeface="Calibri"/>
              </a:rPr>
              <a:t>At this point in the play Romeo is about to leave for Mantua, where he has been banished for killing Tybalt.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rial"/>
              <a:ea typeface="Arial"/>
              <a:cs typeface="Arial"/>
              <a:sym typeface="Arial"/>
            </a:endParaRPr>
          </a:p>
        </p:txBody>
      </p:sp>
      <p:sp>
        <p:nvSpPr>
          <p:cNvPr id="394" name="Google Shape;394;p79"/>
          <p:cNvSpPr/>
          <p:nvPr/>
        </p:nvSpPr>
        <p:spPr>
          <a:xfrm>
            <a:off x="0" y="454968"/>
            <a:ext cx="184731"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600"/>
              <a:buFont typeface="Arial"/>
              <a:buNone/>
            </a:pPr>
            <a:br>
              <a:rPr b="0" i="0" lang="en-GB" sz="6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395" name="Google Shape;395;p79"/>
          <p:cNvSpPr txBox="1"/>
          <p:nvPr/>
        </p:nvSpPr>
        <p:spPr>
          <a:xfrm>
            <a:off x="92366" y="7452320"/>
            <a:ext cx="6576994"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Calibri"/>
                <a:ea typeface="Calibri"/>
                <a:cs typeface="Calibri"/>
                <a:sym typeface="Calibri"/>
              </a:rPr>
              <a:t>Starting with this extract, explore how Shakespeare presents Romeo and Juliet’s relationship. </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Calibri"/>
                <a:ea typeface="Calibri"/>
                <a:cs typeface="Calibri"/>
                <a:sym typeface="Calibri"/>
              </a:rPr>
              <a:t>Write about:</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Calibri"/>
                <a:ea typeface="Calibri"/>
                <a:cs typeface="Calibri"/>
                <a:sym typeface="Calibri"/>
              </a:rPr>
              <a:t>how Shakespeare presents Romeo and Juliet’s relationship in this extract</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Calibri"/>
                <a:ea typeface="Calibri"/>
                <a:cs typeface="Calibri"/>
                <a:sym typeface="Calibri"/>
              </a:rPr>
              <a:t>how Shakespeare presents Romeo and Juliet’s relationship in the play as a whole</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38262ee248f_0_0"/>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‘A Christmas Carol’ Contents Page</a:t>
            </a:r>
            <a:endParaRPr/>
          </a:p>
        </p:txBody>
      </p:sp>
      <p:sp>
        <p:nvSpPr>
          <p:cNvPr id="402" name="Google Shape;402;g38262ee248f_0_0"/>
          <p:cNvSpPr txBox="1"/>
          <p:nvPr>
            <p:ph idx="1" type="body"/>
          </p:nvPr>
        </p:nvSpPr>
        <p:spPr>
          <a:xfrm>
            <a:off x="342900" y="1911351"/>
            <a:ext cx="6172200" cy="6034500"/>
          </a:xfrm>
          <a:prstGeom prst="rect">
            <a:avLst/>
          </a:prstGeom>
        </p:spPr>
        <p:txBody>
          <a:bodyPr anchorCtr="0" anchor="t" bIns="45700" lIns="91425" spcFirstLastPara="1" rIns="91425" wrap="square" tIns="45700">
            <a:noAutofit/>
          </a:bodyPr>
          <a:lstStyle/>
          <a:p>
            <a:pPr indent="0" lvl="0" marL="0" rtl="0" algn="l">
              <a:lnSpc>
                <a:spcPct val="95000"/>
              </a:lnSpc>
              <a:spcBef>
                <a:spcPts val="1400"/>
              </a:spcBef>
              <a:spcAft>
                <a:spcPts val="0"/>
              </a:spcAft>
              <a:buClr>
                <a:schemeClr val="dk1"/>
              </a:buClr>
              <a:buSzPts val="440"/>
              <a:buFont typeface="Arial"/>
              <a:buNone/>
            </a:pPr>
            <a:r>
              <a:rPr b="1" lang="en-GB" sz="1120"/>
              <a:t>I have 5 minutes:</a:t>
            </a:r>
            <a:endParaRPr b="1" sz="1120"/>
          </a:p>
          <a:p>
            <a:pPr indent="-294640" lvl="0" marL="457200" rtl="0" algn="l">
              <a:lnSpc>
                <a:spcPct val="95000"/>
              </a:lnSpc>
              <a:spcBef>
                <a:spcPts val="1200"/>
              </a:spcBef>
              <a:spcAft>
                <a:spcPts val="0"/>
              </a:spcAft>
              <a:buSzPts val="1040"/>
              <a:buChar char="●"/>
            </a:pPr>
            <a:r>
              <a:rPr b="1" lang="en-GB" sz="1040"/>
              <a:t>Around the clock revision</a:t>
            </a:r>
            <a:r>
              <a:rPr lang="en-GB" sz="1040"/>
              <a:t> </a:t>
            </a:r>
            <a:endParaRPr sz="1040"/>
          </a:p>
          <a:p>
            <a:pPr indent="-294640" lvl="0" marL="457200" rtl="0" algn="l">
              <a:lnSpc>
                <a:spcPct val="95000"/>
              </a:lnSpc>
              <a:spcBef>
                <a:spcPts val="0"/>
              </a:spcBef>
              <a:spcAft>
                <a:spcPts val="0"/>
              </a:spcAft>
              <a:buSzPts val="1040"/>
              <a:buChar char="●"/>
            </a:pPr>
            <a:r>
              <a:rPr b="1" lang="en-GB" sz="1040"/>
              <a:t>Quote by rote</a:t>
            </a:r>
            <a:endParaRPr sz="1040"/>
          </a:p>
          <a:p>
            <a:pPr indent="-294640" lvl="0" marL="457200" rtl="0" algn="l">
              <a:lnSpc>
                <a:spcPct val="95000"/>
              </a:lnSpc>
              <a:spcBef>
                <a:spcPts val="0"/>
              </a:spcBef>
              <a:spcAft>
                <a:spcPts val="0"/>
              </a:spcAft>
              <a:buSzPts val="1040"/>
              <a:buChar char="●"/>
            </a:pPr>
            <a:r>
              <a:rPr b="1" lang="en-GB" sz="1040"/>
              <a:t>Literary Terms</a:t>
            </a:r>
            <a:r>
              <a:rPr lang="en-GB" sz="1040"/>
              <a:t> – pick three literary techniques (e.g., symbolism, pathetic fallacy, personification) and write a short definition with an example from the novella.</a:t>
            </a:r>
            <a:endParaRPr sz="1040"/>
          </a:p>
          <a:p>
            <a:pPr indent="0" lvl="0" marL="0" rtl="0" algn="l">
              <a:lnSpc>
                <a:spcPct val="95000"/>
              </a:lnSpc>
              <a:spcBef>
                <a:spcPts val="1400"/>
              </a:spcBef>
              <a:spcAft>
                <a:spcPts val="0"/>
              </a:spcAft>
              <a:buClr>
                <a:schemeClr val="dk1"/>
              </a:buClr>
              <a:buSzPts val="440"/>
              <a:buFont typeface="Arial"/>
              <a:buNone/>
            </a:pPr>
            <a:r>
              <a:rPr b="1" lang="en-GB" sz="1120"/>
              <a:t>I have 15 minutes:</a:t>
            </a:r>
            <a:endParaRPr b="1" sz="1120"/>
          </a:p>
          <a:p>
            <a:pPr indent="-294640" lvl="0" marL="457200" rtl="0" algn="l">
              <a:lnSpc>
                <a:spcPct val="95000"/>
              </a:lnSpc>
              <a:spcBef>
                <a:spcPts val="1200"/>
              </a:spcBef>
              <a:spcAft>
                <a:spcPts val="0"/>
              </a:spcAft>
              <a:buSzPts val="1040"/>
              <a:buChar char="●"/>
            </a:pPr>
            <a:r>
              <a:rPr b="1" lang="en-GB" sz="1040"/>
              <a:t>Drawing connections between the characters - Task 1</a:t>
            </a:r>
            <a:endParaRPr sz="1040"/>
          </a:p>
          <a:p>
            <a:pPr indent="-294640" lvl="0" marL="457200" rtl="0" algn="l">
              <a:lnSpc>
                <a:spcPct val="95000"/>
              </a:lnSpc>
              <a:spcBef>
                <a:spcPts val="0"/>
              </a:spcBef>
              <a:spcAft>
                <a:spcPts val="0"/>
              </a:spcAft>
              <a:buSzPts val="1040"/>
              <a:buChar char="●"/>
            </a:pPr>
            <a:r>
              <a:rPr b="1" lang="en-GB" sz="1040"/>
              <a:t>Conventions of a Victorian novella</a:t>
            </a:r>
            <a:endParaRPr sz="1040"/>
          </a:p>
          <a:p>
            <a:pPr indent="-294640" lvl="0" marL="457200" rtl="0" algn="l">
              <a:lnSpc>
                <a:spcPct val="95000"/>
              </a:lnSpc>
              <a:spcBef>
                <a:spcPts val="0"/>
              </a:spcBef>
              <a:spcAft>
                <a:spcPts val="0"/>
              </a:spcAft>
              <a:buSzPts val="1040"/>
              <a:buChar char="●"/>
            </a:pPr>
            <a:r>
              <a:rPr b="1" lang="en-GB" sz="1040"/>
              <a:t>Plan for the essay questions in detail</a:t>
            </a:r>
            <a:endParaRPr sz="1040"/>
          </a:p>
          <a:p>
            <a:pPr indent="0" lvl="0" marL="0" rtl="0" algn="l">
              <a:lnSpc>
                <a:spcPct val="95000"/>
              </a:lnSpc>
              <a:spcBef>
                <a:spcPts val="1400"/>
              </a:spcBef>
              <a:spcAft>
                <a:spcPts val="0"/>
              </a:spcAft>
              <a:buClr>
                <a:schemeClr val="dk1"/>
              </a:buClr>
              <a:buSzPts val="440"/>
              <a:buFont typeface="Arial"/>
              <a:buNone/>
            </a:pPr>
            <a:r>
              <a:rPr b="1" lang="en-GB" sz="1120"/>
              <a:t>I have 20 minutes:</a:t>
            </a:r>
            <a:endParaRPr b="1" sz="1120"/>
          </a:p>
          <a:p>
            <a:pPr indent="-294640" lvl="0" marL="457200" rtl="0" algn="l">
              <a:lnSpc>
                <a:spcPct val="95000"/>
              </a:lnSpc>
              <a:spcBef>
                <a:spcPts val="1200"/>
              </a:spcBef>
              <a:spcAft>
                <a:spcPts val="0"/>
              </a:spcAft>
              <a:buSzPts val="1040"/>
              <a:buChar char="●"/>
            </a:pPr>
            <a:r>
              <a:rPr b="1" lang="en-GB" sz="1040"/>
              <a:t>Structure worksheet</a:t>
            </a:r>
            <a:r>
              <a:rPr lang="en-GB" sz="1040"/>
              <a:t> </a:t>
            </a:r>
            <a:endParaRPr sz="1040"/>
          </a:p>
          <a:p>
            <a:pPr indent="-294640" lvl="0" marL="457200" rtl="0" algn="l">
              <a:lnSpc>
                <a:spcPct val="95000"/>
              </a:lnSpc>
              <a:spcBef>
                <a:spcPts val="0"/>
              </a:spcBef>
              <a:spcAft>
                <a:spcPts val="0"/>
              </a:spcAft>
              <a:buSzPts val="1040"/>
              <a:buChar char="●"/>
            </a:pPr>
            <a:r>
              <a:rPr b="1" lang="en-GB" sz="1040"/>
              <a:t>Drawing connections between the characters – Task 2</a:t>
            </a:r>
            <a:r>
              <a:rPr lang="en-GB" sz="1040"/>
              <a:t> </a:t>
            </a:r>
            <a:endParaRPr sz="1040"/>
          </a:p>
          <a:p>
            <a:pPr indent="-294640" lvl="0" marL="457200" rtl="0" algn="l">
              <a:lnSpc>
                <a:spcPct val="95000"/>
              </a:lnSpc>
              <a:spcBef>
                <a:spcPts val="0"/>
              </a:spcBef>
              <a:spcAft>
                <a:spcPts val="0"/>
              </a:spcAft>
              <a:buSzPts val="1040"/>
              <a:buChar char="●"/>
            </a:pPr>
            <a:r>
              <a:rPr b="1" lang="en-GB" sz="1040"/>
              <a:t>Order of events</a:t>
            </a:r>
            <a:endParaRPr sz="1040"/>
          </a:p>
          <a:p>
            <a:pPr indent="-294640" lvl="0" marL="457200" rtl="0" algn="l">
              <a:lnSpc>
                <a:spcPct val="95000"/>
              </a:lnSpc>
              <a:spcBef>
                <a:spcPts val="0"/>
              </a:spcBef>
              <a:spcAft>
                <a:spcPts val="0"/>
              </a:spcAft>
              <a:buSzPts val="1040"/>
              <a:buChar char="●"/>
            </a:pPr>
            <a:r>
              <a:rPr b="1" lang="en-GB" sz="1040"/>
              <a:t>Scrooge – Complete table</a:t>
            </a:r>
            <a:r>
              <a:rPr lang="en-GB" sz="1040"/>
              <a:t> </a:t>
            </a:r>
            <a:endParaRPr sz="1040"/>
          </a:p>
          <a:p>
            <a:pPr indent="-294640" lvl="0" marL="457200" rtl="0" algn="l">
              <a:lnSpc>
                <a:spcPct val="95000"/>
              </a:lnSpc>
              <a:spcBef>
                <a:spcPts val="0"/>
              </a:spcBef>
              <a:spcAft>
                <a:spcPts val="0"/>
              </a:spcAft>
              <a:buSzPts val="1040"/>
              <a:buChar char="●"/>
            </a:pPr>
            <a:r>
              <a:rPr b="1" lang="en-GB" sz="1040"/>
              <a:t>Tiny Tim – Complete table</a:t>
            </a:r>
            <a:endParaRPr sz="1040"/>
          </a:p>
          <a:p>
            <a:pPr indent="-294640" lvl="0" marL="457200" rtl="0" algn="l">
              <a:lnSpc>
                <a:spcPct val="95000"/>
              </a:lnSpc>
              <a:spcBef>
                <a:spcPts val="0"/>
              </a:spcBef>
              <a:spcAft>
                <a:spcPts val="0"/>
              </a:spcAft>
              <a:buSzPts val="1040"/>
              <a:buChar char="●"/>
            </a:pPr>
            <a:r>
              <a:rPr b="1" lang="en-GB" sz="1040"/>
              <a:t>Bob Cratchit – Complete table</a:t>
            </a:r>
            <a:endParaRPr sz="1040"/>
          </a:p>
          <a:p>
            <a:pPr indent="-294640" lvl="0" marL="457200" rtl="0" algn="l">
              <a:lnSpc>
                <a:spcPct val="95000"/>
              </a:lnSpc>
              <a:spcBef>
                <a:spcPts val="0"/>
              </a:spcBef>
              <a:spcAft>
                <a:spcPts val="0"/>
              </a:spcAft>
              <a:buSzPts val="1040"/>
              <a:buChar char="●"/>
            </a:pPr>
            <a:r>
              <a:rPr b="1" lang="en-GB" sz="1040"/>
              <a:t>Marley – Complete table</a:t>
            </a:r>
            <a:endParaRPr sz="1040"/>
          </a:p>
          <a:p>
            <a:pPr indent="0" lvl="0" marL="0" rtl="0" algn="l">
              <a:lnSpc>
                <a:spcPct val="95000"/>
              </a:lnSpc>
              <a:spcBef>
                <a:spcPts val="1400"/>
              </a:spcBef>
              <a:spcAft>
                <a:spcPts val="0"/>
              </a:spcAft>
              <a:buSzPts val="440"/>
              <a:buNone/>
            </a:pPr>
            <a:r>
              <a:rPr b="1" lang="en-GB" sz="1120"/>
              <a:t>I have 30 minutes:</a:t>
            </a:r>
            <a:endParaRPr b="1" sz="1120"/>
          </a:p>
          <a:p>
            <a:pPr indent="-294640" lvl="0" marL="457200" rtl="0" algn="l">
              <a:lnSpc>
                <a:spcPct val="95000"/>
              </a:lnSpc>
              <a:spcBef>
                <a:spcPts val="1200"/>
              </a:spcBef>
              <a:spcAft>
                <a:spcPts val="0"/>
              </a:spcAft>
              <a:buSzPts val="1040"/>
              <a:buChar char="●"/>
            </a:pPr>
            <a:r>
              <a:rPr b="1" lang="en-GB" sz="1040"/>
              <a:t>‘Fast speeds’ Dramatic Techniques</a:t>
            </a:r>
            <a:r>
              <a:rPr lang="en-GB" sz="1040"/>
              <a:t> </a:t>
            </a:r>
            <a:endParaRPr sz="1040"/>
          </a:p>
          <a:p>
            <a:pPr indent="-294640" lvl="0" marL="457200" rtl="0" algn="l">
              <a:lnSpc>
                <a:spcPct val="95000"/>
              </a:lnSpc>
              <a:spcBef>
                <a:spcPts val="0"/>
              </a:spcBef>
              <a:spcAft>
                <a:spcPts val="0"/>
              </a:spcAft>
              <a:buSzPts val="1040"/>
              <a:buChar char="●"/>
            </a:pPr>
            <a:r>
              <a:rPr b="1" lang="en-GB" sz="1040"/>
              <a:t>Themes and context flashcards</a:t>
            </a:r>
            <a:endParaRPr sz="1040"/>
          </a:p>
          <a:p>
            <a:pPr indent="-294640" lvl="0" marL="457200" rtl="0" algn="l">
              <a:lnSpc>
                <a:spcPct val="95000"/>
              </a:lnSpc>
              <a:spcBef>
                <a:spcPts val="0"/>
              </a:spcBef>
              <a:spcAft>
                <a:spcPts val="0"/>
              </a:spcAft>
              <a:buSzPts val="1040"/>
              <a:buChar char="●"/>
            </a:pPr>
            <a:r>
              <a:rPr b="1" lang="en-GB" sz="1040"/>
              <a:t>Scrooge – think deeper: greed and redemption</a:t>
            </a:r>
            <a:r>
              <a:rPr lang="en-GB" sz="1040"/>
              <a:t> </a:t>
            </a:r>
            <a:endParaRPr sz="1040"/>
          </a:p>
          <a:p>
            <a:pPr indent="-294640" lvl="0" marL="457200" rtl="0" algn="l">
              <a:lnSpc>
                <a:spcPct val="95000"/>
              </a:lnSpc>
              <a:spcBef>
                <a:spcPts val="0"/>
              </a:spcBef>
              <a:spcAft>
                <a:spcPts val="0"/>
              </a:spcAft>
              <a:buSzPts val="1040"/>
              <a:buChar char="●"/>
            </a:pPr>
            <a:r>
              <a:rPr b="1" lang="en-GB" sz="1040"/>
              <a:t>Think deeper – social inequality</a:t>
            </a:r>
            <a:r>
              <a:rPr lang="en-GB" sz="1040"/>
              <a:t> </a:t>
            </a:r>
            <a:endParaRPr sz="1040"/>
          </a:p>
          <a:p>
            <a:pPr indent="-294640" lvl="0" marL="457200" rtl="0" algn="l">
              <a:lnSpc>
                <a:spcPct val="95000"/>
              </a:lnSpc>
              <a:spcBef>
                <a:spcPts val="0"/>
              </a:spcBef>
              <a:spcAft>
                <a:spcPts val="0"/>
              </a:spcAft>
              <a:buSzPts val="1040"/>
              <a:buChar char="●"/>
            </a:pPr>
            <a:r>
              <a:rPr b="1" lang="en-GB" sz="1040"/>
              <a:t>Stave 2 – Scrooge’s childhood</a:t>
            </a:r>
            <a:endParaRPr sz="1040"/>
          </a:p>
          <a:p>
            <a:pPr indent="-294640" lvl="0" marL="457200" rtl="0" algn="l">
              <a:lnSpc>
                <a:spcPct val="95000"/>
              </a:lnSpc>
              <a:spcBef>
                <a:spcPts val="0"/>
              </a:spcBef>
              <a:spcAft>
                <a:spcPts val="0"/>
              </a:spcAft>
              <a:buSzPts val="1040"/>
              <a:buChar char="●"/>
            </a:pPr>
            <a:r>
              <a:rPr b="1" lang="en-GB" sz="1040"/>
              <a:t>Oppositions in </a:t>
            </a:r>
            <a:r>
              <a:rPr b="1" i="1" lang="en-GB" sz="1040"/>
              <a:t>A Christmas Carol</a:t>
            </a:r>
            <a:endParaRPr sz="1040"/>
          </a:p>
          <a:p>
            <a:pPr indent="-294640" lvl="0" marL="457200" rtl="0" algn="l">
              <a:lnSpc>
                <a:spcPct val="95000"/>
              </a:lnSpc>
              <a:spcBef>
                <a:spcPts val="0"/>
              </a:spcBef>
              <a:spcAft>
                <a:spcPts val="0"/>
              </a:spcAft>
              <a:buSzPts val="1040"/>
              <a:buChar char="●"/>
            </a:pPr>
            <a:r>
              <a:rPr b="1" lang="en-GB" sz="1040"/>
              <a:t>Character profiles x8</a:t>
            </a:r>
            <a:r>
              <a:rPr lang="en-GB" sz="1040"/>
              <a:t> </a:t>
            </a:r>
            <a:endParaRPr b="1" sz="1040"/>
          </a:p>
          <a:p>
            <a:pPr indent="-294640" lvl="0" marL="457200" rtl="0" algn="l">
              <a:lnSpc>
                <a:spcPct val="95000"/>
              </a:lnSpc>
              <a:spcBef>
                <a:spcPts val="0"/>
              </a:spcBef>
              <a:spcAft>
                <a:spcPts val="0"/>
              </a:spcAft>
              <a:buSzPts val="1040"/>
              <a:buChar char="●"/>
            </a:pPr>
            <a:r>
              <a:rPr b="1" lang="en-GB" sz="1040"/>
              <a:t>Is Scrooge a moral hero?</a:t>
            </a:r>
            <a:endParaRPr sz="1040"/>
          </a:p>
          <a:p>
            <a:pPr indent="0" lvl="0" marL="0" rtl="0" algn="l">
              <a:lnSpc>
                <a:spcPct val="95000"/>
              </a:lnSpc>
              <a:spcBef>
                <a:spcPts val="1400"/>
              </a:spcBef>
              <a:spcAft>
                <a:spcPts val="0"/>
              </a:spcAft>
              <a:buClr>
                <a:schemeClr val="dk1"/>
              </a:buClr>
              <a:buSzPts val="440"/>
              <a:buFont typeface="Arial"/>
              <a:buNone/>
            </a:pPr>
            <a:r>
              <a:rPr b="1" lang="en-GB" sz="1120"/>
              <a:t>I have 50 minutes:</a:t>
            </a:r>
            <a:endParaRPr b="1" sz="1120"/>
          </a:p>
          <a:p>
            <a:pPr indent="-294640" lvl="0" marL="457200" rtl="0" algn="l">
              <a:lnSpc>
                <a:spcPct val="95000"/>
              </a:lnSpc>
              <a:spcBef>
                <a:spcPts val="1200"/>
              </a:spcBef>
              <a:spcAft>
                <a:spcPts val="0"/>
              </a:spcAft>
              <a:buSzPts val="1040"/>
              <a:buChar char="●"/>
            </a:pPr>
            <a:r>
              <a:rPr b="1" lang="en-GB" sz="1040"/>
              <a:t>Exam Practice </a:t>
            </a:r>
            <a:endParaRPr sz="1879"/>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5"/>
          <p:cNvSpPr txBox="1"/>
          <p:nvPr>
            <p:ph type="title"/>
          </p:nvPr>
        </p:nvSpPr>
        <p:spPr>
          <a:xfrm>
            <a:off x="260648" y="-264368"/>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u="sng"/>
              <a:t>Characters and themes</a:t>
            </a:r>
            <a:endParaRPr/>
          </a:p>
        </p:txBody>
      </p:sp>
      <p:pic>
        <p:nvPicPr>
          <p:cNvPr id="112" name="Google Shape;112;p45"/>
          <p:cNvPicPr preferRelativeResize="0"/>
          <p:nvPr>
            <p:ph idx="1" type="body"/>
          </p:nvPr>
        </p:nvPicPr>
        <p:blipFill rotWithShape="1">
          <a:blip r:embed="rId3">
            <a:alphaModFix/>
          </a:blip>
          <a:srcRect b="0" l="0" r="0" t="0"/>
          <a:stretch/>
        </p:blipFill>
        <p:spPr>
          <a:xfrm>
            <a:off x="836712" y="755575"/>
            <a:ext cx="5495474" cy="81719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8262ee248f_0_7"/>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Around the Clock Revision</a:t>
            </a:r>
            <a:endParaRPr/>
          </a:p>
        </p:txBody>
      </p:sp>
      <p:sp>
        <p:nvSpPr>
          <p:cNvPr id="409" name="Google Shape;409;g38262ee248f_0_7"/>
          <p:cNvSpPr txBox="1"/>
          <p:nvPr>
            <p:ph idx="1" type="body"/>
          </p:nvPr>
        </p:nvSpPr>
        <p:spPr>
          <a:xfrm>
            <a:off x="342900" y="1657351"/>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GB" sz="1200"/>
              <a:t>A way of revising which can break the novella down into 12 sub-categories, where you spend 5 minutes on each category.</a:t>
            </a:r>
            <a:endParaRPr sz="1200"/>
          </a:p>
          <a:p>
            <a:pPr indent="0" lvl="0" marL="0" rtl="0" algn="l">
              <a:lnSpc>
                <a:spcPct val="115000"/>
              </a:lnSpc>
              <a:spcBef>
                <a:spcPts val="1200"/>
              </a:spcBef>
              <a:spcAft>
                <a:spcPts val="0"/>
              </a:spcAft>
              <a:buClr>
                <a:schemeClr val="dk1"/>
              </a:buClr>
              <a:buSzPts val="1100"/>
              <a:buFont typeface="Arial"/>
              <a:buNone/>
            </a:pPr>
            <a:r>
              <a:rPr b="1" lang="en-GB" sz="1200"/>
              <a:t>How to complete it:</a:t>
            </a:r>
            <a:endParaRPr b="1" sz="1200"/>
          </a:p>
          <a:p>
            <a:pPr indent="0" lvl="0" marL="0" rtl="0" algn="l">
              <a:lnSpc>
                <a:spcPct val="115000"/>
              </a:lnSpc>
              <a:spcBef>
                <a:spcPts val="1200"/>
              </a:spcBef>
              <a:spcAft>
                <a:spcPts val="0"/>
              </a:spcAft>
              <a:buClr>
                <a:schemeClr val="dk1"/>
              </a:buClr>
              <a:buSzPts val="1100"/>
              <a:buFont typeface="Arial"/>
              <a:buNone/>
            </a:pPr>
            <a:r>
              <a:rPr b="1" lang="en-GB" sz="1200"/>
              <a:t>Section 1:</a:t>
            </a:r>
            <a:r>
              <a:rPr lang="en-GB" sz="1200"/>
              <a:t> Note the main events in each Stave. Consider the structural elements, for example: the novella as a morality tale, use of supernatural, and the narrative arc of Scrooge’s transformation.</a:t>
            </a:r>
            <a:endParaRPr sz="1200"/>
          </a:p>
          <a:p>
            <a:pPr indent="0" lvl="0" marL="0" rtl="0" algn="l">
              <a:lnSpc>
                <a:spcPct val="115000"/>
              </a:lnSpc>
              <a:spcBef>
                <a:spcPts val="1200"/>
              </a:spcBef>
              <a:spcAft>
                <a:spcPts val="0"/>
              </a:spcAft>
              <a:buClr>
                <a:schemeClr val="dk1"/>
              </a:buClr>
              <a:buSzPts val="1100"/>
              <a:buFont typeface="Arial"/>
              <a:buNone/>
            </a:pPr>
            <a:r>
              <a:rPr b="1" lang="en-GB" sz="1200"/>
              <a:t>Section 2:</a:t>
            </a:r>
            <a:r>
              <a:rPr lang="en-GB" sz="1200"/>
              <a:t> List the key contextual elements you could use in your exam – for example: Victorian society, industrialisation, class division, attitudes to poverty, and Dickens’ purpose as a social reformer.</a:t>
            </a:r>
            <a:endParaRPr sz="1200"/>
          </a:p>
          <a:p>
            <a:pPr indent="0" lvl="0" marL="0" rtl="0" algn="l">
              <a:lnSpc>
                <a:spcPct val="115000"/>
              </a:lnSpc>
              <a:spcBef>
                <a:spcPts val="1200"/>
              </a:spcBef>
              <a:spcAft>
                <a:spcPts val="0"/>
              </a:spcAft>
              <a:buClr>
                <a:schemeClr val="dk1"/>
              </a:buClr>
              <a:buSzPts val="1100"/>
              <a:buFont typeface="Arial"/>
              <a:buNone/>
            </a:pPr>
            <a:r>
              <a:rPr b="1" lang="en-GB" sz="1200"/>
              <a:t>Section 3:</a:t>
            </a:r>
            <a:r>
              <a:rPr lang="en-GB" sz="1200"/>
              <a:t> Note down any key terminology you are likely to use when exploring </a:t>
            </a:r>
            <a:r>
              <a:rPr i="1" lang="en-GB" sz="1200"/>
              <a:t>A Christmas Carol</a:t>
            </a:r>
            <a:r>
              <a:rPr lang="en-GB" sz="1200"/>
              <a:t>, e.g., symbolism, pathetic fallacy, personification, allegory, morality tale.</a:t>
            </a:r>
            <a:endParaRPr sz="1200"/>
          </a:p>
          <a:p>
            <a:pPr indent="0" lvl="0" marL="0" rtl="0" algn="l">
              <a:lnSpc>
                <a:spcPct val="115000"/>
              </a:lnSpc>
              <a:spcBef>
                <a:spcPts val="1200"/>
              </a:spcBef>
              <a:spcAft>
                <a:spcPts val="0"/>
              </a:spcAft>
              <a:buClr>
                <a:schemeClr val="dk1"/>
              </a:buClr>
              <a:buSzPts val="1100"/>
              <a:buFont typeface="Arial"/>
              <a:buNone/>
            </a:pPr>
            <a:r>
              <a:rPr b="1" lang="en-GB" sz="1200"/>
              <a:t>Section 4:</a:t>
            </a:r>
            <a:r>
              <a:rPr lang="en-GB" sz="1200"/>
              <a:t> List key quotations for </a:t>
            </a:r>
            <a:r>
              <a:rPr b="1" lang="en-GB" sz="1200"/>
              <a:t>Scrooge</a:t>
            </a:r>
            <a:r>
              <a:rPr lang="en-GB" sz="1200"/>
              <a:t>.</a:t>
            </a:r>
            <a:endParaRPr sz="1200"/>
          </a:p>
          <a:p>
            <a:pPr indent="0" lvl="0" marL="0" rtl="0" algn="l">
              <a:lnSpc>
                <a:spcPct val="115000"/>
              </a:lnSpc>
              <a:spcBef>
                <a:spcPts val="1200"/>
              </a:spcBef>
              <a:spcAft>
                <a:spcPts val="0"/>
              </a:spcAft>
              <a:buClr>
                <a:schemeClr val="dk1"/>
              </a:buClr>
              <a:buSzPts val="1100"/>
              <a:buFont typeface="Arial"/>
              <a:buNone/>
            </a:pPr>
            <a:r>
              <a:rPr b="1" lang="en-GB" sz="1200"/>
              <a:t>Section 5:</a:t>
            </a:r>
            <a:r>
              <a:rPr lang="en-GB" sz="1200"/>
              <a:t> List key quotations for </a:t>
            </a:r>
            <a:r>
              <a:rPr b="1" lang="en-GB" sz="1200"/>
              <a:t>Tiny Tim</a:t>
            </a:r>
            <a:r>
              <a:rPr lang="en-GB" sz="1200"/>
              <a:t>.</a:t>
            </a:r>
            <a:endParaRPr sz="1200"/>
          </a:p>
          <a:p>
            <a:pPr indent="0" lvl="0" marL="0" rtl="0" algn="l">
              <a:lnSpc>
                <a:spcPct val="115000"/>
              </a:lnSpc>
              <a:spcBef>
                <a:spcPts val="1200"/>
              </a:spcBef>
              <a:spcAft>
                <a:spcPts val="0"/>
              </a:spcAft>
              <a:buClr>
                <a:schemeClr val="dk1"/>
              </a:buClr>
              <a:buSzPts val="1100"/>
              <a:buFont typeface="Arial"/>
              <a:buNone/>
            </a:pPr>
            <a:r>
              <a:rPr b="1" lang="en-GB" sz="1200"/>
              <a:t>Section 6:</a:t>
            </a:r>
            <a:r>
              <a:rPr lang="en-GB" sz="1200"/>
              <a:t> List key quotations for </a:t>
            </a:r>
            <a:r>
              <a:rPr b="1" lang="en-GB" sz="1200"/>
              <a:t>Bob Cratchit</a:t>
            </a:r>
            <a:r>
              <a:rPr lang="en-GB" sz="1200"/>
              <a:t>.</a:t>
            </a:r>
            <a:endParaRPr sz="1200"/>
          </a:p>
          <a:p>
            <a:pPr indent="0" lvl="0" marL="0" rtl="0" algn="l">
              <a:lnSpc>
                <a:spcPct val="115000"/>
              </a:lnSpc>
              <a:spcBef>
                <a:spcPts val="1200"/>
              </a:spcBef>
              <a:spcAft>
                <a:spcPts val="0"/>
              </a:spcAft>
              <a:buClr>
                <a:schemeClr val="dk1"/>
              </a:buClr>
              <a:buSzPts val="1100"/>
              <a:buFont typeface="Arial"/>
              <a:buNone/>
            </a:pPr>
            <a:r>
              <a:rPr b="1" lang="en-GB" sz="1200"/>
              <a:t>Section 7:</a:t>
            </a:r>
            <a:r>
              <a:rPr lang="en-GB" sz="1200"/>
              <a:t> List key quotations for </a:t>
            </a:r>
            <a:r>
              <a:rPr b="1" lang="en-GB" sz="1200"/>
              <a:t>Marley</a:t>
            </a:r>
            <a:r>
              <a:rPr lang="en-GB" sz="1200"/>
              <a:t>.</a:t>
            </a:r>
            <a:endParaRPr sz="1200"/>
          </a:p>
          <a:p>
            <a:pPr indent="0" lvl="0" marL="0" rtl="0" algn="l">
              <a:lnSpc>
                <a:spcPct val="115000"/>
              </a:lnSpc>
              <a:spcBef>
                <a:spcPts val="1200"/>
              </a:spcBef>
              <a:spcAft>
                <a:spcPts val="0"/>
              </a:spcAft>
              <a:buClr>
                <a:schemeClr val="dk1"/>
              </a:buClr>
              <a:buSzPts val="1100"/>
              <a:buFont typeface="Arial"/>
              <a:buNone/>
            </a:pPr>
            <a:r>
              <a:rPr b="1" lang="en-GB" sz="1200"/>
              <a:t>Section 8:</a:t>
            </a:r>
            <a:r>
              <a:rPr lang="en-GB" sz="1200"/>
              <a:t> Evaluation, list all the reasons Dickens might have for presenting the novella in the way he does (e.g., moral lesson, critique of society, emotional engagement of reader).</a:t>
            </a:r>
            <a:endParaRPr sz="1200"/>
          </a:p>
          <a:p>
            <a:pPr indent="0" lvl="0" marL="0" rtl="0" algn="l">
              <a:lnSpc>
                <a:spcPct val="115000"/>
              </a:lnSpc>
              <a:spcBef>
                <a:spcPts val="1200"/>
              </a:spcBef>
              <a:spcAft>
                <a:spcPts val="0"/>
              </a:spcAft>
              <a:buClr>
                <a:schemeClr val="dk1"/>
              </a:buClr>
              <a:buSzPts val="1100"/>
              <a:buFont typeface="Arial"/>
              <a:buNone/>
            </a:pPr>
            <a:r>
              <a:rPr b="1" lang="en-GB" sz="1200"/>
              <a:t>Section 9 and 10:</a:t>
            </a:r>
            <a:r>
              <a:rPr lang="en-GB" sz="1200"/>
              <a:t> List key </a:t>
            </a:r>
            <a:r>
              <a:rPr b="1" lang="en-GB" sz="1200"/>
              <a:t>themes</a:t>
            </a:r>
            <a:r>
              <a:rPr lang="en-GB" sz="1200"/>
              <a:t> that could come up in your exam, try to attach examples from the text. Examples: redemption, greed, social responsibility, family, consequences of selfishness.</a:t>
            </a:r>
            <a:endParaRPr sz="1200"/>
          </a:p>
          <a:p>
            <a:pPr indent="0" lvl="0" marL="0" rtl="0" algn="l">
              <a:lnSpc>
                <a:spcPct val="115000"/>
              </a:lnSpc>
              <a:spcBef>
                <a:spcPts val="1200"/>
              </a:spcBef>
              <a:spcAft>
                <a:spcPts val="0"/>
              </a:spcAft>
              <a:buClr>
                <a:schemeClr val="dk1"/>
              </a:buClr>
              <a:buSzPts val="1100"/>
              <a:buFont typeface="Arial"/>
              <a:buNone/>
            </a:pPr>
            <a:r>
              <a:rPr b="1" lang="en-GB" sz="1200"/>
              <a:t>Section 11:</a:t>
            </a:r>
            <a:r>
              <a:rPr lang="en-GB" sz="1200"/>
              <a:t> Analyse 3 quotations (with all elements of analysis, context, and evaluation) from your quote by rotes/ones already listed above.</a:t>
            </a:r>
            <a:endParaRPr sz="1200"/>
          </a:p>
          <a:p>
            <a:pPr indent="0" lvl="0" marL="0" rtl="0" algn="l">
              <a:lnSpc>
                <a:spcPct val="115000"/>
              </a:lnSpc>
              <a:spcBef>
                <a:spcPts val="1200"/>
              </a:spcBef>
              <a:spcAft>
                <a:spcPts val="1200"/>
              </a:spcAft>
              <a:buNone/>
            </a:pPr>
            <a:r>
              <a:rPr b="1" lang="en-GB" sz="1200"/>
              <a:t>Section 12:</a:t>
            </a:r>
            <a:r>
              <a:rPr lang="en-GB" sz="1200"/>
              <a:t> Create an essay plan for an example exam question in the resource section of this pack, e.g., </a:t>
            </a:r>
            <a:r>
              <a:rPr i="1" lang="en-GB" sz="1200"/>
              <a:t>How does Dickens present Scrooge’s transformation in A Christmas Carol?</a:t>
            </a:r>
            <a:endParaRPr sz="33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8262ee248f_0_14"/>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Quote by Rote</a:t>
            </a:r>
            <a:endParaRPr/>
          </a:p>
        </p:txBody>
      </p:sp>
      <p:sp>
        <p:nvSpPr>
          <p:cNvPr id="416" name="Google Shape;416;g38262ee248f_0_14"/>
          <p:cNvSpPr txBox="1"/>
          <p:nvPr>
            <p:ph idx="1" type="body"/>
          </p:nvPr>
        </p:nvSpPr>
        <p:spPr>
          <a:xfrm>
            <a:off x="342900" y="1519759"/>
            <a:ext cx="6172200" cy="6034500"/>
          </a:xfrm>
          <a:prstGeom prst="rect">
            <a:avLst/>
          </a:prstGeom>
        </p:spPr>
        <p:txBody>
          <a:bodyPr anchorCtr="0" anchor="t" bIns="45700" lIns="91425" spcFirstLastPara="1" rIns="91425" wrap="square" tIns="45700">
            <a:normAutofit fontScale="85000" lnSpcReduction="20000"/>
          </a:bodyPr>
          <a:lstStyle/>
          <a:p>
            <a:pPr indent="0" lvl="0" marL="0" rtl="0" algn="l">
              <a:spcBef>
                <a:spcPts val="360"/>
              </a:spcBef>
              <a:spcAft>
                <a:spcPts val="0"/>
              </a:spcAft>
              <a:buNone/>
            </a:pPr>
            <a:r>
              <a:rPr lang="en-GB" sz="1552"/>
              <a:t>Step 1: Write down your chosen quotation.</a:t>
            </a:r>
            <a:endParaRPr sz="1552"/>
          </a:p>
          <a:p>
            <a:pPr indent="0" lvl="0" marL="0" rtl="0" algn="l">
              <a:spcBef>
                <a:spcPts val="360"/>
              </a:spcBef>
              <a:spcAft>
                <a:spcPts val="0"/>
              </a:spcAft>
              <a:buNone/>
            </a:pPr>
            <a:r>
              <a:rPr lang="en-GB" sz="1552"/>
              <a:t>Step 2: Mind Map/Analysis Prompts</a:t>
            </a:r>
            <a:endParaRPr sz="1552"/>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t/>
            </a:r>
            <a:endParaRPr/>
          </a:p>
        </p:txBody>
      </p:sp>
      <p:graphicFrame>
        <p:nvGraphicFramePr>
          <p:cNvPr id="417" name="Google Shape;417;g38262ee248f_0_14"/>
          <p:cNvGraphicFramePr/>
          <p:nvPr/>
        </p:nvGraphicFramePr>
        <p:xfrm>
          <a:off x="416983" y="2074433"/>
          <a:ext cx="3000000" cy="3000000"/>
        </p:xfrm>
        <a:graphic>
          <a:graphicData uri="http://schemas.openxmlformats.org/drawingml/2006/table">
            <a:tbl>
              <a:tblPr>
                <a:noFill/>
                <a:tableStyleId>{0443EDC8-9467-4597-94B3-8D2C58AE86AE}</a:tableStyleId>
              </a:tblPr>
              <a:tblGrid>
                <a:gridCol w="1614575"/>
                <a:gridCol w="4297275"/>
              </a:tblGrid>
              <a:tr h="346450">
                <a:tc>
                  <a:txBody>
                    <a:bodyPr/>
                    <a:lstStyle/>
                    <a:p>
                      <a:pPr indent="0" lvl="0" marL="0" rtl="0" algn="ctr">
                        <a:lnSpc>
                          <a:spcPct val="115000"/>
                        </a:lnSpc>
                        <a:spcBef>
                          <a:spcPts val="0"/>
                        </a:spcBef>
                        <a:spcAft>
                          <a:spcPts val="0"/>
                        </a:spcAft>
                        <a:buNone/>
                      </a:pPr>
                      <a:r>
                        <a:rPr b="1" lang="en-GB" sz="1100"/>
                        <a:t>Prompt</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Your Notes</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58575">
                <a:tc>
                  <a:txBody>
                    <a:bodyPr/>
                    <a:lstStyle/>
                    <a:p>
                      <a:pPr indent="0" lvl="0" marL="0" rtl="0" algn="l">
                        <a:spcBef>
                          <a:spcPts val="0"/>
                        </a:spcBef>
                        <a:spcAft>
                          <a:spcPts val="0"/>
                        </a:spcAft>
                        <a:buNone/>
                      </a:pPr>
                      <a:r>
                        <a:rPr b="1" lang="en-GB" sz="1100"/>
                        <a:t>Who says it?</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Who is the speaker and what do we learn about them from this quote?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tcPr>
                </a:tc>
              </a:tr>
              <a:tr h="558575">
                <a:tc>
                  <a:txBody>
                    <a:bodyPr/>
                    <a:lstStyle/>
                    <a:p>
                      <a:pPr indent="0" lvl="0" marL="0" rtl="0" algn="l">
                        <a:spcBef>
                          <a:spcPts val="0"/>
                        </a:spcBef>
                        <a:spcAft>
                          <a:spcPts val="0"/>
                        </a:spcAft>
                        <a:buNone/>
                      </a:pPr>
                      <a:r>
                        <a:rPr b="1" lang="en-GB" sz="1100"/>
                        <a:t>When/Where in the novella?</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Which Stave does it appear in? What is happening in the plot?</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8575">
                <a:tc>
                  <a:txBody>
                    <a:bodyPr/>
                    <a:lstStyle/>
                    <a:p>
                      <a:pPr indent="0" lvl="0" marL="0" rtl="0" algn="l">
                        <a:spcBef>
                          <a:spcPts val="0"/>
                        </a:spcBef>
                        <a:spcAft>
                          <a:spcPts val="0"/>
                        </a:spcAft>
                        <a:buNone/>
                      </a:pPr>
                      <a:r>
                        <a:rPr b="1" lang="en-GB" sz="1100"/>
                        <a:t>Key Words/Phrases</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Highlight powerful words or phrases and consider why Dickens chose them.</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8575">
                <a:tc>
                  <a:txBody>
                    <a:bodyPr/>
                    <a:lstStyle/>
                    <a:p>
                      <a:pPr indent="0" lvl="0" marL="0" rtl="0" algn="l">
                        <a:spcBef>
                          <a:spcPts val="0"/>
                        </a:spcBef>
                        <a:spcAft>
                          <a:spcPts val="0"/>
                        </a:spcAft>
                        <a:buNone/>
                      </a:pPr>
                      <a:r>
                        <a:rPr b="1" lang="en-GB" sz="1100"/>
                        <a:t>Literary/Language Techniques</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E.g., imagery, symbolism, alliteration, personification – how do they affect the reader?</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4125">
                <a:tc>
                  <a:txBody>
                    <a:bodyPr/>
                    <a:lstStyle/>
                    <a:p>
                      <a:pPr indent="0" lvl="0" marL="0" rtl="0" algn="l">
                        <a:spcBef>
                          <a:spcPts val="0"/>
                        </a:spcBef>
                        <a:spcAft>
                          <a:spcPts val="0"/>
                        </a:spcAft>
                        <a:buNone/>
                      </a:pPr>
                      <a:r>
                        <a:rPr b="1" lang="en-GB" sz="1100"/>
                        <a:t>Effect on the Reader</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How might Dickens want the reader to feel or think here?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8575">
                <a:tc>
                  <a:txBody>
                    <a:bodyPr/>
                    <a:lstStyle/>
                    <a:p>
                      <a:pPr indent="0" lvl="0" marL="0" rtl="0" algn="l">
                        <a:spcBef>
                          <a:spcPts val="0"/>
                        </a:spcBef>
                        <a:spcAft>
                          <a:spcPts val="0"/>
                        </a:spcAft>
                        <a:buNone/>
                      </a:pPr>
                      <a:r>
                        <a:rPr b="1" lang="en-GB" sz="1100"/>
                        <a:t>Links to Themes</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Which theme(s) does this quote connect to? (e.g., redemption, social inequality, family, morality)</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8575">
                <a:tc>
                  <a:txBody>
                    <a:bodyPr/>
                    <a:lstStyle/>
                    <a:p>
                      <a:pPr indent="0" lvl="0" marL="0" rtl="0" algn="l">
                        <a:spcBef>
                          <a:spcPts val="0"/>
                        </a:spcBef>
                        <a:spcAft>
                          <a:spcPts val="0"/>
                        </a:spcAft>
                        <a:buNone/>
                      </a:pPr>
                      <a:r>
                        <a:rPr b="1" lang="en-GB" sz="1100"/>
                        <a:t>Context</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How does this quote reflect Victorian society or Dickens’ purpose?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8575">
                <a:tc>
                  <a:txBody>
                    <a:bodyPr/>
                    <a:lstStyle/>
                    <a:p>
                      <a:pPr indent="0" lvl="0" marL="0" rtl="0" algn="l">
                        <a:spcBef>
                          <a:spcPts val="0"/>
                        </a:spcBef>
                        <a:spcAft>
                          <a:spcPts val="0"/>
                        </a:spcAft>
                        <a:buNone/>
                      </a:pPr>
                      <a:r>
                        <a:rPr b="1" lang="en-GB" sz="1100"/>
                        <a:t>Evaluation</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Why is this quote important for understanding Scrooge/other characters or the novella as a whole?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8575">
                <a:tc>
                  <a:txBody>
                    <a:bodyPr/>
                    <a:lstStyle/>
                    <a:p>
                      <a:pPr indent="0" lvl="0" marL="0" rtl="0" algn="l">
                        <a:spcBef>
                          <a:spcPts val="0"/>
                        </a:spcBef>
                        <a:spcAft>
                          <a:spcPts val="0"/>
                        </a:spcAft>
                        <a:buNone/>
                      </a:pPr>
                      <a:r>
                        <a:rPr b="1" lang="en-GB" sz="1100"/>
                        <a:t>Methods</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Pick 2 methods you could discuss in an exam paragraph (e.g., symbolism, pathetic fallacy).</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418" name="Google Shape;418;g38262ee248f_0_14"/>
          <p:cNvSpPr txBox="1"/>
          <p:nvPr/>
        </p:nvSpPr>
        <p:spPr>
          <a:xfrm>
            <a:off x="310450" y="7941025"/>
            <a:ext cx="6018300" cy="6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300">
                <a:solidFill>
                  <a:schemeClr val="dk1"/>
                </a:solidFill>
                <a:latin typeface="Calibri"/>
                <a:ea typeface="Calibri"/>
                <a:cs typeface="Calibri"/>
                <a:sym typeface="Calibri"/>
              </a:rPr>
              <a:t>Step 3: Quick Exam Tip</a:t>
            </a:r>
            <a:endParaRPr b="1" sz="1300">
              <a:solidFill>
                <a:schemeClr val="dk1"/>
              </a:solidFill>
              <a:latin typeface="Calibri"/>
              <a:ea typeface="Calibri"/>
              <a:cs typeface="Calibri"/>
              <a:sym typeface="Calibri"/>
            </a:endParaRPr>
          </a:p>
          <a:p>
            <a:pPr indent="0" lvl="0" marL="0" rtl="0" algn="l">
              <a:spcBef>
                <a:spcPts val="0"/>
              </a:spcBef>
              <a:spcAft>
                <a:spcPts val="0"/>
              </a:spcAft>
              <a:buNone/>
            </a:pPr>
            <a:r>
              <a:rPr lang="en-GB" sz="1300">
                <a:solidFill>
                  <a:schemeClr val="dk1"/>
                </a:solidFill>
                <a:latin typeface="Calibri"/>
                <a:ea typeface="Calibri"/>
                <a:cs typeface="Calibri"/>
                <a:sym typeface="Calibri"/>
              </a:rPr>
              <a:t>Try to memorise the quote </a:t>
            </a:r>
            <a:r>
              <a:rPr b="1" lang="en-GB" sz="1300">
                <a:solidFill>
                  <a:schemeClr val="dk1"/>
                </a:solidFill>
                <a:latin typeface="Calibri"/>
                <a:ea typeface="Calibri"/>
                <a:cs typeface="Calibri"/>
                <a:sym typeface="Calibri"/>
              </a:rPr>
              <a:t>word for word</a:t>
            </a:r>
            <a:r>
              <a:rPr lang="en-GB" sz="1300">
                <a:solidFill>
                  <a:schemeClr val="dk1"/>
                </a:solidFill>
                <a:latin typeface="Calibri"/>
                <a:ea typeface="Calibri"/>
                <a:cs typeface="Calibri"/>
                <a:sym typeface="Calibri"/>
              </a:rPr>
              <a:t>. When revising, cover your notes and test yourself: can you recall the quote, its context, and how to analyse it?</a:t>
            </a:r>
            <a:endParaRPr sz="13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38262ee248f_0_40"/>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Mapping Relationships</a:t>
            </a:r>
            <a:endParaRPr/>
          </a:p>
        </p:txBody>
      </p:sp>
      <p:sp>
        <p:nvSpPr>
          <p:cNvPr id="425" name="Google Shape;425;g38262ee248f_0_40"/>
          <p:cNvSpPr txBox="1"/>
          <p:nvPr>
            <p:ph idx="1" type="body"/>
          </p:nvPr>
        </p:nvSpPr>
        <p:spPr>
          <a:xfrm>
            <a:off x="342900" y="1551517"/>
            <a:ext cx="6172200" cy="39588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200"/>
              <a:t>I</a:t>
            </a:r>
            <a:r>
              <a:rPr b="1" lang="en-GB" sz="1200"/>
              <a:t>nstructions</a:t>
            </a:r>
            <a:r>
              <a:rPr b="1" lang="en-GB" sz="1200"/>
              <a:t>:</a:t>
            </a:r>
            <a:endParaRPr b="1" sz="1200"/>
          </a:p>
          <a:p>
            <a:pPr indent="-304800" lvl="0" marL="457200" rtl="0" algn="l">
              <a:lnSpc>
                <a:spcPct val="115000"/>
              </a:lnSpc>
              <a:spcBef>
                <a:spcPts val="1200"/>
              </a:spcBef>
              <a:spcAft>
                <a:spcPts val="0"/>
              </a:spcAft>
              <a:buSzPts val="1200"/>
              <a:buAutoNum type="arabicPeriod"/>
            </a:pPr>
            <a:r>
              <a:rPr lang="en-GB" sz="1200"/>
              <a:t>Draw a central circle for </a:t>
            </a:r>
            <a:r>
              <a:rPr b="1" lang="en-GB" sz="1200"/>
              <a:t>Scrooge</a:t>
            </a:r>
            <a:r>
              <a:rPr lang="en-GB" sz="1200"/>
              <a:t> – he is the main character.</a:t>
            </a:r>
            <a:br>
              <a:rPr lang="en-GB" sz="1200"/>
            </a:br>
            <a:endParaRPr sz="1200"/>
          </a:p>
          <a:p>
            <a:pPr indent="-304800" lvl="0" marL="457200" rtl="0" algn="l">
              <a:lnSpc>
                <a:spcPct val="115000"/>
              </a:lnSpc>
              <a:spcBef>
                <a:spcPts val="0"/>
              </a:spcBef>
              <a:spcAft>
                <a:spcPts val="0"/>
              </a:spcAft>
              <a:buSzPts val="1200"/>
              <a:buAutoNum type="arabicPeriod"/>
            </a:pPr>
            <a:r>
              <a:rPr lang="en-GB" sz="1200"/>
              <a:t>Around Scrooge, draw circles for: </a:t>
            </a:r>
            <a:r>
              <a:rPr b="1" lang="en-GB" sz="1200"/>
              <a:t>Tiny Tim</a:t>
            </a:r>
            <a:r>
              <a:rPr lang="en-GB" sz="1200"/>
              <a:t>, </a:t>
            </a:r>
            <a:r>
              <a:rPr b="1" lang="en-GB" sz="1200"/>
              <a:t>Bob Cratchit</a:t>
            </a:r>
            <a:r>
              <a:rPr lang="en-GB" sz="1200"/>
              <a:t>, </a:t>
            </a:r>
            <a:r>
              <a:rPr b="1" lang="en-GB" sz="1200"/>
              <a:t>Ghost of Christmas Past</a:t>
            </a:r>
            <a:r>
              <a:rPr lang="en-GB" sz="1200"/>
              <a:t>, </a:t>
            </a:r>
            <a:r>
              <a:rPr b="1" lang="en-GB" sz="1200"/>
              <a:t>Ghost of Christmas Present</a:t>
            </a:r>
            <a:r>
              <a:rPr lang="en-GB" sz="1200"/>
              <a:t>, </a:t>
            </a:r>
            <a:r>
              <a:rPr b="1" lang="en-GB" sz="1200"/>
              <a:t>Ghost of Christmas Yet to Come</a:t>
            </a:r>
            <a:r>
              <a:rPr lang="en-GB" sz="1200"/>
              <a:t>, and </a:t>
            </a:r>
            <a:r>
              <a:rPr b="1" lang="en-GB" sz="1200"/>
              <a:t>Marley</a:t>
            </a:r>
            <a:r>
              <a:rPr lang="en-GB" sz="1200"/>
              <a:t>.</a:t>
            </a:r>
            <a:br>
              <a:rPr lang="en-GB" sz="1200"/>
            </a:br>
            <a:endParaRPr sz="1200"/>
          </a:p>
          <a:p>
            <a:pPr indent="-304800" lvl="0" marL="457200" rtl="0" algn="l">
              <a:lnSpc>
                <a:spcPct val="115000"/>
              </a:lnSpc>
              <a:spcBef>
                <a:spcPts val="0"/>
              </a:spcBef>
              <a:spcAft>
                <a:spcPts val="0"/>
              </a:spcAft>
              <a:buSzPts val="1200"/>
              <a:buAutoNum type="arabicPeriod"/>
            </a:pPr>
            <a:r>
              <a:rPr lang="en-GB" sz="1200"/>
              <a:t>Use </a:t>
            </a:r>
            <a:r>
              <a:rPr b="1" lang="en-GB" sz="1200"/>
              <a:t>arrows or lines</a:t>
            </a:r>
            <a:r>
              <a:rPr lang="en-GB" sz="1200"/>
              <a:t> to show relationships. Label each line with:</a:t>
            </a:r>
            <a:br>
              <a:rPr lang="en-GB" sz="1200"/>
            </a:br>
            <a:endParaRPr sz="1200"/>
          </a:p>
          <a:p>
            <a:pPr indent="-304800" lvl="1" marL="914400" rtl="0" algn="l">
              <a:lnSpc>
                <a:spcPct val="115000"/>
              </a:lnSpc>
              <a:spcBef>
                <a:spcPts val="0"/>
              </a:spcBef>
              <a:spcAft>
                <a:spcPts val="0"/>
              </a:spcAft>
              <a:buSzPts val="1200"/>
              <a:buFont typeface="Calibri"/>
              <a:buChar char="○"/>
            </a:pPr>
            <a:r>
              <a:rPr lang="en-GB" sz="1200"/>
              <a:t>How they feel about each other</a:t>
            </a:r>
            <a:br>
              <a:rPr lang="en-GB" sz="1200"/>
            </a:br>
            <a:endParaRPr sz="1200"/>
          </a:p>
          <a:p>
            <a:pPr indent="-304800" lvl="1" marL="914400" rtl="0" algn="l">
              <a:lnSpc>
                <a:spcPct val="115000"/>
              </a:lnSpc>
              <a:spcBef>
                <a:spcPts val="0"/>
              </a:spcBef>
              <a:spcAft>
                <a:spcPts val="0"/>
              </a:spcAft>
              <a:buSzPts val="1200"/>
              <a:buFont typeface="Calibri"/>
              <a:buChar char="○"/>
            </a:pPr>
            <a:r>
              <a:rPr lang="en-GB" sz="1200"/>
              <a:t>How they influence or change each other</a:t>
            </a:r>
            <a:br>
              <a:rPr lang="en-GB" sz="1200"/>
            </a:br>
            <a:endParaRPr sz="1200"/>
          </a:p>
          <a:p>
            <a:pPr indent="-304800" lvl="1" marL="914400" rtl="0" algn="l">
              <a:lnSpc>
                <a:spcPct val="115000"/>
              </a:lnSpc>
              <a:spcBef>
                <a:spcPts val="0"/>
              </a:spcBef>
              <a:spcAft>
                <a:spcPts val="0"/>
              </a:spcAft>
              <a:buSzPts val="1200"/>
              <a:buFont typeface="Calibri"/>
              <a:buChar char="○"/>
            </a:pPr>
            <a:r>
              <a:rPr lang="en-GB" sz="1200"/>
              <a:t>Key quotes or actions that demonstrate their relationship</a:t>
            </a:r>
            <a:br>
              <a:rPr lang="en-GB" sz="1200"/>
            </a:br>
            <a:endParaRPr sz="1200"/>
          </a:p>
          <a:p>
            <a:pPr indent="-304800" lvl="0" marL="457200" rtl="0" algn="l">
              <a:lnSpc>
                <a:spcPct val="115000"/>
              </a:lnSpc>
              <a:spcBef>
                <a:spcPts val="0"/>
              </a:spcBef>
              <a:spcAft>
                <a:spcPts val="0"/>
              </a:spcAft>
              <a:buSzPts val="1200"/>
              <a:buAutoNum type="arabicPeriod"/>
            </a:pPr>
            <a:r>
              <a:rPr lang="en-GB" sz="1200"/>
              <a:t>Add notes on </a:t>
            </a:r>
            <a:r>
              <a:rPr b="1" lang="en-GB" sz="1200"/>
              <a:t>themes</a:t>
            </a:r>
            <a:r>
              <a:rPr lang="en-GB" sz="1200"/>
              <a:t> that each relationship highlights (e.g., redemption, social responsibility, family, consequences of selfishness).</a:t>
            </a:r>
            <a:br>
              <a:rPr lang="en-GB" sz="1200"/>
            </a:br>
            <a:endParaRPr sz="1200"/>
          </a:p>
          <a:p>
            <a:pPr indent="-304800" lvl="0" marL="457200" rtl="0" algn="l">
              <a:lnSpc>
                <a:spcPct val="115000"/>
              </a:lnSpc>
              <a:spcBef>
                <a:spcPts val="0"/>
              </a:spcBef>
              <a:spcAft>
                <a:spcPts val="0"/>
              </a:spcAft>
              <a:buSzPts val="1200"/>
              <a:buAutoNum type="arabicPeriod"/>
            </a:pPr>
            <a:r>
              <a:rPr lang="en-GB" sz="1200"/>
              <a:t>Include </a:t>
            </a:r>
            <a:r>
              <a:rPr b="1" lang="en-GB" sz="1200"/>
              <a:t>any conflicts or contrasts</a:t>
            </a:r>
            <a:r>
              <a:rPr lang="en-GB" sz="1200"/>
              <a:t> – e.g., Scrooge’s coldness vs. the Cratchits’ warmth.</a:t>
            </a:r>
            <a:br>
              <a:rPr lang="en-GB" sz="1200"/>
            </a:br>
            <a:endParaRPr sz="1200"/>
          </a:p>
          <a:p>
            <a:pPr indent="0" lvl="0" marL="0" rtl="0" algn="l">
              <a:spcBef>
                <a:spcPts val="1200"/>
              </a:spcBef>
              <a:spcAft>
                <a:spcPts val="0"/>
              </a:spcAft>
              <a:buNone/>
            </a:pPr>
            <a:r>
              <a:t/>
            </a:r>
            <a:endParaRPr sz="1200"/>
          </a:p>
        </p:txBody>
      </p:sp>
      <p:graphicFrame>
        <p:nvGraphicFramePr>
          <p:cNvPr id="426" name="Google Shape;426;g38262ee248f_0_40"/>
          <p:cNvGraphicFramePr/>
          <p:nvPr/>
        </p:nvGraphicFramePr>
        <p:xfrm>
          <a:off x="48683" y="5814475"/>
          <a:ext cx="3000000" cy="3000000"/>
        </p:xfrm>
        <a:graphic>
          <a:graphicData uri="http://schemas.openxmlformats.org/drawingml/2006/table">
            <a:tbl>
              <a:tblPr>
                <a:noFill/>
                <a:tableStyleId>{0443EDC8-9467-4597-94B3-8D2C58AE86AE}</a:tableStyleId>
              </a:tblPr>
              <a:tblGrid>
                <a:gridCol w="1171575"/>
                <a:gridCol w="2838450"/>
                <a:gridCol w="2771775"/>
              </a:tblGrid>
              <a:tr h="190500">
                <a:tc>
                  <a:txBody>
                    <a:bodyPr/>
                    <a:lstStyle/>
                    <a:p>
                      <a:pPr indent="0" lvl="0" marL="0" rtl="0" algn="ctr">
                        <a:lnSpc>
                          <a:spcPct val="115000"/>
                        </a:lnSpc>
                        <a:spcBef>
                          <a:spcPts val="0"/>
                        </a:spcBef>
                        <a:spcAft>
                          <a:spcPts val="0"/>
                        </a:spcAft>
                        <a:buNone/>
                      </a:pPr>
                      <a:r>
                        <a:rPr b="1" lang="en-GB" sz="900"/>
                        <a:t>Relationship</a:t>
                      </a:r>
                      <a:endParaRPr b="1"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900"/>
                        <a:t>Questions to Consider</a:t>
                      </a:r>
                      <a:endParaRPr b="1"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900"/>
                        <a:t>Example Notes</a:t>
                      </a:r>
                      <a:endParaRPr b="1"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950">
                <a:tc>
                  <a:txBody>
                    <a:bodyPr/>
                    <a:lstStyle/>
                    <a:p>
                      <a:pPr indent="0" lvl="0" marL="0" rtl="0" algn="l">
                        <a:spcBef>
                          <a:spcPts val="0"/>
                        </a:spcBef>
                        <a:spcAft>
                          <a:spcPts val="0"/>
                        </a:spcAft>
                        <a:buNone/>
                      </a:pPr>
                      <a:r>
                        <a:rPr lang="en-GB" sz="1200"/>
                        <a:t>Scrooge - Tiny Tim</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How does Scrooge react to Tim? How does Tim influence Scrooge’s change?</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Tim’s illness highlights Scrooge’s past selfishness and inspires his redemption.</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3400">
                <a:tc>
                  <a:txBody>
                    <a:bodyPr/>
                    <a:lstStyle/>
                    <a:p>
                      <a:pPr indent="0" lvl="0" marL="0" rtl="0" algn="l">
                        <a:spcBef>
                          <a:spcPts val="0"/>
                        </a:spcBef>
                        <a:spcAft>
                          <a:spcPts val="0"/>
                        </a:spcAft>
                        <a:buNone/>
                      </a:pPr>
                      <a:r>
                        <a:rPr lang="en-GB" sz="1200"/>
                        <a:t>Scrooge - Bob Cratchit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How does Scrooge treat Bob at the start vs. end? What does this show about his character?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Scrooge’s initial cruelty vs. generosity at the end.</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3400">
                <a:tc>
                  <a:txBody>
                    <a:bodyPr/>
                    <a:lstStyle/>
                    <a:p>
                      <a:pPr indent="0" lvl="0" marL="0" rtl="0" algn="l">
                        <a:spcBef>
                          <a:spcPts val="0"/>
                        </a:spcBef>
                        <a:spcAft>
                          <a:spcPts val="0"/>
                        </a:spcAft>
                        <a:buNone/>
                      </a:pPr>
                      <a:r>
                        <a:rPr lang="en-GB" sz="1200"/>
                        <a:t>Scrooge - Spirits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What does each Spirit teach him? How do they change his perspective?</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Past shows mistakes, Present shows consequences, Yet to Come shows mortality/fear.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950">
                <a:tc>
                  <a:txBody>
                    <a:bodyPr/>
                    <a:lstStyle/>
                    <a:p>
                      <a:pPr indent="0" lvl="0" marL="0" rtl="0" algn="l">
                        <a:spcBef>
                          <a:spcPts val="0"/>
                        </a:spcBef>
                        <a:spcAft>
                          <a:spcPts val="0"/>
                        </a:spcAft>
                        <a:buNone/>
                      </a:pPr>
                      <a:r>
                        <a:rPr lang="en-GB" sz="1200"/>
                        <a:t>Tiny Tim - Bob Cratchit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How does their relationship highlight family and social issues?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Love, care, and hardship; illustrates Dickens’ social critique.</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38262ee248f_0_50"/>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Conventions of a Victorian Novella</a:t>
            </a:r>
            <a:endParaRPr/>
          </a:p>
        </p:txBody>
      </p:sp>
      <p:sp>
        <p:nvSpPr>
          <p:cNvPr id="433" name="Google Shape;433;g38262ee248f_0_50"/>
          <p:cNvSpPr txBox="1"/>
          <p:nvPr>
            <p:ph idx="1" type="body"/>
          </p:nvPr>
        </p:nvSpPr>
        <p:spPr>
          <a:xfrm>
            <a:off x="342900" y="1837268"/>
            <a:ext cx="6172200" cy="6034500"/>
          </a:xfrm>
          <a:prstGeom prst="rect">
            <a:avLst/>
          </a:prstGeom>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100"/>
              <a:buFont typeface="Arial"/>
              <a:buNone/>
            </a:pPr>
            <a:r>
              <a:rPr b="1" lang="en-GB" sz="1200"/>
              <a:t>I</a:t>
            </a:r>
            <a:r>
              <a:rPr b="1" lang="en-GB" sz="1200"/>
              <a:t>nstructions</a:t>
            </a:r>
            <a:r>
              <a:rPr b="1" lang="en-GB" sz="1200"/>
              <a:t>:</a:t>
            </a:r>
            <a:endParaRPr b="1" sz="1200"/>
          </a:p>
          <a:p>
            <a:pPr indent="-304800" lvl="0" marL="457200" rtl="0" algn="l">
              <a:lnSpc>
                <a:spcPct val="100000"/>
              </a:lnSpc>
              <a:spcBef>
                <a:spcPts val="1200"/>
              </a:spcBef>
              <a:spcAft>
                <a:spcPts val="0"/>
              </a:spcAft>
              <a:buSzPts val="1200"/>
              <a:buAutoNum type="arabicPeriod"/>
            </a:pPr>
            <a:r>
              <a:rPr b="1" lang="en-GB" sz="1200"/>
              <a:t>List the main conventions</a:t>
            </a:r>
            <a:r>
              <a:rPr lang="en-GB" sz="1200"/>
              <a:t> of a Victorian novella. Examples include:</a:t>
            </a:r>
            <a:br>
              <a:rPr lang="en-GB" sz="1200"/>
            </a:br>
            <a:endParaRPr sz="1200"/>
          </a:p>
          <a:p>
            <a:pPr indent="-304800" lvl="1" marL="914400" rtl="0" algn="l">
              <a:lnSpc>
                <a:spcPct val="100000"/>
              </a:lnSpc>
              <a:spcBef>
                <a:spcPts val="0"/>
              </a:spcBef>
              <a:spcAft>
                <a:spcPts val="0"/>
              </a:spcAft>
              <a:buSzPts val="1200"/>
              <a:buFont typeface="Calibri"/>
              <a:buChar char="○"/>
            </a:pPr>
            <a:r>
              <a:rPr lang="en-GB" sz="1200"/>
              <a:t>Morality tale</a:t>
            </a:r>
            <a:endParaRPr sz="1200"/>
          </a:p>
          <a:p>
            <a:pPr indent="-304800" lvl="1" marL="914400" rtl="0" algn="l">
              <a:lnSpc>
                <a:spcPct val="100000"/>
              </a:lnSpc>
              <a:spcBef>
                <a:spcPts val="0"/>
              </a:spcBef>
              <a:spcAft>
                <a:spcPts val="0"/>
              </a:spcAft>
              <a:buSzPts val="1200"/>
              <a:buFont typeface="Calibri"/>
              <a:buChar char="○"/>
            </a:pPr>
            <a:r>
              <a:rPr lang="en-GB" sz="1200"/>
              <a:t>Redemption</a:t>
            </a:r>
            <a:endParaRPr sz="1200"/>
          </a:p>
          <a:p>
            <a:pPr indent="-304800" lvl="1" marL="914400" rtl="0" algn="l">
              <a:lnSpc>
                <a:spcPct val="100000"/>
              </a:lnSpc>
              <a:spcBef>
                <a:spcPts val="0"/>
              </a:spcBef>
              <a:spcAft>
                <a:spcPts val="0"/>
              </a:spcAft>
              <a:buSzPts val="1200"/>
              <a:buFont typeface="Calibri"/>
              <a:buChar char="○"/>
            </a:pPr>
            <a:r>
              <a:rPr lang="en-GB" sz="1200"/>
              <a:t>Supernatural</a:t>
            </a:r>
            <a:endParaRPr sz="1200"/>
          </a:p>
          <a:p>
            <a:pPr indent="-304800" lvl="1" marL="914400" rtl="0" algn="l">
              <a:lnSpc>
                <a:spcPct val="100000"/>
              </a:lnSpc>
              <a:spcBef>
                <a:spcPts val="0"/>
              </a:spcBef>
              <a:spcAft>
                <a:spcPts val="0"/>
              </a:spcAft>
              <a:buSzPts val="1200"/>
              <a:buFont typeface="Calibri"/>
              <a:buChar char="○"/>
            </a:pPr>
            <a:r>
              <a:rPr lang="en-GB" sz="1200"/>
              <a:t>Social critique</a:t>
            </a:r>
            <a:endParaRPr sz="1200"/>
          </a:p>
          <a:p>
            <a:pPr indent="-304800" lvl="1" marL="914400" rtl="0" algn="l">
              <a:lnSpc>
                <a:spcPct val="100000"/>
              </a:lnSpc>
              <a:spcBef>
                <a:spcPts val="0"/>
              </a:spcBef>
              <a:spcAft>
                <a:spcPts val="0"/>
              </a:spcAft>
              <a:buSzPts val="1200"/>
              <a:buFont typeface="Calibri"/>
              <a:buChar char="○"/>
            </a:pPr>
            <a:r>
              <a:rPr lang="en-GB" sz="1200"/>
              <a:t>Family values</a:t>
            </a:r>
            <a:endParaRPr sz="1200"/>
          </a:p>
          <a:p>
            <a:pPr indent="-304800" lvl="1" marL="914400" rtl="0" algn="l">
              <a:lnSpc>
                <a:spcPct val="100000"/>
              </a:lnSpc>
              <a:spcBef>
                <a:spcPts val="0"/>
              </a:spcBef>
              <a:spcAft>
                <a:spcPts val="0"/>
              </a:spcAft>
              <a:buSzPts val="1200"/>
              <a:buFont typeface="Calibri"/>
              <a:buChar char="○"/>
            </a:pPr>
            <a:r>
              <a:rPr lang="en-GB" sz="1200"/>
              <a:t>Emotional appeal / sentimentality</a:t>
            </a:r>
            <a:endParaRPr sz="1200"/>
          </a:p>
          <a:p>
            <a:pPr indent="-304800" lvl="1" marL="914400" rtl="0" algn="l">
              <a:lnSpc>
                <a:spcPct val="100000"/>
              </a:lnSpc>
              <a:spcBef>
                <a:spcPts val="0"/>
              </a:spcBef>
              <a:spcAft>
                <a:spcPts val="0"/>
              </a:spcAft>
              <a:buSzPts val="1200"/>
              <a:buFont typeface="Calibri"/>
              <a:buChar char="○"/>
            </a:pPr>
            <a:r>
              <a:rPr lang="en-GB" sz="1200"/>
              <a:t>Didactic purpose (teaching a lesson)</a:t>
            </a:r>
            <a:endParaRPr sz="1200"/>
          </a:p>
          <a:p>
            <a:pPr indent="-304800" lvl="1" marL="914400" rtl="0" algn="l">
              <a:lnSpc>
                <a:spcPct val="100000"/>
              </a:lnSpc>
              <a:spcBef>
                <a:spcPts val="0"/>
              </a:spcBef>
              <a:spcAft>
                <a:spcPts val="0"/>
              </a:spcAft>
              <a:buSzPts val="1200"/>
              <a:buFont typeface="Calibri"/>
              <a:buChar char="○"/>
            </a:pPr>
            <a:r>
              <a:rPr lang="en-GB" sz="1200"/>
              <a:t>Clear moral contrast (good vs. evil)</a:t>
            </a:r>
            <a:br>
              <a:rPr lang="en-GB" sz="1200"/>
            </a:br>
            <a:endParaRPr sz="1200"/>
          </a:p>
          <a:p>
            <a:pPr indent="-304800" lvl="0" marL="457200" rtl="0" algn="l">
              <a:lnSpc>
                <a:spcPct val="100000"/>
              </a:lnSpc>
              <a:spcBef>
                <a:spcPts val="0"/>
              </a:spcBef>
              <a:spcAft>
                <a:spcPts val="0"/>
              </a:spcAft>
              <a:buSzPts val="1200"/>
              <a:buAutoNum type="arabicPeriod"/>
            </a:pPr>
            <a:r>
              <a:rPr b="1" lang="en-GB" sz="1200"/>
              <a:t>Create flash cards</a:t>
            </a:r>
            <a:r>
              <a:rPr lang="en-GB" sz="1200"/>
              <a:t> for each convention:</a:t>
            </a:r>
            <a:br>
              <a:rPr lang="en-GB" sz="1200"/>
            </a:br>
            <a:endParaRPr sz="1200"/>
          </a:p>
          <a:p>
            <a:pPr indent="-304800" lvl="1" marL="914400" rtl="0" algn="l">
              <a:lnSpc>
                <a:spcPct val="100000"/>
              </a:lnSpc>
              <a:spcBef>
                <a:spcPts val="0"/>
              </a:spcBef>
              <a:spcAft>
                <a:spcPts val="0"/>
              </a:spcAft>
              <a:buSzPts val="1200"/>
              <a:buChar char="○"/>
            </a:pPr>
            <a:r>
              <a:rPr b="1" lang="en-GB" sz="1200"/>
              <a:t>Front of the card:</a:t>
            </a:r>
            <a:r>
              <a:rPr lang="en-GB" sz="1200"/>
              <a:t> Name of the convention (e.g., Redemption)</a:t>
            </a:r>
            <a:endParaRPr sz="1200"/>
          </a:p>
          <a:p>
            <a:pPr indent="-304800" lvl="1" marL="914400" rtl="0" algn="l">
              <a:lnSpc>
                <a:spcPct val="100000"/>
              </a:lnSpc>
              <a:spcBef>
                <a:spcPts val="0"/>
              </a:spcBef>
              <a:spcAft>
                <a:spcPts val="0"/>
              </a:spcAft>
              <a:buSzPts val="1200"/>
              <a:buFont typeface="Calibri"/>
              <a:buChar char="○"/>
            </a:pPr>
            <a:r>
              <a:rPr b="1" lang="en-GB" sz="1200"/>
              <a:t>Back of the card:</a:t>
            </a:r>
            <a:br>
              <a:rPr b="1" lang="en-GB" sz="1200"/>
            </a:br>
            <a:endParaRPr b="1" sz="1200"/>
          </a:p>
          <a:p>
            <a:pPr indent="-304800" lvl="2" marL="1371600" rtl="0" algn="l">
              <a:lnSpc>
                <a:spcPct val="100000"/>
              </a:lnSpc>
              <a:spcBef>
                <a:spcPts val="0"/>
              </a:spcBef>
              <a:spcAft>
                <a:spcPts val="0"/>
              </a:spcAft>
              <a:buSzPts val="1200"/>
              <a:buFont typeface="Calibri"/>
              <a:buChar char="■"/>
            </a:pPr>
            <a:r>
              <a:rPr lang="en-GB" sz="1200"/>
              <a:t>Definition / explanation of the convention</a:t>
            </a:r>
            <a:endParaRPr sz="1200"/>
          </a:p>
          <a:p>
            <a:pPr indent="-304800" lvl="2" marL="1371600" rtl="0" algn="l">
              <a:lnSpc>
                <a:spcPct val="100000"/>
              </a:lnSpc>
              <a:spcBef>
                <a:spcPts val="0"/>
              </a:spcBef>
              <a:spcAft>
                <a:spcPts val="0"/>
              </a:spcAft>
              <a:buSzPts val="1200"/>
              <a:buFont typeface="Calibri"/>
              <a:buChar char="■"/>
            </a:pPr>
            <a:r>
              <a:rPr lang="en-GB" sz="1200"/>
              <a:t>Example from </a:t>
            </a:r>
            <a:r>
              <a:rPr i="1" lang="en-GB" sz="1200"/>
              <a:t>A Christmas Carol</a:t>
            </a:r>
            <a:r>
              <a:rPr lang="en-GB" sz="1200"/>
              <a:t> (quote or event)</a:t>
            </a:r>
            <a:endParaRPr sz="1200"/>
          </a:p>
          <a:p>
            <a:pPr indent="-304800" lvl="2" marL="1371600" rtl="0" algn="l">
              <a:lnSpc>
                <a:spcPct val="100000"/>
              </a:lnSpc>
              <a:spcBef>
                <a:spcPts val="0"/>
              </a:spcBef>
              <a:spcAft>
                <a:spcPts val="0"/>
              </a:spcAft>
              <a:buSzPts val="1200"/>
              <a:buFont typeface="Calibri"/>
              <a:buChar char="■"/>
            </a:pPr>
            <a:r>
              <a:rPr lang="en-GB" sz="1200"/>
              <a:t>How Dickens uses this convention to influence the reader</a:t>
            </a:r>
            <a:br>
              <a:rPr lang="en-GB" sz="1200"/>
            </a:br>
            <a:endParaRPr sz="1200"/>
          </a:p>
          <a:p>
            <a:pPr indent="-304800" lvl="0" marL="457200" rtl="0" algn="l">
              <a:lnSpc>
                <a:spcPct val="100000"/>
              </a:lnSpc>
              <a:spcBef>
                <a:spcPts val="0"/>
              </a:spcBef>
              <a:spcAft>
                <a:spcPts val="0"/>
              </a:spcAft>
              <a:buSzPts val="1200"/>
              <a:buAutoNum type="arabicPeriod"/>
            </a:pPr>
            <a:r>
              <a:rPr b="1" lang="en-GB" sz="1200"/>
              <a:t>Optional tip:</a:t>
            </a:r>
            <a:r>
              <a:rPr lang="en-GB" sz="1200"/>
              <a:t> Use colours or symbols to help remember conventions. For example:</a:t>
            </a:r>
            <a:br>
              <a:rPr lang="en-GB" sz="1200"/>
            </a:br>
            <a:endParaRPr sz="1200"/>
          </a:p>
          <a:p>
            <a:pPr indent="-304800" lvl="1" marL="914400" rtl="0" algn="l">
              <a:lnSpc>
                <a:spcPct val="100000"/>
              </a:lnSpc>
              <a:spcBef>
                <a:spcPts val="0"/>
              </a:spcBef>
              <a:spcAft>
                <a:spcPts val="0"/>
              </a:spcAft>
              <a:buSzPts val="1200"/>
              <a:buFont typeface="Calibri"/>
              <a:buChar char="○"/>
            </a:pPr>
            <a:r>
              <a:rPr lang="en-GB" sz="1200"/>
              <a:t>Green for positive themes (e.g., redemption, family)</a:t>
            </a:r>
            <a:endParaRPr sz="1200"/>
          </a:p>
          <a:p>
            <a:pPr indent="-304800" lvl="1" marL="914400" rtl="0" algn="l">
              <a:lnSpc>
                <a:spcPct val="100000"/>
              </a:lnSpc>
              <a:spcBef>
                <a:spcPts val="0"/>
              </a:spcBef>
              <a:spcAft>
                <a:spcPts val="0"/>
              </a:spcAft>
              <a:buSzPts val="1200"/>
              <a:buFont typeface="Calibri"/>
              <a:buChar char="○"/>
            </a:pPr>
            <a:r>
              <a:rPr lang="en-GB" sz="1200"/>
              <a:t>Red for warnings or consequences (e.g., greed, neglect)</a:t>
            </a:r>
            <a:br>
              <a:rPr lang="en-GB" sz="1200"/>
            </a:br>
            <a:endParaRPr sz="1200"/>
          </a:p>
          <a:p>
            <a:pPr indent="0" lvl="0" marL="0" rtl="0" algn="l">
              <a:lnSpc>
                <a:spcPct val="100000"/>
              </a:lnSpc>
              <a:spcBef>
                <a:spcPts val="1400"/>
              </a:spcBef>
              <a:spcAft>
                <a:spcPts val="0"/>
              </a:spcAft>
              <a:buClr>
                <a:schemeClr val="dk1"/>
              </a:buClr>
              <a:buSzPts val="1100"/>
              <a:buFont typeface="Arial"/>
              <a:buNone/>
            </a:pPr>
            <a:r>
              <a:rPr b="1" lang="en-GB" sz="1200"/>
              <a:t>Example Flash Card:</a:t>
            </a:r>
            <a:endParaRPr b="1" sz="1200"/>
          </a:p>
          <a:p>
            <a:pPr indent="0" lvl="0" marL="0" rtl="0" algn="l">
              <a:lnSpc>
                <a:spcPct val="100000"/>
              </a:lnSpc>
              <a:spcBef>
                <a:spcPts val="1200"/>
              </a:spcBef>
              <a:spcAft>
                <a:spcPts val="0"/>
              </a:spcAft>
              <a:buClr>
                <a:schemeClr val="dk1"/>
              </a:buClr>
              <a:buSzPts val="1100"/>
              <a:buFont typeface="Arial"/>
              <a:buNone/>
            </a:pPr>
            <a:r>
              <a:rPr b="1" lang="en-GB" sz="1200"/>
              <a:t>Front:</a:t>
            </a:r>
            <a:r>
              <a:rPr lang="en-GB" sz="1200"/>
              <a:t> Redemption</a:t>
            </a:r>
            <a:br>
              <a:rPr lang="en-GB" sz="1200"/>
            </a:br>
            <a:r>
              <a:rPr lang="en-GB" sz="1200"/>
              <a:t> </a:t>
            </a:r>
            <a:r>
              <a:rPr b="1" lang="en-GB" sz="1200"/>
              <a:t>Back:</a:t>
            </a:r>
            <a:endParaRPr b="1" sz="1200"/>
          </a:p>
          <a:p>
            <a:pPr indent="-304800" lvl="0" marL="457200" rtl="0" algn="l">
              <a:lnSpc>
                <a:spcPct val="100000"/>
              </a:lnSpc>
              <a:spcBef>
                <a:spcPts val="1200"/>
              </a:spcBef>
              <a:spcAft>
                <a:spcPts val="0"/>
              </a:spcAft>
              <a:buSzPts val="1200"/>
              <a:buFont typeface="Calibri"/>
              <a:buChar char="●"/>
            </a:pPr>
            <a:r>
              <a:rPr lang="en-GB" sz="1200"/>
              <a:t>Definition: A character changes for the better, learning from mistakes.</a:t>
            </a:r>
            <a:endParaRPr sz="1200"/>
          </a:p>
          <a:p>
            <a:pPr indent="-304800" lvl="0" marL="457200" rtl="0" algn="l">
              <a:lnSpc>
                <a:spcPct val="100000"/>
              </a:lnSpc>
              <a:spcBef>
                <a:spcPts val="0"/>
              </a:spcBef>
              <a:spcAft>
                <a:spcPts val="0"/>
              </a:spcAft>
              <a:buSzPts val="1200"/>
              <a:buFont typeface="Calibri"/>
              <a:buChar char="●"/>
            </a:pPr>
            <a:r>
              <a:rPr lang="en-GB" sz="1200"/>
              <a:t>Example: Scrooge transforms from a miser to a generous, caring man.</a:t>
            </a:r>
            <a:endParaRPr sz="1200"/>
          </a:p>
          <a:p>
            <a:pPr indent="-304800" lvl="0" marL="457200" rtl="0" algn="l">
              <a:lnSpc>
                <a:spcPct val="100000"/>
              </a:lnSpc>
              <a:spcBef>
                <a:spcPts val="0"/>
              </a:spcBef>
              <a:spcAft>
                <a:spcPts val="0"/>
              </a:spcAft>
              <a:buSzPts val="1200"/>
              <a:buFont typeface="Calibri"/>
              <a:buChar char="●"/>
            </a:pPr>
            <a:r>
              <a:rPr lang="en-GB" sz="1200"/>
              <a:t>Effect: Shows readers that change is possible and reinforces Dickens’ moral message.</a:t>
            </a:r>
            <a:br>
              <a:rPr lang="en-GB" sz="1200"/>
            </a:br>
            <a:endParaRPr sz="1200"/>
          </a:p>
          <a:p>
            <a:pPr indent="0" lvl="0" marL="0" rtl="0" algn="l">
              <a:lnSpc>
                <a:spcPct val="100000"/>
              </a:lnSpc>
              <a:spcBef>
                <a:spcPts val="1200"/>
              </a:spcBef>
              <a:spcAft>
                <a:spcPts val="0"/>
              </a:spcAft>
              <a:buNone/>
            </a:pPr>
            <a:r>
              <a:t/>
            </a:r>
            <a:endParaRPr sz="12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38262ee248f_0_58"/>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Essay Planning with What, How, Why</a:t>
            </a:r>
            <a:endParaRPr/>
          </a:p>
        </p:txBody>
      </p:sp>
      <p:sp>
        <p:nvSpPr>
          <p:cNvPr id="440" name="Google Shape;440;g38262ee248f_0_58"/>
          <p:cNvSpPr txBox="1"/>
          <p:nvPr>
            <p:ph idx="1" type="body"/>
          </p:nvPr>
        </p:nvSpPr>
        <p:spPr>
          <a:xfrm>
            <a:off x="342900" y="2133601"/>
            <a:ext cx="6172200" cy="6034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AutoNum type="arabicPeriod"/>
            </a:pPr>
            <a:r>
              <a:rPr b="1" lang="en-GB" sz="1200"/>
              <a:t>Choose an essay question</a:t>
            </a:r>
            <a:r>
              <a:rPr lang="en-GB" sz="1200"/>
              <a:t> from your resource pack or use an example:</a:t>
            </a:r>
            <a:br>
              <a:rPr lang="en-GB" sz="1200"/>
            </a:br>
            <a:endParaRPr sz="1200"/>
          </a:p>
          <a:p>
            <a:pPr indent="-304800" lvl="1" marL="914400" rtl="0" algn="l">
              <a:lnSpc>
                <a:spcPct val="115000"/>
              </a:lnSpc>
              <a:spcBef>
                <a:spcPts val="0"/>
              </a:spcBef>
              <a:spcAft>
                <a:spcPts val="0"/>
              </a:spcAft>
              <a:buSzPts val="1200"/>
              <a:buFont typeface="Calibri"/>
              <a:buChar char="○"/>
            </a:pPr>
            <a:r>
              <a:rPr i="1" lang="en-GB" sz="1200"/>
              <a:t>“How does Dickens present Scrooge’s transformation in A Christmas Carol?”</a:t>
            </a:r>
            <a:br>
              <a:rPr i="1" lang="en-GB" sz="1200"/>
            </a:br>
            <a:endParaRPr i="1" sz="1200"/>
          </a:p>
          <a:p>
            <a:pPr indent="-304800" lvl="0" marL="457200" rtl="0" algn="l">
              <a:lnSpc>
                <a:spcPct val="115000"/>
              </a:lnSpc>
              <a:spcBef>
                <a:spcPts val="0"/>
              </a:spcBef>
              <a:spcAft>
                <a:spcPts val="0"/>
              </a:spcAft>
              <a:buSzPts val="1200"/>
              <a:buAutoNum type="arabicPeriod"/>
            </a:pPr>
            <a:r>
              <a:rPr b="1" lang="en-GB" sz="1200"/>
              <a:t>Plan your paragraphs</a:t>
            </a:r>
            <a:r>
              <a:rPr lang="en-GB" sz="1200"/>
              <a:t> using the following structure:</a:t>
            </a:r>
            <a:endParaRPr sz="1200"/>
          </a:p>
          <a:p>
            <a:pPr indent="0" lvl="0" marL="0" rtl="0" algn="l">
              <a:lnSpc>
                <a:spcPct val="115000"/>
              </a:lnSpc>
              <a:spcBef>
                <a:spcPts val="1200"/>
              </a:spcBef>
              <a:spcAft>
                <a:spcPts val="0"/>
              </a:spcAft>
              <a:buNone/>
            </a:pPr>
            <a:r>
              <a:t/>
            </a:r>
            <a:endParaRPr sz="1200"/>
          </a:p>
          <a:p>
            <a:pPr indent="0" lvl="0" marL="0" rtl="0" algn="l">
              <a:lnSpc>
                <a:spcPct val="115000"/>
              </a:lnSpc>
              <a:spcBef>
                <a:spcPts val="1200"/>
              </a:spcBef>
              <a:spcAft>
                <a:spcPts val="0"/>
              </a:spcAft>
              <a:buNone/>
            </a:pPr>
            <a:r>
              <a:t/>
            </a:r>
            <a:endParaRPr sz="1200"/>
          </a:p>
          <a:p>
            <a:pPr indent="0" lvl="0" marL="0" rtl="0" algn="l">
              <a:lnSpc>
                <a:spcPct val="115000"/>
              </a:lnSpc>
              <a:spcBef>
                <a:spcPts val="1200"/>
              </a:spcBef>
              <a:spcAft>
                <a:spcPts val="0"/>
              </a:spcAft>
              <a:buNone/>
            </a:pPr>
            <a:r>
              <a:t/>
            </a:r>
            <a:endParaRPr sz="1200"/>
          </a:p>
          <a:p>
            <a:pPr indent="0" lvl="0" marL="0" rtl="0" algn="l">
              <a:lnSpc>
                <a:spcPct val="115000"/>
              </a:lnSpc>
              <a:spcBef>
                <a:spcPts val="1200"/>
              </a:spcBef>
              <a:spcAft>
                <a:spcPts val="0"/>
              </a:spcAft>
              <a:buNone/>
            </a:pPr>
            <a:r>
              <a:t/>
            </a:r>
            <a:endParaRPr sz="1200"/>
          </a:p>
          <a:p>
            <a:pPr indent="0" lvl="0" marL="0" rtl="0" algn="l">
              <a:lnSpc>
                <a:spcPct val="115000"/>
              </a:lnSpc>
              <a:spcBef>
                <a:spcPts val="1200"/>
              </a:spcBef>
              <a:spcAft>
                <a:spcPts val="0"/>
              </a:spcAft>
              <a:buNone/>
            </a:pPr>
            <a:r>
              <a:t/>
            </a:r>
            <a:endParaRPr sz="1200"/>
          </a:p>
          <a:p>
            <a:pPr indent="0" lvl="0" marL="0" rtl="0" algn="l">
              <a:lnSpc>
                <a:spcPct val="115000"/>
              </a:lnSpc>
              <a:spcBef>
                <a:spcPts val="1200"/>
              </a:spcBef>
              <a:spcAft>
                <a:spcPts val="0"/>
              </a:spcAft>
              <a:buNone/>
            </a:pPr>
            <a:r>
              <a:t/>
            </a:r>
            <a:endParaRPr sz="1200"/>
          </a:p>
          <a:p>
            <a:pPr indent="0" lvl="0" marL="0" rtl="0" algn="l">
              <a:lnSpc>
                <a:spcPct val="115000"/>
              </a:lnSpc>
              <a:spcBef>
                <a:spcPts val="1200"/>
              </a:spcBef>
              <a:spcAft>
                <a:spcPts val="0"/>
              </a:spcAft>
              <a:buNone/>
            </a:pPr>
            <a:r>
              <a:t/>
            </a:r>
            <a:endParaRPr sz="1200"/>
          </a:p>
          <a:p>
            <a:pPr indent="0" lvl="0" marL="0" rtl="0" algn="l">
              <a:lnSpc>
                <a:spcPct val="115000"/>
              </a:lnSpc>
              <a:spcBef>
                <a:spcPts val="1200"/>
              </a:spcBef>
              <a:spcAft>
                <a:spcPts val="0"/>
              </a:spcAft>
              <a:buNone/>
            </a:pPr>
            <a:r>
              <a:t/>
            </a:r>
            <a:endParaRPr sz="1200"/>
          </a:p>
          <a:p>
            <a:pPr indent="0" lvl="0" marL="0" rtl="0" algn="l">
              <a:lnSpc>
                <a:spcPct val="115000"/>
              </a:lnSpc>
              <a:spcBef>
                <a:spcPts val="1200"/>
              </a:spcBef>
              <a:spcAft>
                <a:spcPts val="0"/>
              </a:spcAft>
              <a:buNone/>
            </a:pPr>
            <a:r>
              <a:t/>
            </a:r>
            <a:endParaRPr sz="1200"/>
          </a:p>
          <a:p>
            <a:pPr indent="0" lvl="0" marL="0" rtl="0" algn="l">
              <a:spcBef>
                <a:spcPts val="1200"/>
              </a:spcBef>
              <a:spcAft>
                <a:spcPts val="0"/>
              </a:spcAft>
              <a:buNone/>
            </a:pPr>
            <a:r>
              <a:t/>
            </a:r>
            <a:endParaRPr sz="1200"/>
          </a:p>
        </p:txBody>
      </p:sp>
      <p:graphicFrame>
        <p:nvGraphicFramePr>
          <p:cNvPr id="441" name="Google Shape;441;g38262ee248f_0_58"/>
          <p:cNvGraphicFramePr/>
          <p:nvPr/>
        </p:nvGraphicFramePr>
        <p:xfrm>
          <a:off x="214313" y="3708400"/>
          <a:ext cx="3000000" cy="3000000"/>
        </p:xfrm>
        <a:graphic>
          <a:graphicData uri="http://schemas.openxmlformats.org/drawingml/2006/table">
            <a:tbl>
              <a:tblPr>
                <a:noFill/>
                <a:tableStyleId>{0443EDC8-9467-4597-94B3-8D2C58AE86AE}</a:tableStyleId>
              </a:tblPr>
              <a:tblGrid>
                <a:gridCol w="687250"/>
                <a:gridCol w="1763325"/>
                <a:gridCol w="2143125"/>
                <a:gridCol w="1835675"/>
              </a:tblGrid>
              <a:tr h="567800">
                <a:tc>
                  <a:txBody>
                    <a:bodyPr/>
                    <a:lstStyle/>
                    <a:p>
                      <a:pPr indent="0" lvl="0" marL="0" rtl="0" algn="ctr">
                        <a:lnSpc>
                          <a:spcPct val="115000"/>
                        </a:lnSpc>
                        <a:spcBef>
                          <a:spcPts val="0"/>
                        </a:spcBef>
                        <a:spcAft>
                          <a:spcPts val="0"/>
                        </a:spcAft>
                        <a:buNone/>
                      </a:pPr>
                      <a:r>
                        <a:rPr b="1" lang="en-GB" sz="1200"/>
                        <a:t>Paragraph</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200"/>
                        <a:t>What</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200"/>
                        <a:t>How</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200"/>
                        <a:t>Why</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84600">
                <a:tc>
                  <a:txBody>
                    <a:bodyPr/>
                    <a:lstStyle/>
                    <a:p>
                      <a:pPr indent="0" lvl="0" marL="0" rtl="0" algn="l">
                        <a:spcBef>
                          <a:spcPts val="0"/>
                        </a:spcBef>
                        <a:spcAft>
                          <a:spcPts val="0"/>
                        </a:spcAft>
                        <a:buNone/>
                      </a:pPr>
                      <a:r>
                        <a:rPr lang="en-GB" sz="1200"/>
                        <a:t>1</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What happens in the story or what point you want to make</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How Dickens presents this (techniques, language, structure, context)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Why this is important – effect on reader, theme, or message</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44975">
                <a:tc>
                  <a:txBody>
                    <a:bodyPr/>
                    <a:lstStyle/>
                    <a:p>
                      <a:pPr indent="0" lvl="0" marL="0" rtl="0" algn="l">
                        <a:spcBef>
                          <a:spcPts val="0"/>
                        </a:spcBef>
                        <a:spcAft>
                          <a:spcPts val="0"/>
                        </a:spcAft>
                        <a:buNone/>
                      </a:pPr>
                      <a:r>
                        <a:rPr lang="en-GB" sz="1200"/>
                        <a:t>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44975">
                <a:tc>
                  <a:txBody>
                    <a:bodyPr/>
                    <a:lstStyle/>
                    <a:p>
                      <a:pPr indent="0" lvl="0" marL="0" rtl="0" algn="l">
                        <a:spcBef>
                          <a:spcPts val="0"/>
                        </a:spcBef>
                        <a:spcAft>
                          <a:spcPts val="0"/>
                        </a:spcAft>
                        <a:buNone/>
                      </a:pPr>
                      <a:r>
                        <a:rPr lang="en-GB" sz="1200"/>
                        <a:t>3</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44975">
                <a:tc>
                  <a:txBody>
                    <a:bodyPr/>
                    <a:lstStyle/>
                    <a:p>
                      <a:pPr indent="0" lvl="0" marL="0" rtl="0" algn="l">
                        <a:spcBef>
                          <a:spcPts val="0"/>
                        </a:spcBef>
                        <a:spcAft>
                          <a:spcPts val="0"/>
                        </a:spcAft>
                        <a:buNone/>
                      </a:pPr>
                      <a:r>
                        <a:rPr lang="en-GB" sz="1200"/>
                        <a:t>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442" name="Google Shape;442;g38262ee248f_0_58"/>
          <p:cNvSpPr txBox="1"/>
          <p:nvPr/>
        </p:nvSpPr>
        <p:spPr>
          <a:xfrm>
            <a:off x="310450" y="6392325"/>
            <a:ext cx="6333300" cy="23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Tips for completing the table:</a:t>
            </a:r>
            <a:br>
              <a:rPr b="1" lang="en-GB" sz="1200">
                <a:solidFill>
                  <a:schemeClr val="dk1"/>
                </a:solidFill>
                <a:latin typeface="Calibri"/>
                <a:ea typeface="Calibri"/>
                <a:cs typeface="Calibri"/>
                <a:sym typeface="Calibri"/>
              </a:rPr>
            </a:br>
            <a:endParaRPr b="1" sz="1200">
              <a:solidFill>
                <a:schemeClr val="dk1"/>
              </a:solidFill>
              <a:latin typeface="Calibri"/>
              <a:ea typeface="Calibri"/>
              <a:cs typeface="Calibri"/>
              <a:sym typeface="Calibri"/>
            </a:endParaRPr>
          </a:p>
          <a:p>
            <a:pPr indent="-304800" lvl="0" marL="457200" rtl="0" algn="l">
              <a:lnSpc>
                <a:spcPct val="115000"/>
              </a:lnSpc>
              <a:spcBef>
                <a:spcPts val="1200"/>
              </a:spcBef>
              <a:spcAft>
                <a:spcPts val="0"/>
              </a:spcAft>
              <a:buClr>
                <a:schemeClr val="dk1"/>
              </a:buClr>
              <a:buSzPts val="1200"/>
              <a:buChar char="●"/>
            </a:pPr>
            <a:r>
              <a:rPr b="1" lang="en-GB" sz="1200">
                <a:solidFill>
                  <a:schemeClr val="dk1"/>
                </a:solidFill>
                <a:latin typeface="Calibri"/>
                <a:ea typeface="Calibri"/>
                <a:cs typeface="Calibri"/>
                <a:sym typeface="Calibri"/>
              </a:rPr>
              <a:t>What:</a:t>
            </a:r>
            <a:r>
              <a:rPr lang="en-GB" sz="1200">
                <a:solidFill>
                  <a:schemeClr val="dk1"/>
                </a:solidFill>
                <a:latin typeface="Calibri"/>
                <a:ea typeface="Calibri"/>
                <a:cs typeface="Calibri"/>
                <a:sym typeface="Calibri"/>
              </a:rPr>
              <a:t> Identify the key event, character action, or idea.</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Char char="●"/>
            </a:pPr>
            <a:r>
              <a:rPr b="1" lang="en-GB" sz="1200">
                <a:solidFill>
                  <a:schemeClr val="dk1"/>
                </a:solidFill>
                <a:latin typeface="Calibri"/>
                <a:ea typeface="Calibri"/>
                <a:cs typeface="Calibri"/>
                <a:sym typeface="Calibri"/>
              </a:rPr>
              <a:t>How:</a:t>
            </a:r>
            <a:r>
              <a:rPr lang="en-GB" sz="1200">
                <a:solidFill>
                  <a:schemeClr val="dk1"/>
                </a:solidFill>
                <a:latin typeface="Calibri"/>
                <a:ea typeface="Calibri"/>
                <a:cs typeface="Calibri"/>
                <a:sym typeface="Calibri"/>
              </a:rPr>
              <a:t> Focus on literary techniques (e.g., imagery, symbolism, dialogue, narrative structure).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Char char="●"/>
            </a:pPr>
            <a:r>
              <a:rPr b="1" lang="en-GB" sz="1200">
                <a:solidFill>
                  <a:schemeClr val="dk1"/>
                </a:solidFill>
                <a:latin typeface="Calibri"/>
                <a:ea typeface="Calibri"/>
                <a:cs typeface="Calibri"/>
                <a:sym typeface="Calibri"/>
              </a:rPr>
              <a:t>Why:</a:t>
            </a:r>
            <a:r>
              <a:rPr lang="en-GB" sz="1200">
                <a:solidFill>
                  <a:schemeClr val="dk1"/>
                </a:solidFill>
                <a:latin typeface="Calibri"/>
                <a:ea typeface="Calibri"/>
                <a:cs typeface="Calibri"/>
                <a:sym typeface="Calibri"/>
              </a:rPr>
              <a:t> Explain the purpose or effect – why Dickens chose this approach and how it links to themes or context.</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Add supporting quotes</a:t>
            </a:r>
            <a:r>
              <a:rPr lang="en-GB" sz="1200">
                <a:solidFill>
                  <a:schemeClr val="dk1"/>
                </a:solidFill>
                <a:latin typeface="Calibri"/>
                <a:ea typeface="Calibri"/>
                <a:cs typeface="Calibri"/>
                <a:sym typeface="Calibri"/>
              </a:rPr>
              <a:t> in the “How” column to strengthen your points.</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Optional extension:</a:t>
            </a:r>
            <a:r>
              <a:rPr lang="en-GB" sz="1200">
                <a:solidFill>
                  <a:schemeClr val="dk1"/>
                </a:solidFill>
                <a:latin typeface="Calibri"/>
                <a:ea typeface="Calibri"/>
                <a:cs typeface="Calibri"/>
                <a:sym typeface="Calibri"/>
              </a:rPr>
              <a:t> Think of alternative interpretations or counterpoints to include in your essay for extra depth.</a:t>
            </a:r>
            <a:endParaRPr sz="12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38262ee248f_0_79"/>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sz="3600"/>
              <a:t>Structure Worksheet: Breaking Down </a:t>
            </a:r>
            <a:r>
              <a:rPr i="1" lang="en-GB" sz="3600"/>
              <a:t>A Christmas Carol</a:t>
            </a:r>
            <a:endParaRPr sz="3600"/>
          </a:p>
        </p:txBody>
      </p:sp>
      <p:sp>
        <p:nvSpPr>
          <p:cNvPr id="449" name="Google Shape;449;g38262ee248f_0_79"/>
          <p:cNvSpPr txBox="1"/>
          <p:nvPr>
            <p:ph idx="1" type="body"/>
          </p:nvPr>
        </p:nvSpPr>
        <p:spPr>
          <a:xfrm>
            <a:off x="363350" y="1646767"/>
            <a:ext cx="6172200" cy="22551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AutoNum type="arabicPeriod"/>
            </a:pPr>
            <a:r>
              <a:rPr lang="en-GB" sz="1200"/>
              <a:t>Divide your worksheet by </a:t>
            </a:r>
            <a:r>
              <a:rPr b="1" lang="en-GB" sz="1200"/>
              <a:t>Stave (1–5)</a:t>
            </a:r>
            <a:r>
              <a:rPr lang="en-GB" sz="1200"/>
              <a:t>.</a:t>
            </a:r>
            <a:endParaRPr sz="1200"/>
          </a:p>
          <a:p>
            <a:pPr indent="-304800" lvl="0" marL="457200" rtl="0" algn="l">
              <a:lnSpc>
                <a:spcPct val="115000"/>
              </a:lnSpc>
              <a:spcBef>
                <a:spcPts val="0"/>
              </a:spcBef>
              <a:spcAft>
                <a:spcPts val="0"/>
              </a:spcAft>
              <a:buSzPts val="1200"/>
              <a:buFont typeface="Calibri"/>
              <a:buAutoNum type="arabicPeriod"/>
            </a:pPr>
            <a:r>
              <a:rPr lang="en-GB" sz="1200"/>
              <a:t>For each Stave:</a:t>
            </a:r>
            <a:endParaRPr sz="1200"/>
          </a:p>
          <a:p>
            <a:pPr indent="-304800" lvl="1" marL="914400" rtl="0" algn="l">
              <a:lnSpc>
                <a:spcPct val="115000"/>
              </a:lnSpc>
              <a:spcBef>
                <a:spcPts val="0"/>
              </a:spcBef>
              <a:spcAft>
                <a:spcPts val="0"/>
              </a:spcAft>
              <a:buSzPts val="1200"/>
              <a:buChar char="○"/>
            </a:pPr>
            <a:r>
              <a:rPr lang="en-GB" sz="1200"/>
              <a:t>List the </a:t>
            </a:r>
            <a:r>
              <a:rPr b="1" lang="en-GB" sz="1200"/>
              <a:t>key events</a:t>
            </a:r>
            <a:r>
              <a:rPr lang="en-GB" sz="1200"/>
              <a:t> in chronological order.</a:t>
            </a:r>
            <a:endParaRPr sz="1200"/>
          </a:p>
          <a:p>
            <a:pPr indent="-304800" lvl="1" marL="914400" rtl="0" algn="l">
              <a:lnSpc>
                <a:spcPct val="115000"/>
              </a:lnSpc>
              <a:spcBef>
                <a:spcPts val="0"/>
              </a:spcBef>
              <a:spcAft>
                <a:spcPts val="0"/>
              </a:spcAft>
              <a:buSzPts val="1200"/>
              <a:buChar char="○"/>
            </a:pPr>
            <a:r>
              <a:rPr lang="en-GB" sz="1200"/>
              <a:t>Note how </a:t>
            </a:r>
            <a:r>
              <a:rPr b="1" lang="en-GB" sz="1200"/>
              <a:t>Scrooge changes</a:t>
            </a:r>
            <a:r>
              <a:rPr lang="en-GB" sz="1200"/>
              <a:t> or what is revealed about his character.</a:t>
            </a:r>
            <a:endParaRPr sz="1200"/>
          </a:p>
          <a:p>
            <a:pPr indent="-304800" lvl="1" marL="914400" rtl="0" algn="l">
              <a:lnSpc>
                <a:spcPct val="115000"/>
              </a:lnSpc>
              <a:spcBef>
                <a:spcPts val="0"/>
              </a:spcBef>
              <a:spcAft>
                <a:spcPts val="0"/>
              </a:spcAft>
              <a:buSzPts val="1200"/>
              <a:buChar char="○"/>
            </a:pPr>
            <a:r>
              <a:rPr lang="en-GB" sz="1200"/>
              <a:t>Highlight </a:t>
            </a:r>
            <a:r>
              <a:rPr b="1" lang="en-GB" sz="1200"/>
              <a:t>turning points</a:t>
            </a:r>
            <a:r>
              <a:rPr lang="en-GB" sz="1200"/>
              <a:t> that show his progression toward redemption.</a:t>
            </a:r>
            <a:endParaRPr sz="1200"/>
          </a:p>
          <a:p>
            <a:pPr indent="-304800" lvl="0" marL="457200" rtl="0" algn="l">
              <a:lnSpc>
                <a:spcPct val="115000"/>
              </a:lnSpc>
              <a:spcBef>
                <a:spcPts val="0"/>
              </a:spcBef>
              <a:spcAft>
                <a:spcPts val="0"/>
              </a:spcAft>
              <a:buSzPts val="1200"/>
              <a:buFont typeface="Calibri"/>
              <a:buAutoNum type="arabicPeriod"/>
            </a:pPr>
            <a:r>
              <a:rPr lang="en-GB" sz="1200"/>
              <a:t>Use quotes where relevant to support your points.</a:t>
            </a:r>
            <a:endParaRPr sz="1200"/>
          </a:p>
        </p:txBody>
      </p:sp>
      <p:graphicFrame>
        <p:nvGraphicFramePr>
          <p:cNvPr id="450" name="Google Shape;450;g38262ee248f_0_79"/>
          <p:cNvGraphicFramePr/>
          <p:nvPr/>
        </p:nvGraphicFramePr>
        <p:xfrm>
          <a:off x="342900" y="3486175"/>
          <a:ext cx="3000000" cy="3000000"/>
        </p:xfrm>
        <a:graphic>
          <a:graphicData uri="http://schemas.openxmlformats.org/drawingml/2006/table">
            <a:tbl>
              <a:tblPr>
                <a:noFill/>
                <a:tableStyleId>{0443EDC8-9467-4597-94B3-8D2C58AE86AE}</a:tableStyleId>
              </a:tblPr>
              <a:tblGrid>
                <a:gridCol w="2162175"/>
                <a:gridCol w="762000"/>
                <a:gridCol w="2079625"/>
                <a:gridCol w="825500"/>
              </a:tblGrid>
              <a:tr h="190500">
                <a:tc>
                  <a:txBody>
                    <a:bodyPr/>
                    <a:lstStyle/>
                    <a:p>
                      <a:pPr indent="0" lvl="0" marL="0" rtl="0" algn="ctr">
                        <a:lnSpc>
                          <a:spcPct val="115000"/>
                        </a:lnSpc>
                        <a:spcBef>
                          <a:spcPts val="0"/>
                        </a:spcBef>
                        <a:spcAft>
                          <a:spcPts val="0"/>
                        </a:spcAft>
                        <a:buNone/>
                      </a:pPr>
                      <a:r>
                        <a:rPr b="1" lang="en-GB" sz="1000"/>
                        <a:t>Stave</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000"/>
                        <a:t>Key Events</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000"/>
                        <a:t>Scrooge’s Character / Turning Points</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000"/>
                        <a:t>Quotes</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90500">
                <a:tc>
                  <a:txBody>
                    <a:bodyPr/>
                    <a:lstStyle/>
                    <a:p>
                      <a:pPr indent="0" lvl="0" marL="0" rtl="0" algn="l">
                        <a:spcBef>
                          <a:spcPts val="0"/>
                        </a:spcBef>
                        <a:spcAft>
                          <a:spcPts val="0"/>
                        </a:spcAft>
                        <a:buNone/>
                      </a:pPr>
                      <a:r>
                        <a:rPr lang="en-GB" sz="1000"/>
                        <a:t>1 – </a:t>
                      </a:r>
                      <a:r>
                        <a:rPr i="1" lang="en-GB" sz="1000"/>
                        <a:t>Marley’s Ghost</a:t>
                      </a:r>
                      <a:endParaRPr i="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90500">
                <a:tc>
                  <a:txBody>
                    <a:bodyPr/>
                    <a:lstStyle/>
                    <a:p>
                      <a:pPr indent="0" lvl="0" marL="0" rtl="0" algn="l">
                        <a:spcBef>
                          <a:spcPts val="0"/>
                        </a:spcBef>
                        <a:spcAft>
                          <a:spcPts val="0"/>
                        </a:spcAft>
                        <a:buNone/>
                      </a:pPr>
                      <a:r>
                        <a:rPr lang="en-GB" sz="1000"/>
                        <a:t>2 – </a:t>
                      </a:r>
                      <a:r>
                        <a:rPr i="1" lang="en-GB" sz="1000"/>
                        <a:t>The First of the Three Spirits</a:t>
                      </a:r>
                      <a:endParaRPr i="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90500">
                <a:tc>
                  <a:txBody>
                    <a:bodyPr/>
                    <a:lstStyle/>
                    <a:p>
                      <a:pPr indent="0" lvl="0" marL="0" rtl="0" algn="l">
                        <a:spcBef>
                          <a:spcPts val="0"/>
                        </a:spcBef>
                        <a:spcAft>
                          <a:spcPts val="0"/>
                        </a:spcAft>
                        <a:buNone/>
                      </a:pPr>
                      <a:r>
                        <a:rPr lang="en-GB" sz="1000"/>
                        <a:t>3 – </a:t>
                      </a:r>
                      <a:r>
                        <a:rPr i="1" lang="en-GB" sz="1000"/>
                        <a:t>The Second of the Three Spirits</a:t>
                      </a:r>
                      <a:endParaRPr i="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90500">
                <a:tc>
                  <a:txBody>
                    <a:bodyPr/>
                    <a:lstStyle/>
                    <a:p>
                      <a:pPr indent="0" lvl="0" marL="0" rtl="0" algn="l">
                        <a:spcBef>
                          <a:spcPts val="0"/>
                        </a:spcBef>
                        <a:spcAft>
                          <a:spcPts val="0"/>
                        </a:spcAft>
                        <a:buNone/>
                      </a:pPr>
                      <a:r>
                        <a:rPr lang="en-GB" sz="1000"/>
                        <a:t>4 – </a:t>
                      </a:r>
                      <a:r>
                        <a:rPr i="1" lang="en-GB" sz="1000"/>
                        <a:t>The Last of the Spirits</a:t>
                      </a:r>
                      <a:endParaRPr i="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90500">
                <a:tc>
                  <a:txBody>
                    <a:bodyPr/>
                    <a:lstStyle/>
                    <a:p>
                      <a:pPr indent="0" lvl="0" marL="0" rtl="0" algn="l">
                        <a:spcBef>
                          <a:spcPts val="0"/>
                        </a:spcBef>
                        <a:spcAft>
                          <a:spcPts val="0"/>
                        </a:spcAft>
                        <a:buNone/>
                      </a:pPr>
                      <a:r>
                        <a:rPr lang="en-GB" sz="1000"/>
                        <a:t>5 – </a:t>
                      </a:r>
                      <a:r>
                        <a:rPr i="1" lang="en-GB" sz="1000"/>
                        <a:t>The End of It</a:t>
                      </a:r>
                      <a:endParaRPr i="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451" name="Google Shape;451;g38262ee248f_0_79"/>
          <p:cNvSpPr txBox="1"/>
          <p:nvPr/>
        </p:nvSpPr>
        <p:spPr>
          <a:xfrm>
            <a:off x="342900" y="6120700"/>
            <a:ext cx="6053700" cy="160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Prompts for Each Column:</a:t>
            </a:r>
            <a:endParaRPr b="1" sz="1200">
              <a:solidFill>
                <a:schemeClr val="dk1"/>
              </a:solidFill>
              <a:latin typeface="Calibri"/>
              <a:ea typeface="Calibri"/>
              <a:cs typeface="Calibri"/>
              <a:sym typeface="Calibri"/>
            </a:endParaRPr>
          </a:p>
          <a:p>
            <a:pPr indent="-304800" lvl="0" marL="457200" rtl="0" algn="l">
              <a:lnSpc>
                <a:spcPct val="115000"/>
              </a:lnSpc>
              <a:spcBef>
                <a:spcPts val="1200"/>
              </a:spcBef>
              <a:spcAft>
                <a:spcPts val="0"/>
              </a:spcAft>
              <a:buClr>
                <a:schemeClr val="dk1"/>
              </a:buClr>
              <a:buSzPts val="1200"/>
              <a:buFont typeface="Calibri"/>
              <a:buChar char="●"/>
            </a:pPr>
            <a:r>
              <a:rPr b="1" lang="en-GB" sz="1200">
                <a:solidFill>
                  <a:schemeClr val="dk1"/>
                </a:solidFill>
                <a:latin typeface="Calibri"/>
                <a:ea typeface="Calibri"/>
                <a:cs typeface="Calibri"/>
                <a:sym typeface="Calibri"/>
              </a:rPr>
              <a:t>Key Events:</a:t>
            </a:r>
            <a:endParaRPr b="1"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What happens in the Stave? (Plot points, major incidents)</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Who is involved?</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Any important settings or context?</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b="1" lang="en-GB" sz="1200">
                <a:solidFill>
                  <a:schemeClr val="dk1"/>
                </a:solidFill>
                <a:latin typeface="Calibri"/>
                <a:ea typeface="Calibri"/>
                <a:cs typeface="Calibri"/>
                <a:sym typeface="Calibri"/>
              </a:rPr>
              <a:t>Scrooge’s Character / Turning Points:</a:t>
            </a:r>
            <a:endParaRPr b="1"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How does Scrooge react to events?</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Does he show emotion, fear, or reflection?</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Identify moments where his attitude shifts toward generosity or empathy.</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b="1" lang="en-GB" sz="1200">
                <a:solidFill>
                  <a:schemeClr val="dk1"/>
                </a:solidFill>
                <a:latin typeface="Calibri"/>
                <a:ea typeface="Calibri"/>
                <a:cs typeface="Calibri"/>
                <a:sym typeface="Calibri"/>
              </a:rPr>
              <a:t>Quotes:</a:t>
            </a:r>
            <a:endParaRPr b="1"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Include at least one key quotation per Stave that illustrates Scrooge’s behaviour or the message Dickens conveys.</a:t>
            </a:r>
            <a:endParaRPr sz="1200">
              <a:solidFill>
                <a:schemeClr val="dk1"/>
              </a:solidFill>
              <a:latin typeface="Calibri"/>
              <a:ea typeface="Calibri"/>
              <a:cs typeface="Calibri"/>
              <a:sym typeface="Calibri"/>
            </a:endParaRPr>
          </a:p>
          <a:p>
            <a:pPr indent="0" lvl="0" marL="0" rtl="0" algn="l">
              <a:spcBef>
                <a:spcPts val="12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38262ee248f_0_91"/>
          <p:cNvSpPr txBox="1"/>
          <p:nvPr>
            <p:ph type="title"/>
          </p:nvPr>
        </p:nvSpPr>
        <p:spPr>
          <a:xfrm>
            <a:off x="342900" y="165101"/>
            <a:ext cx="6172200" cy="1524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GB" sz="3559"/>
              <a:t>Comparing Scrooge’s Relationships: Marley vs. the Spirits</a:t>
            </a:r>
            <a:endParaRPr sz="3559"/>
          </a:p>
        </p:txBody>
      </p:sp>
      <p:sp>
        <p:nvSpPr>
          <p:cNvPr id="458" name="Google Shape;458;g38262ee248f_0_91"/>
          <p:cNvSpPr txBox="1"/>
          <p:nvPr>
            <p:ph idx="1" type="body"/>
          </p:nvPr>
        </p:nvSpPr>
        <p:spPr>
          <a:xfrm>
            <a:off x="284333" y="1604426"/>
            <a:ext cx="6172200" cy="6034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Font typeface="Calibri"/>
              <a:buAutoNum type="arabicPeriod"/>
            </a:pPr>
            <a:r>
              <a:rPr lang="en-GB" sz="1200"/>
              <a:t>Use the table below to organise your ideas.</a:t>
            </a:r>
            <a:endParaRPr sz="1200"/>
          </a:p>
          <a:p>
            <a:pPr indent="-304800" lvl="0" marL="457200" rtl="0" algn="l">
              <a:lnSpc>
                <a:spcPct val="115000"/>
              </a:lnSpc>
              <a:spcBef>
                <a:spcPts val="0"/>
              </a:spcBef>
              <a:spcAft>
                <a:spcPts val="0"/>
              </a:spcAft>
              <a:buSzPts val="1200"/>
              <a:buFont typeface="Calibri"/>
              <a:buAutoNum type="arabicPeriod"/>
            </a:pPr>
            <a:r>
              <a:rPr lang="en-GB" sz="1200"/>
              <a:t>For each relationship, consider:</a:t>
            </a:r>
            <a:endParaRPr sz="1200"/>
          </a:p>
          <a:p>
            <a:pPr indent="-304800" lvl="1" marL="914400" rtl="0" algn="l">
              <a:lnSpc>
                <a:spcPct val="115000"/>
              </a:lnSpc>
              <a:spcBef>
                <a:spcPts val="0"/>
              </a:spcBef>
              <a:spcAft>
                <a:spcPts val="0"/>
              </a:spcAft>
              <a:buSzPts val="1200"/>
              <a:buFont typeface="Calibri"/>
              <a:buChar char="○"/>
            </a:pPr>
            <a:r>
              <a:rPr lang="en-GB" sz="1200"/>
              <a:t>How the other character influences Scrooge</a:t>
            </a:r>
            <a:endParaRPr sz="1200"/>
          </a:p>
          <a:p>
            <a:pPr indent="-304800" lvl="1" marL="914400" rtl="0" algn="l">
              <a:lnSpc>
                <a:spcPct val="115000"/>
              </a:lnSpc>
              <a:spcBef>
                <a:spcPts val="0"/>
              </a:spcBef>
              <a:spcAft>
                <a:spcPts val="0"/>
              </a:spcAft>
              <a:buSzPts val="1200"/>
              <a:buFont typeface="Calibri"/>
              <a:buChar char="○"/>
            </a:pPr>
            <a:r>
              <a:rPr lang="en-GB" sz="1200"/>
              <a:t>How Scrooge reacts</a:t>
            </a:r>
            <a:endParaRPr sz="1200"/>
          </a:p>
          <a:p>
            <a:pPr indent="-304800" lvl="1" marL="914400" rtl="0" algn="l">
              <a:lnSpc>
                <a:spcPct val="115000"/>
              </a:lnSpc>
              <a:spcBef>
                <a:spcPts val="0"/>
              </a:spcBef>
              <a:spcAft>
                <a:spcPts val="0"/>
              </a:spcAft>
              <a:buSzPts val="1200"/>
              <a:buFont typeface="Calibri"/>
              <a:buChar char="○"/>
            </a:pPr>
            <a:r>
              <a:rPr lang="en-GB" sz="1200"/>
              <a:t>Key quotes and events</a:t>
            </a:r>
            <a:endParaRPr sz="1200"/>
          </a:p>
          <a:p>
            <a:pPr indent="-304800" lvl="1" marL="914400" rtl="0" algn="l">
              <a:lnSpc>
                <a:spcPct val="115000"/>
              </a:lnSpc>
              <a:spcBef>
                <a:spcPts val="0"/>
              </a:spcBef>
              <a:spcAft>
                <a:spcPts val="0"/>
              </a:spcAft>
              <a:buSzPts val="1200"/>
              <a:buFont typeface="Calibri"/>
              <a:buChar char="○"/>
            </a:pPr>
            <a:r>
              <a:rPr lang="en-GB" sz="1200"/>
              <a:t>Thematic significance (e.g., redemption, consequences, morality)</a:t>
            </a:r>
            <a:endParaRPr sz="1200"/>
          </a:p>
          <a:p>
            <a:pPr indent="-304800" lvl="0" marL="457200" rtl="0" algn="l">
              <a:lnSpc>
                <a:spcPct val="115000"/>
              </a:lnSpc>
              <a:spcBef>
                <a:spcPts val="0"/>
              </a:spcBef>
              <a:spcAft>
                <a:spcPts val="0"/>
              </a:spcAft>
              <a:buSzPts val="1200"/>
              <a:buAutoNum type="arabicPeriod"/>
            </a:pPr>
            <a:r>
              <a:rPr lang="en-GB" sz="1200"/>
              <a:t>Identify </a:t>
            </a:r>
            <a:r>
              <a:rPr b="1" lang="en-GB" sz="1200"/>
              <a:t>similarities</a:t>
            </a:r>
            <a:r>
              <a:rPr lang="en-GB" sz="1200"/>
              <a:t> and </a:t>
            </a:r>
            <a:r>
              <a:rPr b="1" lang="en-GB" sz="1200"/>
              <a:t>differences</a:t>
            </a:r>
            <a:r>
              <a:rPr lang="en-GB" sz="1200"/>
              <a:t> between Marley and the Spirits.</a:t>
            </a:r>
            <a:endParaRPr sz="1200"/>
          </a:p>
          <a:p>
            <a:pPr indent="0" lvl="0" marL="0" rtl="0" algn="l">
              <a:spcBef>
                <a:spcPts val="1200"/>
              </a:spcBef>
              <a:spcAft>
                <a:spcPts val="0"/>
              </a:spcAft>
              <a:buNone/>
            </a:pPr>
            <a:r>
              <a:t/>
            </a:r>
            <a:endParaRPr sz="1200"/>
          </a:p>
        </p:txBody>
      </p:sp>
      <p:graphicFrame>
        <p:nvGraphicFramePr>
          <p:cNvPr id="459" name="Google Shape;459;g38262ee248f_0_91"/>
          <p:cNvGraphicFramePr/>
          <p:nvPr/>
        </p:nvGraphicFramePr>
        <p:xfrm>
          <a:off x="57158" y="3597875"/>
          <a:ext cx="3000000" cy="3000000"/>
        </p:xfrm>
        <a:graphic>
          <a:graphicData uri="http://schemas.openxmlformats.org/drawingml/2006/table">
            <a:tbl>
              <a:tblPr>
                <a:noFill/>
                <a:tableStyleId>{0443EDC8-9467-4597-94B3-8D2C58AE86AE}</a:tableStyleId>
              </a:tblPr>
              <a:tblGrid>
                <a:gridCol w="838200"/>
                <a:gridCol w="1219200"/>
                <a:gridCol w="1409700"/>
                <a:gridCol w="2076450"/>
                <a:gridCol w="1190625"/>
              </a:tblGrid>
              <a:tr h="533400">
                <a:tc>
                  <a:txBody>
                    <a:bodyPr/>
                    <a:lstStyle/>
                    <a:p>
                      <a:pPr indent="0" lvl="0" marL="0" rtl="0" algn="ctr">
                        <a:lnSpc>
                          <a:spcPct val="115000"/>
                        </a:lnSpc>
                        <a:spcBef>
                          <a:spcPts val="0"/>
                        </a:spcBef>
                        <a:spcAft>
                          <a:spcPts val="0"/>
                        </a:spcAft>
                        <a:buNone/>
                      </a:pPr>
                      <a:r>
                        <a:rPr b="1" lang="en-GB" sz="1200">
                          <a:latin typeface="Calibri"/>
                          <a:ea typeface="Calibri"/>
                          <a:cs typeface="Calibri"/>
                          <a:sym typeface="Calibri"/>
                        </a:rPr>
                        <a:t>Relationship</a:t>
                      </a:r>
                      <a:endParaRPr b="1"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200">
                          <a:latin typeface="Calibri"/>
                          <a:ea typeface="Calibri"/>
                          <a:cs typeface="Calibri"/>
                          <a:sym typeface="Calibri"/>
                        </a:rPr>
                        <a:t>How the character influences Scrooge</a:t>
                      </a:r>
                      <a:endParaRPr b="1"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200">
                          <a:latin typeface="Calibri"/>
                          <a:ea typeface="Calibri"/>
                          <a:cs typeface="Calibri"/>
                          <a:sym typeface="Calibri"/>
                        </a:rPr>
                        <a:t>Scrooge’s reaction / feelings</a:t>
                      </a:r>
                      <a:endParaRPr b="1"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200">
                          <a:latin typeface="Calibri"/>
                          <a:ea typeface="Calibri"/>
                          <a:cs typeface="Calibri"/>
                          <a:sym typeface="Calibri"/>
                        </a:rPr>
                        <a:t>Key quotes / events</a:t>
                      </a:r>
                      <a:endParaRPr b="1"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200">
                          <a:latin typeface="Calibri"/>
                          <a:ea typeface="Calibri"/>
                          <a:cs typeface="Calibri"/>
                          <a:sym typeface="Calibri"/>
                        </a:rPr>
                        <a:t>Themes highlighted</a:t>
                      </a:r>
                      <a:endParaRPr b="1"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76300">
                <a:tc>
                  <a:txBody>
                    <a:bodyPr/>
                    <a:lstStyle/>
                    <a:p>
                      <a:pPr indent="0" lvl="0" marL="0" rtl="0" algn="l">
                        <a:spcBef>
                          <a:spcPts val="0"/>
                        </a:spcBef>
                        <a:spcAft>
                          <a:spcPts val="0"/>
                        </a:spcAft>
                        <a:buNone/>
                      </a:pPr>
                      <a:r>
                        <a:rPr lang="en-GB" sz="1200">
                          <a:latin typeface="Calibri"/>
                          <a:ea typeface="Calibri"/>
                          <a:cs typeface="Calibri"/>
                          <a:sym typeface="Calibri"/>
                        </a:rPr>
                        <a:t>Marley</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Warns Scrooge of the consequences of his selfish life; foreshadows his fate</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Fear, shock, unease; first step toward reflection</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“I wear the chain I forged in life.”</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Consequences, morality, supernatural</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90650">
                <a:tc>
                  <a:txBody>
                    <a:bodyPr/>
                    <a:lstStyle/>
                    <a:p>
                      <a:pPr indent="0" lvl="0" marL="0" rtl="0" algn="l">
                        <a:spcBef>
                          <a:spcPts val="0"/>
                        </a:spcBef>
                        <a:spcAft>
                          <a:spcPts val="0"/>
                        </a:spcAft>
                        <a:buNone/>
                      </a:pPr>
                      <a:r>
                        <a:rPr lang="en-GB" sz="1200">
                          <a:latin typeface="Calibri"/>
                          <a:ea typeface="Calibri"/>
                          <a:cs typeface="Calibri"/>
                          <a:sym typeface="Calibri"/>
                        </a:rPr>
                        <a:t>The Spirits</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Teach Scrooge lessons about past, present, and future; guide him to change</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Initially resistant/fearful, then reflective; begins to feel regret, empathy, generosity</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Ghost of Christmas Past: “A solitary child, neglected by his friends…” Ghost of Christmas Present: “There is nothing in the world so irresistibly contagious as laughter and good humor.” Ghost of Christmas Yet to Come: silent, terrifying presence</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Redemption, empathy, social responsibility, transformation</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460" name="Google Shape;460;g38262ee248f_0_91"/>
          <p:cNvSpPr txBox="1"/>
          <p:nvPr/>
        </p:nvSpPr>
        <p:spPr>
          <a:xfrm>
            <a:off x="204600" y="7715250"/>
            <a:ext cx="6310500" cy="42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Prompts to Consider:</a:t>
            </a:r>
            <a:endParaRPr b="1" sz="11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Char char="●"/>
            </a:pPr>
            <a:r>
              <a:rPr b="1" lang="en-GB" sz="1100">
                <a:solidFill>
                  <a:schemeClr val="dk1"/>
                </a:solidFill>
                <a:latin typeface="Calibri"/>
                <a:ea typeface="Calibri"/>
                <a:cs typeface="Calibri"/>
                <a:sym typeface="Calibri"/>
              </a:rPr>
              <a:t>Purpose:</a:t>
            </a:r>
            <a:r>
              <a:rPr lang="en-GB" sz="1100">
                <a:solidFill>
                  <a:schemeClr val="dk1"/>
                </a:solidFill>
                <a:latin typeface="Calibri"/>
                <a:ea typeface="Calibri"/>
                <a:cs typeface="Calibri"/>
                <a:sym typeface="Calibri"/>
              </a:rPr>
              <a:t> Why does Dickens introduce Marley first, then the Spirits?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latin typeface="Calibri"/>
                <a:ea typeface="Calibri"/>
                <a:cs typeface="Calibri"/>
                <a:sym typeface="Calibri"/>
              </a:rPr>
              <a:t>Contrast:</a:t>
            </a:r>
            <a:r>
              <a:rPr lang="en-GB" sz="1100">
                <a:solidFill>
                  <a:schemeClr val="dk1"/>
                </a:solidFill>
                <a:latin typeface="Calibri"/>
                <a:ea typeface="Calibri"/>
                <a:cs typeface="Calibri"/>
                <a:sym typeface="Calibri"/>
              </a:rPr>
              <a:t> Marley warns without guidance; Spirits actively teach and guide.</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latin typeface="Calibri"/>
                <a:ea typeface="Calibri"/>
                <a:cs typeface="Calibri"/>
                <a:sym typeface="Calibri"/>
              </a:rPr>
              <a:t>Effect on reader:</a:t>
            </a:r>
            <a:r>
              <a:rPr lang="en-GB" sz="1100">
                <a:solidFill>
                  <a:schemeClr val="dk1"/>
                </a:solidFill>
                <a:latin typeface="Calibri"/>
                <a:ea typeface="Calibri"/>
                <a:cs typeface="Calibri"/>
                <a:sym typeface="Calibri"/>
              </a:rPr>
              <a:t> How do these relationships make us reflect on morality, time, and consequences?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latin typeface="Calibri"/>
                <a:ea typeface="Calibri"/>
                <a:cs typeface="Calibri"/>
                <a:sym typeface="Calibri"/>
              </a:rPr>
              <a:t>Connection to themes:</a:t>
            </a:r>
            <a:r>
              <a:rPr lang="en-GB" sz="1100">
                <a:solidFill>
                  <a:schemeClr val="dk1"/>
                </a:solidFill>
                <a:latin typeface="Calibri"/>
                <a:ea typeface="Calibri"/>
                <a:cs typeface="Calibri"/>
                <a:sym typeface="Calibri"/>
              </a:rPr>
              <a:t> How does each relationship emphasise Dickens’ key messages?</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38262ee248f_0_103"/>
          <p:cNvSpPr txBox="1"/>
          <p:nvPr>
            <p:ph type="title"/>
          </p:nvPr>
        </p:nvSpPr>
        <p:spPr>
          <a:xfrm>
            <a:off x="342900" y="-152400"/>
            <a:ext cx="6172200" cy="826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GB" sz="2660"/>
              <a:t>Order of Events: Scrooge’s Transformation</a:t>
            </a:r>
            <a:endParaRPr sz="2660"/>
          </a:p>
        </p:txBody>
      </p:sp>
      <p:sp>
        <p:nvSpPr>
          <p:cNvPr id="467" name="Google Shape;467;g38262ee248f_0_103"/>
          <p:cNvSpPr txBox="1"/>
          <p:nvPr>
            <p:ph idx="1" type="body"/>
          </p:nvPr>
        </p:nvSpPr>
        <p:spPr>
          <a:xfrm>
            <a:off x="184150" y="610326"/>
            <a:ext cx="6172200" cy="6034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lang="en-GB" sz="1000"/>
              <a:t>Instructions:</a:t>
            </a:r>
            <a:endParaRPr b="1" sz="1000"/>
          </a:p>
          <a:p>
            <a:pPr indent="-292100" lvl="0" marL="457200" rtl="0" algn="l">
              <a:lnSpc>
                <a:spcPct val="115000"/>
              </a:lnSpc>
              <a:spcBef>
                <a:spcPts val="1200"/>
              </a:spcBef>
              <a:spcAft>
                <a:spcPts val="0"/>
              </a:spcAft>
              <a:buSzPts val="1000"/>
              <a:buAutoNum type="arabicPeriod"/>
            </a:pPr>
            <a:r>
              <a:rPr lang="en-GB" sz="1000"/>
              <a:t>Below is a list of </a:t>
            </a:r>
            <a:r>
              <a:rPr b="1" lang="en-GB" sz="1000"/>
              <a:t>major events</a:t>
            </a:r>
            <a:r>
              <a:rPr lang="en-GB" sz="1000"/>
              <a:t> from the novella (some are mixed up). Arrange them in the </a:t>
            </a:r>
            <a:r>
              <a:rPr b="1" lang="en-GB" sz="1000"/>
              <a:t>order they happen</a:t>
            </a:r>
            <a:r>
              <a:rPr lang="en-GB" sz="1000"/>
              <a:t> in the story.</a:t>
            </a:r>
            <a:endParaRPr sz="1000"/>
          </a:p>
          <a:p>
            <a:pPr indent="-292100" lvl="0" marL="457200" rtl="0" algn="l">
              <a:lnSpc>
                <a:spcPct val="115000"/>
              </a:lnSpc>
              <a:spcBef>
                <a:spcPts val="0"/>
              </a:spcBef>
              <a:spcAft>
                <a:spcPts val="0"/>
              </a:spcAft>
              <a:buSzPts val="1000"/>
              <a:buAutoNum type="arabicPeriod"/>
            </a:pPr>
            <a:r>
              <a:rPr lang="en-GB" sz="1000"/>
              <a:t>For each event, write </a:t>
            </a:r>
            <a:r>
              <a:rPr b="1" lang="en-GB" sz="1000"/>
              <a:t>how it affects Scrooge</a:t>
            </a:r>
            <a:r>
              <a:rPr lang="en-GB" sz="1000"/>
              <a:t> – what does he learn, feel, or change?</a:t>
            </a:r>
            <a:endParaRPr sz="1000"/>
          </a:p>
          <a:p>
            <a:pPr indent="-292100" lvl="0" marL="457200" rtl="0" algn="l">
              <a:lnSpc>
                <a:spcPct val="115000"/>
              </a:lnSpc>
              <a:spcBef>
                <a:spcPts val="0"/>
              </a:spcBef>
              <a:spcAft>
                <a:spcPts val="0"/>
              </a:spcAft>
              <a:buSzPts val="1000"/>
              <a:buAutoNum type="arabicPeriod"/>
            </a:pPr>
            <a:r>
              <a:rPr lang="en-GB" sz="1000"/>
              <a:t>Add </a:t>
            </a:r>
            <a:r>
              <a:rPr b="1" lang="en-GB" sz="1000"/>
              <a:t>quotes or key phrases</a:t>
            </a:r>
            <a:r>
              <a:rPr lang="en-GB" sz="1000"/>
              <a:t> if possible.</a:t>
            </a:r>
            <a:endParaRPr sz="1000"/>
          </a:p>
          <a:p>
            <a:pPr indent="0" lvl="0" marL="0" rtl="0" algn="l">
              <a:lnSpc>
                <a:spcPct val="115000"/>
              </a:lnSpc>
              <a:spcBef>
                <a:spcPts val="1400"/>
              </a:spcBef>
              <a:spcAft>
                <a:spcPts val="0"/>
              </a:spcAft>
              <a:buNone/>
            </a:pPr>
            <a:r>
              <a:rPr b="1" lang="en-GB" sz="1000"/>
              <a:t>Extension / Reflection:</a:t>
            </a:r>
            <a:endParaRPr b="1" sz="1000"/>
          </a:p>
          <a:p>
            <a:pPr indent="-292100" lvl="0" marL="457200" rtl="0" algn="l">
              <a:lnSpc>
                <a:spcPct val="115000"/>
              </a:lnSpc>
              <a:spcBef>
                <a:spcPts val="1200"/>
              </a:spcBef>
              <a:spcAft>
                <a:spcPts val="0"/>
              </a:spcAft>
              <a:buSzPts val="1000"/>
              <a:buChar char="●"/>
            </a:pPr>
            <a:r>
              <a:rPr lang="en-GB" sz="1000"/>
              <a:t>Identify the </a:t>
            </a:r>
            <a:r>
              <a:rPr b="1" lang="en-GB" sz="1000"/>
              <a:t>top three events that were key turning points</a:t>
            </a:r>
            <a:r>
              <a:rPr lang="en-GB" sz="1000"/>
              <a:t> in Scrooge’s transformation.</a:t>
            </a:r>
            <a:endParaRPr sz="1000"/>
          </a:p>
          <a:p>
            <a:pPr indent="-292100" lvl="0" marL="457200" rtl="0" algn="l">
              <a:lnSpc>
                <a:spcPct val="115000"/>
              </a:lnSpc>
              <a:spcBef>
                <a:spcPts val="0"/>
              </a:spcBef>
              <a:spcAft>
                <a:spcPts val="0"/>
              </a:spcAft>
              <a:buSzPts val="1000"/>
              <a:buChar char="●"/>
            </a:pPr>
            <a:r>
              <a:rPr lang="en-GB" sz="1000"/>
              <a:t>Explain </a:t>
            </a:r>
            <a:r>
              <a:rPr b="1" lang="en-GB" sz="1000"/>
              <a:t>why Dickens arranged the events in this order</a:t>
            </a:r>
            <a:r>
              <a:rPr lang="en-GB" sz="1000"/>
              <a:t> – how does the structure build suspense, emotion, and moral lessons?</a:t>
            </a:r>
            <a:endParaRPr sz="1000"/>
          </a:p>
          <a:p>
            <a:pPr indent="0" lvl="0" marL="0" rtl="0" algn="l">
              <a:lnSpc>
                <a:spcPct val="115000"/>
              </a:lnSpc>
              <a:spcBef>
                <a:spcPts val="1200"/>
              </a:spcBef>
              <a:spcAft>
                <a:spcPts val="0"/>
              </a:spcAft>
              <a:buNone/>
            </a:pPr>
            <a:r>
              <a:t/>
            </a:r>
            <a:endParaRPr sz="1000"/>
          </a:p>
          <a:p>
            <a:pPr indent="0" lvl="0" marL="0" rtl="0" algn="l">
              <a:spcBef>
                <a:spcPts val="1200"/>
              </a:spcBef>
              <a:spcAft>
                <a:spcPts val="0"/>
              </a:spcAft>
              <a:buNone/>
            </a:pPr>
            <a:r>
              <a:t/>
            </a:r>
            <a:endParaRPr sz="1000"/>
          </a:p>
        </p:txBody>
      </p:sp>
      <p:graphicFrame>
        <p:nvGraphicFramePr>
          <p:cNvPr id="468" name="Google Shape;468;g38262ee248f_0_103"/>
          <p:cNvGraphicFramePr/>
          <p:nvPr/>
        </p:nvGraphicFramePr>
        <p:xfrm>
          <a:off x="85721" y="2765958"/>
          <a:ext cx="3000000" cy="3000000"/>
        </p:xfrm>
        <a:graphic>
          <a:graphicData uri="http://schemas.openxmlformats.org/drawingml/2006/table">
            <a:tbl>
              <a:tblPr>
                <a:noFill/>
                <a:tableStyleId>{0443EDC8-9467-4597-94B3-8D2C58AE86AE}</a:tableStyleId>
              </a:tblPr>
              <a:tblGrid>
                <a:gridCol w="1647825"/>
                <a:gridCol w="581025"/>
                <a:gridCol w="2085975"/>
                <a:gridCol w="2457450"/>
              </a:tblGrid>
              <a:tr h="361950">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Ev</a:t>
                      </a:r>
                      <a:r>
                        <a:rPr b="1" lang="en-GB" sz="1100">
                          <a:latin typeface="Calibri"/>
                          <a:ea typeface="Calibri"/>
                          <a:cs typeface="Calibri"/>
                          <a:sym typeface="Calibri"/>
                        </a:rPr>
                        <a:t>e</a:t>
                      </a:r>
                      <a:r>
                        <a:rPr b="1" lang="en-GB" sz="1100">
                          <a:latin typeface="Calibri"/>
                          <a:ea typeface="Calibri"/>
                          <a:cs typeface="Calibri"/>
                          <a:sym typeface="Calibri"/>
                        </a:rPr>
                        <a:t>nt</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Order (1–10)</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Impact on Scrooge / Notes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Quotes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950">
                <a:tc>
                  <a:txBody>
                    <a:bodyPr/>
                    <a:lstStyle/>
                    <a:p>
                      <a:pPr indent="0" lvl="0" marL="0" rtl="0" algn="l">
                        <a:spcBef>
                          <a:spcPts val="0"/>
                        </a:spcBef>
                        <a:spcAft>
                          <a:spcPts val="0"/>
                        </a:spcAft>
                        <a:buNone/>
                      </a:pPr>
                      <a:r>
                        <a:rPr lang="en-GB" sz="1100">
                          <a:latin typeface="Calibri"/>
                          <a:ea typeface="Calibri"/>
                          <a:cs typeface="Calibri"/>
                          <a:sym typeface="Calibri"/>
                        </a:rPr>
                        <a:t>Scrooge refuses to give to charity</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Shows his greed and selfishness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“Are there no prisons? Are there no workhouses?”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3400">
                <a:tc>
                  <a:txBody>
                    <a:bodyPr/>
                    <a:lstStyle/>
                    <a:p>
                      <a:pPr indent="0" lvl="0" marL="0" rtl="0" algn="l">
                        <a:spcBef>
                          <a:spcPts val="0"/>
                        </a:spcBef>
                        <a:spcAft>
                          <a:spcPts val="0"/>
                        </a:spcAft>
                        <a:buNone/>
                      </a:pPr>
                      <a:r>
                        <a:rPr lang="en-GB" sz="1100">
                          <a:latin typeface="Calibri"/>
                          <a:ea typeface="Calibri"/>
                          <a:cs typeface="Calibri"/>
                          <a:sym typeface="Calibri"/>
                        </a:rPr>
                        <a:t>Marley’s ghost visits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Warns him about the consequences of his life; first moment of fear</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“I wear the chain I forged in life.”</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950">
                <a:tc>
                  <a:txBody>
                    <a:bodyPr/>
                    <a:lstStyle/>
                    <a:p>
                      <a:pPr indent="0" lvl="0" marL="0" rtl="0" algn="l">
                        <a:spcBef>
                          <a:spcPts val="0"/>
                        </a:spcBef>
                        <a:spcAft>
                          <a:spcPts val="0"/>
                        </a:spcAft>
                        <a:buNone/>
                      </a:pPr>
                      <a:r>
                        <a:rPr lang="en-GB" sz="1100">
                          <a:latin typeface="Calibri"/>
                          <a:ea typeface="Calibri"/>
                          <a:cs typeface="Calibri"/>
                          <a:sym typeface="Calibri"/>
                        </a:rPr>
                        <a:t>Scrooge sees his childhood</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Reflects on lost opportunities; feels regret</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“A solitary child, neglected by his friends…”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950">
                <a:tc>
                  <a:txBody>
                    <a:bodyPr/>
                    <a:lstStyle/>
                    <a:p>
                      <a:pPr indent="0" lvl="0" marL="0" rtl="0" algn="l">
                        <a:spcBef>
                          <a:spcPts val="0"/>
                        </a:spcBef>
                        <a:spcAft>
                          <a:spcPts val="0"/>
                        </a:spcAft>
                        <a:buNone/>
                      </a:pPr>
                      <a:r>
                        <a:rPr lang="en-GB" sz="1100">
                          <a:latin typeface="Calibri"/>
                          <a:ea typeface="Calibri"/>
                          <a:cs typeface="Calibri"/>
                          <a:sym typeface="Calibri"/>
                        </a:rPr>
                        <a:t>Scrooge observes the Cratchits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Realises the suffering of the poor; begins to feel empathy</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“God bless us, every one!”</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3400">
                <a:tc>
                  <a:txBody>
                    <a:bodyPr/>
                    <a:lstStyle/>
                    <a:p>
                      <a:pPr indent="0" lvl="0" marL="0" rtl="0" algn="l">
                        <a:spcBef>
                          <a:spcPts val="0"/>
                        </a:spcBef>
                        <a:spcAft>
                          <a:spcPts val="0"/>
                        </a:spcAft>
                        <a:buNone/>
                      </a:pPr>
                      <a:r>
                        <a:rPr lang="en-GB" sz="1100">
                          <a:latin typeface="Calibri"/>
                          <a:ea typeface="Calibri"/>
                          <a:cs typeface="Calibri"/>
                          <a:sym typeface="Calibri"/>
                        </a:rPr>
                        <a:t>Ghost of Christmas Present shows the joy of generosity</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Begins to understand the importance of kindness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“There is nothing in the world so irresistibly contagious as laughter and good humor.”</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950">
                <a:tc>
                  <a:txBody>
                    <a:bodyPr/>
                    <a:lstStyle/>
                    <a:p>
                      <a:pPr indent="0" lvl="0" marL="0" rtl="0" algn="l">
                        <a:spcBef>
                          <a:spcPts val="0"/>
                        </a:spcBef>
                        <a:spcAft>
                          <a:spcPts val="0"/>
                        </a:spcAft>
                        <a:buNone/>
                      </a:pPr>
                      <a:r>
                        <a:rPr lang="en-GB" sz="1100">
                          <a:latin typeface="Calibri"/>
                          <a:ea typeface="Calibri"/>
                          <a:cs typeface="Calibri"/>
                          <a:sym typeface="Calibri"/>
                        </a:rPr>
                        <a:t>Scrooge sees his own death / future</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Experiences fear and dread; realises he must change</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Silent, ominous imagery of the Ghost of Christmas Yet to Come</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950">
                <a:tc>
                  <a:txBody>
                    <a:bodyPr/>
                    <a:lstStyle/>
                    <a:p>
                      <a:pPr indent="0" lvl="0" marL="0" rtl="0" algn="l">
                        <a:spcBef>
                          <a:spcPts val="0"/>
                        </a:spcBef>
                        <a:spcAft>
                          <a:spcPts val="0"/>
                        </a:spcAft>
                        <a:buNone/>
                      </a:pPr>
                      <a:r>
                        <a:rPr lang="en-GB" sz="1100">
                          <a:latin typeface="Calibri"/>
                          <a:ea typeface="Calibri"/>
                          <a:cs typeface="Calibri"/>
                          <a:sym typeface="Calibri"/>
                        </a:rPr>
                        <a:t>Scrooge wakes on Christmas morning</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Decides to change his life; demonstrates generosity</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“I will honour Christmas in my heart, and try to keep it all the year.”</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950">
                <a:tc>
                  <a:txBody>
                    <a:bodyPr/>
                    <a:lstStyle/>
                    <a:p>
                      <a:pPr indent="0" lvl="0" marL="0" rtl="0" algn="l">
                        <a:spcBef>
                          <a:spcPts val="0"/>
                        </a:spcBef>
                        <a:spcAft>
                          <a:spcPts val="0"/>
                        </a:spcAft>
                        <a:buNone/>
                      </a:pPr>
                      <a:r>
                        <a:rPr lang="en-GB" sz="1100">
                          <a:latin typeface="Calibri"/>
                          <a:ea typeface="Calibri"/>
                          <a:cs typeface="Calibri"/>
                          <a:sym typeface="Calibri"/>
                        </a:rPr>
                        <a:t>Scrooge donates to charity and helps the Cratchits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Shows full transformation; now caring and generous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“He became as good a friend, as good a master…”</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950">
                <a:tc>
                  <a:txBody>
                    <a:bodyPr/>
                    <a:lstStyle/>
                    <a:p>
                      <a:pPr indent="0" lvl="0" marL="0" rtl="0" algn="l">
                        <a:spcBef>
                          <a:spcPts val="0"/>
                        </a:spcBef>
                        <a:spcAft>
                          <a:spcPts val="0"/>
                        </a:spcAft>
                        <a:buNone/>
                      </a:pPr>
                      <a:r>
                        <a:rPr lang="en-GB" sz="1100">
                          <a:latin typeface="Calibri"/>
                          <a:ea typeface="Calibri"/>
                          <a:cs typeface="Calibri"/>
                          <a:sym typeface="Calibri"/>
                        </a:rPr>
                        <a:t>Scrooge celebrates with Fred</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Reconnects with family and joy</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“He was better than his word.”</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950">
                <a:tc>
                  <a:txBody>
                    <a:bodyPr/>
                    <a:lstStyle/>
                    <a:p>
                      <a:pPr indent="0" lvl="0" marL="0" rtl="0" algn="l">
                        <a:spcBef>
                          <a:spcPts val="0"/>
                        </a:spcBef>
                        <a:spcAft>
                          <a:spcPts val="0"/>
                        </a:spcAft>
                        <a:buNone/>
                      </a:pPr>
                      <a:r>
                        <a:rPr lang="en-GB" sz="1100">
                          <a:latin typeface="Calibri"/>
                          <a:ea typeface="Calibri"/>
                          <a:cs typeface="Calibri"/>
                          <a:sym typeface="Calibri"/>
                        </a:rPr>
                        <a:t>Tiny Tim survives and thrives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Outcome of Scrooge’s change; hope and happiness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“God bless us, every one!”</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38262ee248f_0_114"/>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Scrooge: Character Table</a:t>
            </a:r>
            <a:endParaRPr/>
          </a:p>
        </p:txBody>
      </p:sp>
      <p:sp>
        <p:nvSpPr>
          <p:cNvPr id="475" name="Google Shape;475;g38262ee248f_0_114"/>
          <p:cNvSpPr txBox="1"/>
          <p:nvPr>
            <p:ph idx="1" type="body"/>
          </p:nvPr>
        </p:nvSpPr>
        <p:spPr>
          <a:xfrm>
            <a:off x="342900" y="1583259"/>
            <a:ext cx="6172200" cy="6034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AutoNum type="arabicPeriod"/>
            </a:pPr>
            <a:r>
              <a:rPr lang="en-GB" sz="1200"/>
              <a:t>Fill in the table below, focusing on </a:t>
            </a:r>
            <a:r>
              <a:rPr b="1" lang="en-GB" sz="1200"/>
              <a:t>Scrooge’s traits</a:t>
            </a:r>
            <a:r>
              <a:rPr lang="en-GB" sz="1200"/>
              <a:t> at the start, middle, and end of the story.</a:t>
            </a:r>
            <a:endParaRPr sz="1200"/>
          </a:p>
          <a:p>
            <a:pPr indent="-304800" lvl="0" marL="457200" rtl="0" algn="l">
              <a:lnSpc>
                <a:spcPct val="115000"/>
              </a:lnSpc>
              <a:spcBef>
                <a:spcPts val="0"/>
              </a:spcBef>
              <a:spcAft>
                <a:spcPts val="0"/>
              </a:spcAft>
              <a:buSzPts val="1200"/>
              <a:buAutoNum type="arabicPeriod"/>
            </a:pPr>
            <a:r>
              <a:rPr lang="en-GB" sz="1200"/>
              <a:t>Include </a:t>
            </a:r>
            <a:r>
              <a:rPr b="1" lang="en-GB" sz="1200"/>
              <a:t>key quotes</a:t>
            </a:r>
            <a:r>
              <a:rPr lang="en-GB" sz="1200"/>
              <a:t> to support your points.</a:t>
            </a:r>
            <a:endParaRPr sz="1200"/>
          </a:p>
          <a:p>
            <a:pPr indent="-304800" lvl="0" marL="457200" rtl="0" algn="l">
              <a:lnSpc>
                <a:spcPct val="115000"/>
              </a:lnSpc>
              <a:spcBef>
                <a:spcPts val="0"/>
              </a:spcBef>
              <a:spcAft>
                <a:spcPts val="0"/>
              </a:spcAft>
              <a:buSzPts val="1200"/>
              <a:buAutoNum type="arabicPeriod"/>
            </a:pPr>
            <a:r>
              <a:rPr lang="en-GB" sz="1200"/>
              <a:t>Consider </a:t>
            </a:r>
            <a:r>
              <a:rPr b="1" lang="en-GB" sz="1200"/>
              <a:t>how Dickens presents him</a:t>
            </a:r>
            <a:r>
              <a:rPr lang="en-GB" sz="1200"/>
              <a:t> through language, actions, and interactions with others.</a:t>
            </a:r>
            <a:br>
              <a:rPr lang="en-GB" sz="1200"/>
            </a:br>
            <a:endParaRPr sz="1200"/>
          </a:p>
          <a:p>
            <a:pPr indent="0" lvl="0" marL="0" rtl="0" algn="l">
              <a:spcBef>
                <a:spcPts val="1200"/>
              </a:spcBef>
              <a:spcAft>
                <a:spcPts val="0"/>
              </a:spcAft>
              <a:buNone/>
            </a:pPr>
            <a:r>
              <a:t/>
            </a:r>
            <a:endParaRPr sz="1200"/>
          </a:p>
        </p:txBody>
      </p:sp>
      <p:graphicFrame>
        <p:nvGraphicFramePr>
          <p:cNvPr id="476" name="Google Shape;476;g38262ee248f_0_114"/>
          <p:cNvGraphicFramePr/>
          <p:nvPr/>
        </p:nvGraphicFramePr>
        <p:xfrm>
          <a:off x="485450" y="3081950"/>
          <a:ext cx="3000000" cy="3000000"/>
        </p:xfrm>
        <a:graphic>
          <a:graphicData uri="http://schemas.openxmlformats.org/drawingml/2006/table">
            <a:tbl>
              <a:tblPr>
                <a:noFill/>
                <a:tableStyleId>{0443EDC8-9467-4597-94B3-8D2C58AE86AE}</a:tableStyleId>
              </a:tblPr>
              <a:tblGrid>
                <a:gridCol w="1314450"/>
                <a:gridCol w="1914525"/>
                <a:gridCol w="1362075"/>
                <a:gridCol w="781050"/>
              </a:tblGrid>
              <a:tr h="190500">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Stage of the Novella</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Scrooge’s Traits / Personality</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Key Events / Actions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Key Quotes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90500">
                <a:tc>
                  <a:txBody>
                    <a:bodyPr/>
                    <a:lstStyle/>
                    <a:p>
                      <a:pPr indent="0" lvl="0" marL="0" rtl="0" algn="l">
                        <a:spcBef>
                          <a:spcPts val="0"/>
                        </a:spcBef>
                        <a:spcAft>
                          <a:spcPts val="0"/>
                        </a:spcAft>
                        <a:buNone/>
                      </a:pPr>
                      <a:r>
                        <a:rPr b="1" lang="en-GB" sz="1100">
                          <a:latin typeface="Calibri"/>
                          <a:ea typeface="Calibri"/>
                          <a:cs typeface="Calibri"/>
                          <a:sym typeface="Calibri"/>
                        </a:rPr>
                        <a:t>Start</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90500">
                <a:tc>
                  <a:txBody>
                    <a:bodyPr/>
                    <a:lstStyle/>
                    <a:p>
                      <a:pPr indent="0" lvl="0" marL="0" rtl="0" algn="l">
                        <a:spcBef>
                          <a:spcPts val="0"/>
                        </a:spcBef>
                        <a:spcAft>
                          <a:spcPts val="0"/>
                        </a:spcAft>
                        <a:buNone/>
                      </a:pPr>
                      <a:r>
                        <a:rPr b="1" lang="en-GB" sz="1100">
                          <a:latin typeface="Calibri"/>
                          <a:ea typeface="Calibri"/>
                          <a:cs typeface="Calibri"/>
                          <a:sym typeface="Calibri"/>
                        </a:rPr>
                        <a:t>Middle</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90500">
                <a:tc>
                  <a:txBody>
                    <a:bodyPr/>
                    <a:lstStyle/>
                    <a:p>
                      <a:pPr indent="0" lvl="0" marL="0" rtl="0" algn="l">
                        <a:spcBef>
                          <a:spcPts val="0"/>
                        </a:spcBef>
                        <a:spcAft>
                          <a:spcPts val="0"/>
                        </a:spcAft>
                        <a:buNone/>
                      </a:pPr>
                      <a:r>
                        <a:rPr b="1" lang="en-GB" sz="1100">
                          <a:latin typeface="Calibri"/>
                          <a:ea typeface="Calibri"/>
                          <a:cs typeface="Calibri"/>
                          <a:sym typeface="Calibri"/>
                        </a:rPr>
                        <a:t>End</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477" name="Google Shape;477;g38262ee248f_0_114"/>
          <p:cNvSpPr txBox="1"/>
          <p:nvPr/>
        </p:nvSpPr>
        <p:spPr>
          <a:xfrm>
            <a:off x="553850" y="5369283"/>
            <a:ext cx="5235300" cy="101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Prompts to Guide You:</a:t>
            </a:r>
            <a:endParaRPr b="1" sz="1200">
              <a:solidFill>
                <a:schemeClr val="dk1"/>
              </a:solidFill>
              <a:latin typeface="Calibri"/>
              <a:ea typeface="Calibri"/>
              <a:cs typeface="Calibri"/>
              <a:sym typeface="Calibri"/>
            </a:endParaRPr>
          </a:p>
          <a:p>
            <a:pPr indent="-304800" lvl="0" marL="457200" rtl="0" algn="l">
              <a:lnSpc>
                <a:spcPct val="115000"/>
              </a:lnSpc>
              <a:spcBef>
                <a:spcPts val="1200"/>
              </a:spcBef>
              <a:spcAft>
                <a:spcPts val="0"/>
              </a:spcAft>
              <a:buClr>
                <a:schemeClr val="dk1"/>
              </a:buClr>
              <a:buSzPts val="1200"/>
              <a:buFont typeface="Calibri"/>
              <a:buChar char="●"/>
            </a:pPr>
            <a:r>
              <a:rPr b="1" lang="en-GB" sz="1200">
                <a:solidFill>
                  <a:schemeClr val="dk1"/>
                </a:solidFill>
                <a:latin typeface="Calibri"/>
                <a:ea typeface="Calibri"/>
                <a:cs typeface="Calibri"/>
                <a:sym typeface="Calibri"/>
              </a:rPr>
              <a:t>Start:</a:t>
            </a:r>
            <a:endParaRPr b="1"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How does Scrooge behave toward money, family, and society?</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Is he selfish, miserly, cold, or unfeeling?</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Example quote: “Bah! Humbug!”</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b="1" lang="en-GB" sz="1200">
                <a:solidFill>
                  <a:schemeClr val="dk1"/>
                </a:solidFill>
                <a:latin typeface="Calibri"/>
                <a:ea typeface="Calibri"/>
                <a:cs typeface="Calibri"/>
                <a:sym typeface="Calibri"/>
              </a:rPr>
              <a:t>Middle:</a:t>
            </a:r>
            <a:endParaRPr b="1"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How do the visits of Marley and the Spirits affect him?</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Is he reflective, fearful, regretful?</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Example: Seeing his past and the Cratchits.</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b="1" lang="en-GB" sz="1200">
                <a:solidFill>
                  <a:schemeClr val="dk1"/>
                </a:solidFill>
                <a:latin typeface="Calibri"/>
                <a:ea typeface="Calibri"/>
                <a:cs typeface="Calibri"/>
                <a:sym typeface="Calibri"/>
              </a:rPr>
              <a:t>End:</a:t>
            </a:r>
            <a:endParaRPr b="1"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How has he changed?</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Is he generous, kind, and socially responsible?</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Example: Giving to charity, celebrating Christmas with Fred and the Cratchits.</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0" lvl="0" marL="0" rtl="0" algn="l">
              <a:spcBef>
                <a:spcPts val="12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38262ee248f_0_126"/>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Tiny Tim: Character Table</a:t>
            </a:r>
            <a:endParaRPr/>
          </a:p>
        </p:txBody>
      </p:sp>
      <p:sp>
        <p:nvSpPr>
          <p:cNvPr id="484" name="Google Shape;484;g38262ee248f_0_126"/>
          <p:cNvSpPr txBox="1"/>
          <p:nvPr>
            <p:ph idx="1" type="body"/>
          </p:nvPr>
        </p:nvSpPr>
        <p:spPr>
          <a:xfrm>
            <a:off x="342900" y="1572676"/>
            <a:ext cx="6172200" cy="6034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AutoNum type="arabicPeriod"/>
            </a:pPr>
            <a:r>
              <a:rPr lang="en-GB" sz="1200"/>
              <a:t>Fill in the table below with </a:t>
            </a:r>
            <a:r>
              <a:rPr b="1" lang="en-GB" sz="1200"/>
              <a:t>Tiny Tim’s key traits, important quotes, and significance</a:t>
            </a:r>
            <a:r>
              <a:rPr lang="en-GB" sz="1200"/>
              <a:t>.</a:t>
            </a:r>
            <a:br>
              <a:rPr lang="en-GB" sz="1200"/>
            </a:br>
            <a:endParaRPr sz="1200"/>
          </a:p>
          <a:p>
            <a:pPr indent="-304800" lvl="0" marL="457200" rtl="0" algn="l">
              <a:lnSpc>
                <a:spcPct val="115000"/>
              </a:lnSpc>
              <a:spcBef>
                <a:spcPts val="0"/>
              </a:spcBef>
              <a:spcAft>
                <a:spcPts val="0"/>
              </a:spcAft>
              <a:buSzPts val="1200"/>
              <a:buFont typeface="Calibri"/>
              <a:buAutoNum type="arabicPeriod"/>
            </a:pPr>
            <a:r>
              <a:rPr lang="en-GB" sz="1200"/>
              <a:t>Think about how Dickens uses Tiny Tim to influence the reader and support the novella’s themes.</a:t>
            </a:r>
            <a:endParaRPr sz="1200"/>
          </a:p>
          <a:p>
            <a:pPr indent="0" lvl="0" marL="0" rtl="0" algn="l">
              <a:spcBef>
                <a:spcPts val="1200"/>
              </a:spcBef>
              <a:spcAft>
                <a:spcPts val="0"/>
              </a:spcAft>
              <a:buNone/>
            </a:pPr>
            <a:r>
              <a:t/>
            </a:r>
            <a:endParaRPr sz="1200"/>
          </a:p>
        </p:txBody>
      </p:sp>
      <p:graphicFrame>
        <p:nvGraphicFramePr>
          <p:cNvPr id="485" name="Google Shape;485;g38262ee248f_0_126"/>
          <p:cNvGraphicFramePr/>
          <p:nvPr/>
        </p:nvGraphicFramePr>
        <p:xfrm>
          <a:off x="129113" y="2946417"/>
          <a:ext cx="3000000" cy="3000000"/>
        </p:xfrm>
        <a:graphic>
          <a:graphicData uri="http://schemas.openxmlformats.org/drawingml/2006/table">
            <a:tbl>
              <a:tblPr>
                <a:noFill/>
                <a:tableStyleId>{0443EDC8-9467-4597-94B3-8D2C58AE86AE}</a:tableStyleId>
              </a:tblPr>
              <a:tblGrid>
                <a:gridCol w="1173900"/>
                <a:gridCol w="5425875"/>
              </a:tblGrid>
              <a:tr h="354725">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Aspect</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Notes / Examples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6625">
                <a:tc>
                  <a:txBody>
                    <a:bodyPr/>
                    <a:lstStyle/>
                    <a:p>
                      <a:pPr indent="0" lvl="0" marL="0" rtl="0" algn="l">
                        <a:spcBef>
                          <a:spcPts val="0"/>
                        </a:spcBef>
                        <a:spcAft>
                          <a:spcPts val="0"/>
                        </a:spcAft>
                        <a:buNone/>
                      </a:pPr>
                      <a:r>
                        <a:rPr b="1" lang="en-GB" sz="1100">
                          <a:latin typeface="Calibri"/>
                          <a:ea typeface="Calibri"/>
                          <a:cs typeface="Calibri"/>
                          <a:sym typeface="Calibri"/>
                        </a:rPr>
                        <a:t>Key Traits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Kind, innocent, optimistic, courageous, moral, vulnerable due to illness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62425">
                <a:tc>
                  <a:txBody>
                    <a:bodyPr/>
                    <a:lstStyle/>
                    <a:p>
                      <a:pPr indent="0" lvl="0" marL="0" rtl="0" algn="l">
                        <a:spcBef>
                          <a:spcPts val="0"/>
                        </a:spcBef>
                        <a:spcAft>
                          <a:spcPts val="0"/>
                        </a:spcAft>
                        <a:buNone/>
                      </a:pPr>
                      <a:r>
                        <a:rPr b="1" lang="en-GB" sz="1100">
                          <a:latin typeface="Calibri"/>
                          <a:ea typeface="Calibri"/>
                          <a:cs typeface="Calibri"/>
                          <a:sym typeface="Calibri"/>
                        </a:rPr>
                        <a:t>Key Quotes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Example: “God bless us, every one!” Example: “Tiny Tim hoped the people saw him in the church, because he was a cripple, and it might be pleasant to them to remember upon Christmas Day…”</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62425">
                <a:tc>
                  <a:txBody>
                    <a:bodyPr/>
                    <a:lstStyle/>
                    <a:p>
                      <a:pPr indent="0" lvl="0" marL="0" rtl="0" algn="l">
                        <a:spcBef>
                          <a:spcPts val="0"/>
                        </a:spcBef>
                        <a:spcAft>
                          <a:spcPts val="0"/>
                        </a:spcAft>
                        <a:buNone/>
                      </a:pPr>
                      <a:r>
                        <a:rPr b="1" lang="en-GB" sz="1100">
                          <a:latin typeface="Calibri"/>
                          <a:ea typeface="Calibri"/>
                          <a:cs typeface="Calibri"/>
                          <a:sym typeface="Calibri"/>
                        </a:rPr>
                        <a:t>Significance / Role in Novella</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Highlights social injustice and the struggles of the poor - Inspires compassion in Scrooge - Symbolises hope, innocence, and the potential for change - Reinforces Dickens’ message about family, charity, and moral responsibility</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486" name="Google Shape;486;g38262ee248f_0_126"/>
          <p:cNvSpPr txBox="1"/>
          <p:nvPr/>
        </p:nvSpPr>
        <p:spPr>
          <a:xfrm>
            <a:off x="384525" y="5633850"/>
            <a:ext cx="5651400" cy="139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Prompts for You:</a:t>
            </a:r>
            <a:endParaRPr b="1" sz="1200">
              <a:solidFill>
                <a:schemeClr val="dk1"/>
              </a:solidFill>
              <a:latin typeface="Calibri"/>
              <a:ea typeface="Calibri"/>
              <a:cs typeface="Calibri"/>
              <a:sym typeface="Calibri"/>
            </a:endParaRPr>
          </a:p>
          <a:p>
            <a:pPr indent="-304800" lvl="0" marL="457200" rtl="0" algn="l">
              <a:lnSpc>
                <a:spcPct val="115000"/>
              </a:lnSpc>
              <a:spcBef>
                <a:spcPts val="1200"/>
              </a:spcBef>
              <a:spcAft>
                <a:spcPts val="0"/>
              </a:spcAft>
              <a:buClr>
                <a:schemeClr val="dk1"/>
              </a:buClr>
              <a:buSzPts val="1200"/>
              <a:buChar char="●"/>
            </a:pPr>
            <a:r>
              <a:rPr lang="en-GB" sz="1200">
                <a:solidFill>
                  <a:schemeClr val="dk1"/>
                </a:solidFill>
                <a:latin typeface="Calibri"/>
                <a:ea typeface="Calibri"/>
                <a:cs typeface="Calibri"/>
                <a:sym typeface="Calibri"/>
              </a:rPr>
              <a:t>How does Tiny Tim </a:t>
            </a:r>
            <a:r>
              <a:rPr b="1" lang="en-GB" sz="1200">
                <a:solidFill>
                  <a:schemeClr val="dk1"/>
                </a:solidFill>
                <a:latin typeface="Calibri"/>
                <a:ea typeface="Calibri"/>
                <a:cs typeface="Calibri"/>
                <a:sym typeface="Calibri"/>
              </a:rPr>
              <a:t>contrast with Scrooge</a:t>
            </a:r>
            <a:r>
              <a:rPr lang="en-GB" sz="1200">
                <a:solidFill>
                  <a:schemeClr val="dk1"/>
                </a:solidFill>
                <a:latin typeface="Calibri"/>
                <a:ea typeface="Calibri"/>
                <a:cs typeface="Calibri"/>
                <a:sym typeface="Calibri"/>
              </a:rPr>
              <a:t> at the start of the novella?</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How do other characters react to him, and what does this reveal about them?</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Why might Dickens have chosen to make Tim a child and physically vulnerable?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latin typeface="Calibri"/>
                <a:ea typeface="Calibri"/>
                <a:cs typeface="Calibri"/>
                <a:sym typeface="Calibri"/>
              </a:rPr>
              <a:t>How does Tim’s health and optimism highlight themes of </a:t>
            </a:r>
            <a:r>
              <a:rPr b="1" lang="en-GB" sz="1200">
                <a:solidFill>
                  <a:schemeClr val="dk1"/>
                </a:solidFill>
                <a:latin typeface="Calibri"/>
                <a:ea typeface="Calibri"/>
                <a:cs typeface="Calibri"/>
                <a:sym typeface="Calibri"/>
              </a:rPr>
              <a:t>redemption, generosity, and social responsibility</a:t>
            </a:r>
            <a:r>
              <a:rPr lang="en-GB"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12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6"/>
          <p:cNvSpPr txBox="1"/>
          <p:nvPr>
            <p:ph type="title"/>
          </p:nvPr>
        </p:nvSpPr>
        <p:spPr>
          <a:xfrm>
            <a:off x="342900" y="107504"/>
            <a:ext cx="6172200" cy="1524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Calibri"/>
              <a:buNone/>
            </a:pPr>
            <a:r>
              <a:rPr b="1" lang="en-GB" sz="2400" u="sng"/>
              <a:t>Dictionary Task/Ambitious Vocabulary use. </a:t>
            </a:r>
            <a:br>
              <a:rPr lang="en-GB" sz="2400"/>
            </a:br>
            <a:r>
              <a:rPr lang="en-GB" sz="2400" u="sng"/>
              <a:t>In 5 minutes - Look up the definition of a word below, create a flash card with an example from ‘Romeo and Juliet’:  </a:t>
            </a:r>
            <a:br>
              <a:rPr b="1" lang="en-GB" sz="2400" u="sng"/>
            </a:br>
            <a:endParaRPr sz="2400"/>
          </a:p>
        </p:txBody>
      </p:sp>
      <p:sp>
        <p:nvSpPr>
          <p:cNvPr id="118" name="Google Shape;118;p46"/>
          <p:cNvSpPr txBox="1"/>
          <p:nvPr>
            <p:ph idx="1" type="body"/>
          </p:nvPr>
        </p:nvSpPr>
        <p:spPr>
          <a:xfrm>
            <a:off x="342900" y="1475656"/>
            <a:ext cx="3028950" cy="712879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500"/>
              <a:buNone/>
            </a:pPr>
            <a:r>
              <a:rPr b="1" lang="en-GB" sz="1500" u="sng"/>
              <a:t>Romeo is:</a:t>
            </a:r>
            <a:endParaRPr/>
          </a:p>
          <a:p>
            <a:pPr indent="-342900" lvl="0" marL="342900" rtl="0" algn="l">
              <a:lnSpc>
                <a:spcPct val="100000"/>
              </a:lnSpc>
              <a:spcBef>
                <a:spcPts val="300"/>
              </a:spcBef>
              <a:spcAft>
                <a:spcPts val="0"/>
              </a:spcAft>
              <a:buClr>
                <a:schemeClr val="dk1"/>
              </a:buClr>
              <a:buSzPts val="1500"/>
              <a:buChar char="•"/>
            </a:pPr>
            <a:r>
              <a:rPr lang="en-GB" sz="1500"/>
              <a:t>Infatuation</a:t>
            </a:r>
            <a:endParaRPr/>
          </a:p>
          <a:p>
            <a:pPr indent="-342900" lvl="0" marL="342900" rtl="0" algn="l">
              <a:lnSpc>
                <a:spcPct val="100000"/>
              </a:lnSpc>
              <a:spcBef>
                <a:spcPts val="300"/>
              </a:spcBef>
              <a:spcAft>
                <a:spcPts val="0"/>
              </a:spcAft>
              <a:buClr>
                <a:schemeClr val="dk1"/>
              </a:buClr>
              <a:buSzPts val="1500"/>
              <a:buChar char="•"/>
            </a:pPr>
            <a:r>
              <a:rPr lang="en-GB" sz="1500"/>
              <a:t>Desperate</a:t>
            </a:r>
            <a:endParaRPr/>
          </a:p>
          <a:p>
            <a:pPr indent="-342900" lvl="0" marL="342900" rtl="0" algn="l">
              <a:lnSpc>
                <a:spcPct val="100000"/>
              </a:lnSpc>
              <a:spcBef>
                <a:spcPts val="300"/>
              </a:spcBef>
              <a:spcAft>
                <a:spcPts val="0"/>
              </a:spcAft>
              <a:buClr>
                <a:schemeClr val="dk1"/>
              </a:buClr>
              <a:buSzPts val="1500"/>
              <a:buChar char="•"/>
            </a:pPr>
            <a:r>
              <a:rPr lang="en-GB" sz="1500"/>
              <a:t>Depressed</a:t>
            </a:r>
            <a:endParaRPr/>
          </a:p>
          <a:p>
            <a:pPr indent="-342900" lvl="0" marL="342900" rtl="0" algn="l">
              <a:lnSpc>
                <a:spcPct val="100000"/>
              </a:lnSpc>
              <a:spcBef>
                <a:spcPts val="300"/>
              </a:spcBef>
              <a:spcAft>
                <a:spcPts val="0"/>
              </a:spcAft>
              <a:buClr>
                <a:schemeClr val="dk1"/>
              </a:buClr>
              <a:buSzPts val="1500"/>
              <a:buChar char="•"/>
            </a:pPr>
            <a:r>
              <a:rPr lang="en-GB" sz="1500"/>
              <a:t>Love sick</a:t>
            </a:r>
            <a:endParaRPr/>
          </a:p>
          <a:p>
            <a:pPr indent="-342900" lvl="0" marL="342900" rtl="0" algn="l">
              <a:lnSpc>
                <a:spcPct val="100000"/>
              </a:lnSpc>
              <a:spcBef>
                <a:spcPts val="300"/>
              </a:spcBef>
              <a:spcAft>
                <a:spcPts val="0"/>
              </a:spcAft>
              <a:buClr>
                <a:schemeClr val="dk1"/>
              </a:buClr>
              <a:buSzPts val="1500"/>
              <a:buChar char="•"/>
            </a:pPr>
            <a:r>
              <a:rPr lang="en-GB" sz="1500"/>
              <a:t>Rash</a:t>
            </a:r>
            <a:endParaRPr/>
          </a:p>
          <a:p>
            <a:pPr indent="-342900" lvl="0" marL="342900" rtl="0" algn="l">
              <a:lnSpc>
                <a:spcPct val="100000"/>
              </a:lnSpc>
              <a:spcBef>
                <a:spcPts val="300"/>
              </a:spcBef>
              <a:spcAft>
                <a:spcPts val="0"/>
              </a:spcAft>
              <a:buClr>
                <a:schemeClr val="dk1"/>
              </a:buClr>
              <a:buSzPts val="1500"/>
              <a:buChar char="•"/>
            </a:pPr>
            <a:r>
              <a:rPr lang="en-GB" sz="1500"/>
              <a:t>Loyal</a:t>
            </a:r>
            <a:endParaRPr/>
          </a:p>
          <a:p>
            <a:pPr indent="-342900" lvl="0" marL="342900" rtl="0" algn="l">
              <a:lnSpc>
                <a:spcPct val="100000"/>
              </a:lnSpc>
              <a:spcBef>
                <a:spcPts val="300"/>
              </a:spcBef>
              <a:spcAft>
                <a:spcPts val="0"/>
              </a:spcAft>
              <a:buClr>
                <a:schemeClr val="dk1"/>
              </a:buClr>
              <a:buSzPts val="1500"/>
              <a:buChar char="•"/>
            </a:pPr>
            <a:r>
              <a:rPr lang="en-GB" sz="1500"/>
              <a:t>Loving</a:t>
            </a:r>
            <a:endParaRPr/>
          </a:p>
          <a:p>
            <a:pPr indent="-342900" lvl="0" marL="342900" rtl="0" algn="l">
              <a:lnSpc>
                <a:spcPct val="100000"/>
              </a:lnSpc>
              <a:spcBef>
                <a:spcPts val="300"/>
              </a:spcBef>
              <a:spcAft>
                <a:spcPts val="0"/>
              </a:spcAft>
              <a:buClr>
                <a:schemeClr val="dk1"/>
              </a:buClr>
              <a:buSzPts val="1500"/>
              <a:buChar char="•"/>
            </a:pPr>
            <a:r>
              <a:rPr lang="en-GB" sz="1500"/>
              <a:t>Devoted</a:t>
            </a:r>
            <a:endParaRPr/>
          </a:p>
          <a:p>
            <a:pPr indent="-342900" lvl="0" marL="342900" rtl="0" algn="l">
              <a:lnSpc>
                <a:spcPct val="100000"/>
              </a:lnSpc>
              <a:spcBef>
                <a:spcPts val="300"/>
              </a:spcBef>
              <a:spcAft>
                <a:spcPts val="0"/>
              </a:spcAft>
              <a:buClr>
                <a:schemeClr val="dk1"/>
              </a:buClr>
              <a:buSzPts val="1500"/>
              <a:buChar char="•"/>
            </a:pPr>
            <a:r>
              <a:rPr lang="en-GB" sz="1500"/>
              <a:t>Brooding</a:t>
            </a:r>
            <a:endParaRPr/>
          </a:p>
          <a:p>
            <a:pPr indent="-342900" lvl="0" marL="342900" rtl="0" algn="l">
              <a:lnSpc>
                <a:spcPct val="100000"/>
              </a:lnSpc>
              <a:spcBef>
                <a:spcPts val="300"/>
              </a:spcBef>
              <a:spcAft>
                <a:spcPts val="0"/>
              </a:spcAft>
              <a:buClr>
                <a:schemeClr val="dk1"/>
              </a:buClr>
              <a:buSzPts val="1500"/>
              <a:buChar char="•"/>
            </a:pPr>
            <a:r>
              <a:rPr lang="en-GB" sz="1500"/>
              <a:t>Reckless</a:t>
            </a:r>
            <a:endParaRPr/>
          </a:p>
          <a:p>
            <a:pPr indent="-342900" lvl="0" marL="342900" rtl="0" algn="l">
              <a:lnSpc>
                <a:spcPct val="100000"/>
              </a:lnSpc>
              <a:spcBef>
                <a:spcPts val="300"/>
              </a:spcBef>
              <a:spcAft>
                <a:spcPts val="0"/>
              </a:spcAft>
              <a:buClr>
                <a:schemeClr val="dk1"/>
              </a:buClr>
              <a:buSzPts val="1500"/>
              <a:buChar char="•"/>
            </a:pPr>
            <a:r>
              <a:rPr lang="en-GB" sz="1500"/>
              <a:t>Immature</a:t>
            </a:r>
            <a:endParaRPr/>
          </a:p>
          <a:p>
            <a:pPr indent="-342900" lvl="0" marL="342900" rtl="0" algn="l">
              <a:lnSpc>
                <a:spcPct val="100000"/>
              </a:lnSpc>
              <a:spcBef>
                <a:spcPts val="300"/>
              </a:spcBef>
              <a:spcAft>
                <a:spcPts val="0"/>
              </a:spcAft>
              <a:buClr>
                <a:schemeClr val="dk1"/>
              </a:buClr>
              <a:buSzPts val="1500"/>
              <a:buChar char="•"/>
            </a:pPr>
            <a:r>
              <a:rPr lang="en-GB" sz="1500"/>
              <a:t>Selfish</a:t>
            </a:r>
            <a:endParaRPr/>
          </a:p>
          <a:p>
            <a:pPr indent="-342900" lvl="0" marL="342900" rtl="0" algn="l">
              <a:lnSpc>
                <a:spcPct val="100000"/>
              </a:lnSpc>
              <a:spcBef>
                <a:spcPts val="300"/>
              </a:spcBef>
              <a:spcAft>
                <a:spcPts val="0"/>
              </a:spcAft>
              <a:buClr>
                <a:schemeClr val="dk1"/>
              </a:buClr>
              <a:buSzPts val="1500"/>
              <a:buChar char="•"/>
            </a:pPr>
            <a:r>
              <a:rPr lang="en-GB" sz="1500"/>
              <a:t>Revengeful</a:t>
            </a:r>
            <a:endParaRPr/>
          </a:p>
          <a:p>
            <a:pPr indent="-342900" lvl="0" marL="342900" rtl="0" algn="l">
              <a:lnSpc>
                <a:spcPct val="100000"/>
              </a:lnSpc>
              <a:spcBef>
                <a:spcPts val="300"/>
              </a:spcBef>
              <a:spcAft>
                <a:spcPts val="0"/>
              </a:spcAft>
              <a:buClr>
                <a:schemeClr val="dk1"/>
              </a:buClr>
              <a:buSzPts val="1500"/>
              <a:buChar char="•"/>
            </a:pPr>
            <a:r>
              <a:rPr lang="en-GB" sz="1500"/>
              <a:t>Fickle</a:t>
            </a:r>
            <a:endParaRPr/>
          </a:p>
          <a:p>
            <a:pPr indent="-342900" lvl="0" marL="342900" rtl="0" algn="l">
              <a:lnSpc>
                <a:spcPct val="100000"/>
              </a:lnSpc>
              <a:spcBef>
                <a:spcPts val="300"/>
              </a:spcBef>
              <a:spcAft>
                <a:spcPts val="0"/>
              </a:spcAft>
              <a:buClr>
                <a:schemeClr val="dk1"/>
              </a:buClr>
              <a:buSzPts val="1500"/>
              <a:buChar char="•"/>
            </a:pPr>
            <a:r>
              <a:rPr lang="en-GB" sz="1500"/>
              <a:t>Idealist</a:t>
            </a:r>
            <a:endParaRPr/>
          </a:p>
          <a:p>
            <a:pPr indent="-342900" lvl="0" marL="342900" rtl="0" algn="l">
              <a:lnSpc>
                <a:spcPct val="100000"/>
              </a:lnSpc>
              <a:spcBef>
                <a:spcPts val="300"/>
              </a:spcBef>
              <a:spcAft>
                <a:spcPts val="0"/>
              </a:spcAft>
              <a:buClr>
                <a:schemeClr val="dk1"/>
              </a:buClr>
              <a:buSzPts val="1500"/>
              <a:buChar char="•"/>
            </a:pPr>
            <a:r>
              <a:rPr lang="en-GB" sz="1500"/>
              <a:t>Affectionate</a:t>
            </a:r>
            <a:endParaRPr/>
          </a:p>
          <a:p>
            <a:pPr indent="-342900" lvl="0" marL="342900" rtl="0" algn="l">
              <a:lnSpc>
                <a:spcPct val="100000"/>
              </a:lnSpc>
              <a:spcBef>
                <a:spcPts val="300"/>
              </a:spcBef>
              <a:spcAft>
                <a:spcPts val="0"/>
              </a:spcAft>
              <a:buClr>
                <a:schemeClr val="dk1"/>
              </a:buClr>
              <a:buSzPts val="1500"/>
              <a:buChar char="•"/>
            </a:pPr>
            <a:r>
              <a:rPr lang="en-GB" sz="1500"/>
              <a:t>Isolated</a:t>
            </a:r>
            <a:endParaRPr/>
          </a:p>
          <a:p>
            <a:pPr indent="-342900" lvl="0" marL="342900" rtl="0" algn="l">
              <a:lnSpc>
                <a:spcPct val="100000"/>
              </a:lnSpc>
              <a:spcBef>
                <a:spcPts val="300"/>
              </a:spcBef>
              <a:spcAft>
                <a:spcPts val="0"/>
              </a:spcAft>
              <a:buClr>
                <a:schemeClr val="dk1"/>
              </a:buClr>
              <a:buSzPts val="1500"/>
              <a:buChar char="•"/>
            </a:pPr>
            <a:r>
              <a:rPr lang="en-GB" sz="1500"/>
              <a:t>Irrational</a:t>
            </a:r>
            <a:endParaRPr/>
          </a:p>
          <a:p>
            <a:pPr indent="-342900" lvl="0" marL="342900" rtl="0" algn="l">
              <a:lnSpc>
                <a:spcPct val="100000"/>
              </a:lnSpc>
              <a:spcBef>
                <a:spcPts val="300"/>
              </a:spcBef>
              <a:spcAft>
                <a:spcPts val="0"/>
              </a:spcAft>
              <a:buClr>
                <a:schemeClr val="dk1"/>
              </a:buClr>
              <a:buSzPts val="1500"/>
              <a:buChar char="•"/>
            </a:pPr>
            <a:r>
              <a:rPr lang="en-GB" sz="1500"/>
              <a:t>Emotional</a:t>
            </a:r>
            <a:endParaRPr/>
          </a:p>
          <a:p>
            <a:pPr indent="-342900" lvl="0" marL="342900" rtl="0" algn="l">
              <a:lnSpc>
                <a:spcPct val="100000"/>
              </a:lnSpc>
              <a:spcBef>
                <a:spcPts val="300"/>
              </a:spcBef>
              <a:spcAft>
                <a:spcPts val="0"/>
              </a:spcAft>
              <a:buClr>
                <a:schemeClr val="dk1"/>
              </a:buClr>
              <a:buSzPts val="1500"/>
              <a:buChar char="•"/>
            </a:pPr>
            <a:r>
              <a:rPr lang="en-GB" sz="1500"/>
              <a:t>Young</a:t>
            </a:r>
            <a:endParaRPr/>
          </a:p>
          <a:p>
            <a:pPr indent="-342900" lvl="0" marL="342900" rtl="0" algn="l">
              <a:lnSpc>
                <a:spcPct val="100000"/>
              </a:lnSpc>
              <a:spcBef>
                <a:spcPts val="300"/>
              </a:spcBef>
              <a:spcAft>
                <a:spcPts val="0"/>
              </a:spcAft>
              <a:buClr>
                <a:schemeClr val="dk1"/>
              </a:buClr>
              <a:buSzPts val="1500"/>
              <a:buChar char="•"/>
            </a:pPr>
            <a:r>
              <a:rPr lang="en-GB" sz="1500"/>
              <a:t>Foolish</a:t>
            </a:r>
            <a:endParaRPr/>
          </a:p>
          <a:p>
            <a:pPr indent="-342900" lvl="0" marL="342900" rtl="0" algn="l">
              <a:lnSpc>
                <a:spcPct val="100000"/>
              </a:lnSpc>
              <a:spcBef>
                <a:spcPts val="300"/>
              </a:spcBef>
              <a:spcAft>
                <a:spcPts val="0"/>
              </a:spcAft>
              <a:buClr>
                <a:schemeClr val="dk1"/>
              </a:buClr>
              <a:buSzPts val="1500"/>
              <a:buChar char="•"/>
            </a:pPr>
            <a:r>
              <a:rPr lang="en-GB" sz="1500"/>
              <a:t>Passionate</a:t>
            </a:r>
            <a:endParaRPr/>
          </a:p>
          <a:p>
            <a:pPr indent="-342900" lvl="0" marL="342900" rtl="0" algn="l">
              <a:lnSpc>
                <a:spcPct val="100000"/>
              </a:lnSpc>
              <a:spcBef>
                <a:spcPts val="300"/>
              </a:spcBef>
              <a:spcAft>
                <a:spcPts val="0"/>
              </a:spcAft>
              <a:buClr>
                <a:schemeClr val="dk1"/>
              </a:buClr>
              <a:buSzPts val="1500"/>
              <a:buChar char="•"/>
            </a:pPr>
            <a:r>
              <a:rPr lang="en-GB" sz="1500"/>
              <a:t>Superficial</a:t>
            </a:r>
            <a:endParaRPr/>
          </a:p>
          <a:p>
            <a:pPr indent="-342900" lvl="0" marL="342900" rtl="0" algn="l">
              <a:lnSpc>
                <a:spcPct val="100000"/>
              </a:lnSpc>
              <a:spcBef>
                <a:spcPts val="300"/>
              </a:spcBef>
              <a:spcAft>
                <a:spcPts val="0"/>
              </a:spcAft>
              <a:buClr>
                <a:schemeClr val="dk1"/>
              </a:buClr>
              <a:buSzPts val="1500"/>
              <a:buChar char="•"/>
            </a:pPr>
            <a:r>
              <a:rPr lang="en-GB" sz="1500"/>
              <a:t>Poetic</a:t>
            </a:r>
            <a:endParaRPr/>
          </a:p>
          <a:p>
            <a:pPr indent="-342900" lvl="0" marL="342900" rtl="0" algn="l">
              <a:lnSpc>
                <a:spcPct val="100000"/>
              </a:lnSpc>
              <a:spcBef>
                <a:spcPts val="300"/>
              </a:spcBef>
              <a:spcAft>
                <a:spcPts val="0"/>
              </a:spcAft>
              <a:buClr>
                <a:schemeClr val="dk1"/>
              </a:buClr>
              <a:buSzPts val="1500"/>
              <a:buChar char="•"/>
            </a:pPr>
            <a:r>
              <a:rPr lang="en-GB" sz="1500"/>
              <a:t>Impulsive</a:t>
            </a:r>
            <a:endParaRPr/>
          </a:p>
        </p:txBody>
      </p:sp>
      <p:sp>
        <p:nvSpPr>
          <p:cNvPr id="119" name="Google Shape;119;p46"/>
          <p:cNvSpPr txBox="1"/>
          <p:nvPr>
            <p:ph idx="2" type="body"/>
          </p:nvPr>
        </p:nvSpPr>
        <p:spPr>
          <a:xfrm>
            <a:off x="3486150" y="1403648"/>
            <a:ext cx="3371850" cy="730830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500"/>
              <a:buNone/>
            </a:pPr>
            <a:r>
              <a:rPr b="1" lang="en-GB" sz="1500" u="sng"/>
              <a:t>Juliet is:</a:t>
            </a:r>
            <a:endParaRPr/>
          </a:p>
          <a:p>
            <a:pPr indent="0" lvl="0" marL="0" rtl="0" algn="l">
              <a:lnSpc>
                <a:spcPct val="100000"/>
              </a:lnSpc>
              <a:spcBef>
                <a:spcPts val="300"/>
              </a:spcBef>
              <a:spcAft>
                <a:spcPts val="0"/>
              </a:spcAft>
              <a:buClr>
                <a:schemeClr val="dk1"/>
              </a:buClr>
              <a:buSzPts val="1500"/>
              <a:buNone/>
            </a:pPr>
            <a:r>
              <a:rPr lang="en-GB" sz="1500"/>
              <a:t>Young</a:t>
            </a:r>
            <a:endParaRPr/>
          </a:p>
          <a:p>
            <a:pPr indent="0" lvl="0" marL="0" rtl="0" algn="l">
              <a:lnSpc>
                <a:spcPct val="100000"/>
              </a:lnSpc>
              <a:spcBef>
                <a:spcPts val="300"/>
              </a:spcBef>
              <a:spcAft>
                <a:spcPts val="0"/>
              </a:spcAft>
              <a:buClr>
                <a:schemeClr val="dk1"/>
              </a:buClr>
              <a:buSzPts val="1500"/>
              <a:buNone/>
            </a:pPr>
            <a:r>
              <a:rPr lang="en-GB" sz="1500"/>
              <a:t>Sensitive</a:t>
            </a:r>
            <a:endParaRPr/>
          </a:p>
          <a:p>
            <a:pPr indent="0" lvl="0" marL="0" rtl="0" algn="l">
              <a:lnSpc>
                <a:spcPct val="100000"/>
              </a:lnSpc>
              <a:spcBef>
                <a:spcPts val="300"/>
              </a:spcBef>
              <a:spcAft>
                <a:spcPts val="0"/>
              </a:spcAft>
              <a:buClr>
                <a:schemeClr val="dk1"/>
              </a:buClr>
              <a:buSzPts val="1500"/>
              <a:buNone/>
            </a:pPr>
            <a:r>
              <a:rPr lang="en-GB" sz="1500"/>
              <a:t>Resourceful</a:t>
            </a:r>
            <a:endParaRPr/>
          </a:p>
          <a:p>
            <a:pPr indent="0" lvl="0" marL="0" rtl="0" algn="l">
              <a:lnSpc>
                <a:spcPct val="100000"/>
              </a:lnSpc>
              <a:spcBef>
                <a:spcPts val="300"/>
              </a:spcBef>
              <a:spcAft>
                <a:spcPts val="0"/>
              </a:spcAft>
              <a:buClr>
                <a:schemeClr val="dk1"/>
              </a:buClr>
              <a:buSzPts val="1500"/>
              <a:buNone/>
            </a:pPr>
            <a:r>
              <a:rPr lang="en-GB" sz="1500"/>
              <a:t>Challenging</a:t>
            </a:r>
            <a:endParaRPr/>
          </a:p>
          <a:p>
            <a:pPr indent="0" lvl="0" marL="0" rtl="0" algn="l">
              <a:lnSpc>
                <a:spcPct val="100000"/>
              </a:lnSpc>
              <a:spcBef>
                <a:spcPts val="300"/>
              </a:spcBef>
              <a:spcAft>
                <a:spcPts val="0"/>
              </a:spcAft>
              <a:buClr>
                <a:schemeClr val="dk1"/>
              </a:buClr>
              <a:buSzPts val="1500"/>
              <a:buNone/>
            </a:pPr>
            <a:r>
              <a:rPr lang="en-GB" sz="1500"/>
              <a:t>Demure</a:t>
            </a:r>
            <a:endParaRPr/>
          </a:p>
          <a:p>
            <a:pPr indent="0" lvl="0" marL="0" rtl="0" algn="l">
              <a:lnSpc>
                <a:spcPct val="100000"/>
              </a:lnSpc>
              <a:spcBef>
                <a:spcPts val="300"/>
              </a:spcBef>
              <a:spcAft>
                <a:spcPts val="0"/>
              </a:spcAft>
              <a:buClr>
                <a:schemeClr val="dk1"/>
              </a:buClr>
              <a:buSzPts val="1500"/>
              <a:buNone/>
            </a:pPr>
            <a:r>
              <a:rPr lang="en-GB" sz="1500"/>
              <a:t>Innocent</a:t>
            </a:r>
            <a:endParaRPr/>
          </a:p>
          <a:p>
            <a:pPr indent="0" lvl="0" marL="0" rtl="0" algn="l">
              <a:lnSpc>
                <a:spcPct val="100000"/>
              </a:lnSpc>
              <a:spcBef>
                <a:spcPts val="300"/>
              </a:spcBef>
              <a:spcAft>
                <a:spcPts val="0"/>
              </a:spcAft>
              <a:buClr>
                <a:schemeClr val="dk1"/>
              </a:buClr>
              <a:buSzPts val="1500"/>
              <a:buNone/>
            </a:pPr>
            <a:r>
              <a:rPr lang="en-GB" sz="1500"/>
              <a:t>Independent</a:t>
            </a:r>
            <a:endParaRPr/>
          </a:p>
          <a:p>
            <a:pPr indent="0" lvl="0" marL="0" rtl="0" algn="l">
              <a:lnSpc>
                <a:spcPct val="100000"/>
              </a:lnSpc>
              <a:spcBef>
                <a:spcPts val="300"/>
              </a:spcBef>
              <a:spcAft>
                <a:spcPts val="0"/>
              </a:spcAft>
              <a:buClr>
                <a:schemeClr val="dk1"/>
              </a:buClr>
              <a:buSzPts val="1500"/>
              <a:buNone/>
            </a:pPr>
            <a:r>
              <a:rPr lang="en-GB" sz="1500"/>
              <a:t>Loyal</a:t>
            </a:r>
            <a:endParaRPr/>
          </a:p>
          <a:p>
            <a:pPr indent="0" lvl="0" marL="0" rtl="0" algn="l">
              <a:lnSpc>
                <a:spcPct val="100000"/>
              </a:lnSpc>
              <a:spcBef>
                <a:spcPts val="300"/>
              </a:spcBef>
              <a:spcAft>
                <a:spcPts val="0"/>
              </a:spcAft>
              <a:buClr>
                <a:schemeClr val="dk1"/>
              </a:buClr>
              <a:buSzPts val="1500"/>
              <a:buNone/>
            </a:pPr>
            <a:r>
              <a:rPr lang="en-GB" sz="1500"/>
              <a:t>Courage</a:t>
            </a:r>
            <a:endParaRPr/>
          </a:p>
          <a:p>
            <a:pPr indent="0" lvl="0" marL="0" rtl="0" algn="l">
              <a:lnSpc>
                <a:spcPct val="100000"/>
              </a:lnSpc>
              <a:spcBef>
                <a:spcPts val="300"/>
              </a:spcBef>
              <a:spcAft>
                <a:spcPts val="0"/>
              </a:spcAft>
              <a:buClr>
                <a:schemeClr val="dk1"/>
              </a:buClr>
              <a:buSzPts val="1500"/>
              <a:buNone/>
            </a:pPr>
            <a:r>
              <a:rPr lang="en-GB" sz="1500"/>
              <a:t>Fortitude</a:t>
            </a:r>
            <a:endParaRPr/>
          </a:p>
          <a:p>
            <a:pPr indent="0" lvl="0" marL="0" rtl="0" algn="l">
              <a:lnSpc>
                <a:spcPct val="100000"/>
              </a:lnSpc>
              <a:spcBef>
                <a:spcPts val="300"/>
              </a:spcBef>
              <a:spcAft>
                <a:spcPts val="0"/>
              </a:spcAft>
              <a:buClr>
                <a:schemeClr val="dk1"/>
              </a:buClr>
              <a:buSzPts val="1500"/>
              <a:buNone/>
            </a:pPr>
            <a:r>
              <a:rPr lang="en-GB" sz="1500"/>
              <a:t>Clever</a:t>
            </a:r>
            <a:endParaRPr/>
          </a:p>
          <a:p>
            <a:pPr indent="0" lvl="0" marL="0" rtl="0" algn="l">
              <a:lnSpc>
                <a:spcPct val="100000"/>
              </a:lnSpc>
              <a:spcBef>
                <a:spcPts val="300"/>
              </a:spcBef>
              <a:spcAft>
                <a:spcPts val="0"/>
              </a:spcAft>
              <a:buClr>
                <a:schemeClr val="dk1"/>
              </a:buClr>
              <a:buSzPts val="1500"/>
              <a:buNone/>
            </a:pPr>
            <a:r>
              <a:rPr lang="en-GB" sz="1500"/>
              <a:t>Innocent</a:t>
            </a:r>
            <a:endParaRPr/>
          </a:p>
          <a:p>
            <a:pPr indent="0" lvl="0" marL="0" rtl="0" algn="l">
              <a:lnSpc>
                <a:spcPct val="100000"/>
              </a:lnSpc>
              <a:spcBef>
                <a:spcPts val="300"/>
              </a:spcBef>
              <a:spcAft>
                <a:spcPts val="0"/>
              </a:spcAft>
              <a:buClr>
                <a:schemeClr val="dk1"/>
              </a:buClr>
              <a:buSzPts val="1500"/>
              <a:buNone/>
            </a:pPr>
            <a:r>
              <a:rPr lang="en-GB" sz="1500"/>
              <a:t>Confident</a:t>
            </a:r>
            <a:endParaRPr/>
          </a:p>
          <a:p>
            <a:pPr indent="0" lvl="0" marL="0" rtl="0" algn="l">
              <a:lnSpc>
                <a:spcPct val="100000"/>
              </a:lnSpc>
              <a:spcBef>
                <a:spcPts val="300"/>
              </a:spcBef>
              <a:spcAft>
                <a:spcPts val="0"/>
              </a:spcAft>
              <a:buClr>
                <a:schemeClr val="dk1"/>
              </a:buClr>
              <a:buSzPts val="1500"/>
              <a:buNone/>
            </a:pPr>
            <a:r>
              <a:rPr lang="en-GB" sz="1500"/>
              <a:t>Naïve</a:t>
            </a:r>
            <a:endParaRPr/>
          </a:p>
          <a:p>
            <a:pPr indent="0" lvl="0" marL="0" rtl="0" algn="l">
              <a:lnSpc>
                <a:spcPct val="100000"/>
              </a:lnSpc>
              <a:spcBef>
                <a:spcPts val="300"/>
              </a:spcBef>
              <a:spcAft>
                <a:spcPts val="0"/>
              </a:spcAft>
              <a:buClr>
                <a:schemeClr val="dk1"/>
              </a:buClr>
              <a:buSzPts val="1500"/>
              <a:buNone/>
            </a:pPr>
            <a:r>
              <a:rPr lang="en-GB" sz="1500"/>
              <a:t>Rebellious</a:t>
            </a:r>
            <a:endParaRPr/>
          </a:p>
          <a:p>
            <a:pPr indent="0" lvl="0" marL="0" rtl="0" algn="l">
              <a:lnSpc>
                <a:spcPct val="100000"/>
              </a:lnSpc>
              <a:spcBef>
                <a:spcPts val="300"/>
              </a:spcBef>
              <a:spcAft>
                <a:spcPts val="0"/>
              </a:spcAft>
              <a:buClr>
                <a:schemeClr val="dk1"/>
              </a:buClr>
              <a:buSzPts val="1500"/>
              <a:buNone/>
            </a:pPr>
            <a:r>
              <a:rPr lang="en-GB" sz="1500"/>
              <a:t>Idealist</a:t>
            </a:r>
            <a:endParaRPr/>
          </a:p>
          <a:p>
            <a:pPr indent="0" lvl="0" marL="0" rtl="0" algn="l">
              <a:lnSpc>
                <a:spcPct val="100000"/>
              </a:lnSpc>
              <a:spcBef>
                <a:spcPts val="300"/>
              </a:spcBef>
              <a:spcAft>
                <a:spcPts val="0"/>
              </a:spcAft>
              <a:buClr>
                <a:schemeClr val="dk1"/>
              </a:buClr>
              <a:buSzPts val="1500"/>
              <a:buNone/>
            </a:pPr>
            <a:r>
              <a:rPr lang="en-GB" sz="1500"/>
              <a:t>Sheltered</a:t>
            </a:r>
            <a:endParaRPr/>
          </a:p>
          <a:p>
            <a:pPr indent="0" lvl="0" marL="0" rtl="0" algn="l">
              <a:lnSpc>
                <a:spcPct val="100000"/>
              </a:lnSpc>
              <a:spcBef>
                <a:spcPts val="300"/>
              </a:spcBef>
              <a:spcAft>
                <a:spcPts val="0"/>
              </a:spcAft>
              <a:buClr>
                <a:schemeClr val="dk1"/>
              </a:buClr>
              <a:buSzPts val="1500"/>
              <a:buNone/>
            </a:pPr>
            <a:r>
              <a:rPr lang="en-GB" sz="1500"/>
              <a:t>Loving</a:t>
            </a:r>
            <a:endParaRPr/>
          </a:p>
          <a:p>
            <a:pPr indent="0" lvl="0" marL="0" rtl="0" algn="l">
              <a:lnSpc>
                <a:spcPct val="100000"/>
              </a:lnSpc>
              <a:spcBef>
                <a:spcPts val="300"/>
              </a:spcBef>
              <a:spcAft>
                <a:spcPts val="0"/>
              </a:spcAft>
              <a:buClr>
                <a:schemeClr val="dk1"/>
              </a:buClr>
              <a:buSzPts val="1500"/>
              <a:buNone/>
            </a:pPr>
            <a:r>
              <a:rPr lang="en-GB" sz="1500"/>
              <a:t>Capable</a:t>
            </a:r>
            <a:endParaRPr/>
          </a:p>
          <a:p>
            <a:pPr indent="0" lvl="0" marL="0" rtl="0" algn="l">
              <a:lnSpc>
                <a:spcPct val="100000"/>
              </a:lnSpc>
              <a:spcBef>
                <a:spcPts val="300"/>
              </a:spcBef>
              <a:spcAft>
                <a:spcPts val="0"/>
              </a:spcAft>
              <a:buClr>
                <a:schemeClr val="dk1"/>
              </a:buClr>
              <a:buSzPts val="1500"/>
              <a:buNone/>
            </a:pPr>
            <a:r>
              <a:rPr lang="en-GB" sz="1500"/>
              <a:t>Rational</a:t>
            </a:r>
            <a:endParaRPr/>
          </a:p>
          <a:p>
            <a:pPr indent="0" lvl="0" marL="0" rtl="0" algn="l">
              <a:lnSpc>
                <a:spcPct val="100000"/>
              </a:lnSpc>
              <a:spcBef>
                <a:spcPts val="300"/>
              </a:spcBef>
              <a:spcAft>
                <a:spcPts val="0"/>
              </a:spcAft>
              <a:buClr>
                <a:schemeClr val="dk1"/>
              </a:buClr>
              <a:buSzPts val="1500"/>
              <a:buNone/>
            </a:pPr>
            <a:r>
              <a:rPr lang="en-GB" sz="1500"/>
              <a:t>Rash</a:t>
            </a:r>
            <a:endParaRPr/>
          </a:p>
          <a:p>
            <a:pPr indent="0" lvl="0" marL="0" rtl="0" algn="l">
              <a:lnSpc>
                <a:spcPct val="100000"/>
              </a:lnSpc>
              <a:spcBef>
                <a:spcPts val="300"/>
              </a:spcBef>
              <a:spcAft>
                <a:spcPts val="0"/>
              </a:spcAft>
              <a:buClr>
                <a:schemeClr val="dk1"/>
              </a:buClr>
              <a:buSzPts val="1500"/>
              <a:buNone/>
            </a:pPr>
            <a:r>
              <a:rPr lang="en-GB" sz="1500"/>
              <a:t>Resolved</a:t>
            </a:r>
            <a:endParaRPr/>
          </a:p>
          <a:p>
            <a:pPr indent="0" lvl="0" marL="0" rtl="0" algn="l">
              <a:lnSpc>
                <a:spcPct val="100000"/>
              </a:lnSpc>
              <a:spcBef>
                <a:spcPts val="300"/>
              </a:spcBef>
              <a:spcAft>
                <a:spcPts val="0"/>
              </a:spcAft>
              <a:buClr>
                <a:schemeClr val="dk1"/>
              </a:buClr>
              <a:buSzPts val="1500"/>
              <a:buNone/>
            </a:pPr>
            <a:r>
              <a:rPr lang="en-GB" sz="1500"/>
              <a:t>Childish</a:t>
            </a:r>
            <a:endParaRPr/>
          </a:p>
          <a:p>
            <a:pPr indent="0" lvl="0" marL="0" rtl="0" algn="l">
              <a:lnSpc>
                <a:spcPct val="100000"/>
              </a:lnSpc>
              <a:spcBef>
                <a:spcPts val="300"/>
              </a:spcBef>
              <a:spcAft>
                <a:spcPts val="0"/>
              </a:spcAft>
              <a:buClr>
                <a:schemeClr val="dk1"/>
              </a:buClr>
              <a:buSzPts val="1500"/>
              <a:buNone/>
            </a:pPr>
            <a:r>
              <a:rPr lang="en-GB" sz="1500"/>
              <a:t>Impatient</a:t>
            </a:r>
            <a:endParaRPr/>
          </a:p>
          <a:p>
            <a:pPr indent="0" lvl="0" marL="0" rtl="0" algn="l">
              <a:lnSpc>
                <a:spcPct val="100000"/>
              </a:lnSpc>
              <a:spcBef>
                <a:spcPts val="300"/>
              </a:spcBef>
              <a:spcAft>
                <a:spcPts val="0"/>
              </a:spcAft>
              <a:buClr>
                <a:schemeClr val="dk1"/>
              </a:buClr>
              <a:buSzPts val="1500"/>
              <a:buNone/>
            </a:pPr>
            <a:r>
              <a:rPr lang="en-GB" sz="1500"/>
              <a:t>Impetuous</a:t>
            </a:r>
            <a:endParaRPr/>
          </a:p>
          <a:p>
            <a:pPr indent="0" lvl="0" marL="0" rtl="0" algn="l">
              <a:lnSpc>
                <a:spcPct val="100000"/>
              </a:lnSpc>
              <a:spcBef>
                <a:spcPts val="300"/>
              </a:spcBef>
              <a:spcAft>
                <a:spcPts val="0"/>
              </a:spcAft>
              <a:buClr>
                <a:schemeClr val="dk1"/>
              </a:buClr>
              <a:buSzPts val="1500"/>
              <a:buNone/>
            </a:pPr>
            <a:r>
              <a:rPr lang="en-GB" sz="1500"/>
              <a:t>Frivolous</a:t>
            </a:r>
            <a:endParaRPr/>
          </a:p>
          <a:p>
            <a:pPr indent="0" lvl="0" marL="0" rtl="0" algn="l">
              <a:lnSpc>
                <a:spcPct val="100000"/>
              </a:lnSpc>
              <a:spcBef>
                <a:spcPts val="300"/>
              </a:spcBef>
              <a:spcAft>
                <a:spcPts val="0"/>
              </a:spcAft>
              <a:buClr>
                <a:schemeClr val="dk1"/>
              </a:buClr>
              <a:buSzPts val="1500"/>
              <a:buNone/>
            </a:pPr>
            <a:r>
              <a:rPr lang="en-GB" sz="1500"/>
              <a:t>coddled</a:t>
            </a:r>
            <a:endParaRPr/>
          </a:p>
          <a:p>
            <a:pPr indent="0" lvl="0" marL="0" rtl="0" algn="l">
              <a:lnSpc>
                <a:spcPct val="100000"/>
              </a:lnSpc>
              <a:spcBef>
                <a:spcPts val="300"/>
              </a:spcBef>
              <a:spcAft>
                <a:spcPts val="0"/>
              </a:spcAft>
              <a:buClr>
                <a:schemeClr val="dk1"/>
              </a:buClr>
              <a:buSzPts val="1500"/>
              <a:buNone/>
            </a:pPr>
            <a:r>
              <a:t/>
            </a:r>
            <a:endParaRPr sz="15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38262ee248f_0_138"/>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Bob Cratchit: Character Table</a:t>
            </a:r>
            <a:endParaRPr/>
          </a:p>
        </p:txBody>
      </p:sp>
      <p:sp>
        <p:nvSpPr>
          <p:cNvPr id="493" name="Google Shape;493;g38262ee248f_0_138"/>
          <p:cNvSpPr txBox="1"/>
          <p:nvPr>
            <p:ph idx="1" type="body"/>
          </p:nvPr>
        </p:nvSpPr>
        <p:spPr>
          <a:xfrm>
            <a:off x="342900" y="1657368"/>
            <a:ext cx="6172200" cy="6034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AutoNum type="arabicPeriod"/>
            </a:pPr>
            <a:r>
              <a:rPr lang="en-GB" sz="1200"/>
              <a:t>Fill in the table below with </a:t>
            </a:r>
            <a:r>
              <a:rPr b="1" lang="en-GB" sz="1200"/>
              <a:t>Cratchit’s traits, key aspects of his family life, and significance</a:t>
            </a:r>
            <a:r>
              <a:rPr lang="en-GB" sz="1200"/>
              <a:t>.</a:t>
            </a:r>
            <a:endParaRPr sz="1200"/>
          </a:p>
          <a:p>
            <a:pPr indent="-304800" lvl="0" marL="457200" rtl="0" algn="l">
              <a:lnSpc>
                <a:spcPct val="115000"/>
              </a:lnSpc>
              <a:spcBef>
                <a:spcPts val="0"/>
              </a:spcBef>
              <a:spcAft>
                <a:spcPts val="0"/>
              </a:spcAft>
              <a:buSzPts val="1200"/>
              <a:buAutoNum type="arabicPeriod"/>
            </a:pPr>
            <a:r>
              <a:rPr lang="en-GB" sz="1200"/>
              <a:t>Include </a:t>
            </a:r>
            <a:r>
              <a:rPr b="1" lang="en-GB" sz="1200"/>
              <a:t>quotes</a:t>
            </a:r>
            <a:r>
              <a:rPr lang="en-GB" sz="1200"/>
              <a:t> where relevant.</a:t>
            </a:r>
            <a:endParaRPr sz="1200"/>
          </a:p>
          <a:p>
            <a:pPr indent="-304800" lvl="0" marL="457200" rtl="0" algn="l">
              <a:lnSpc>
                <a:spcPct val="115000"/>
              </a:lnSpc>
              <a:spcBef>
                <a:spcPts val="0"/>
              </a:spcBef>
              <a:spcAft>
                <a:spcPts val="0"/>
              </a:spcAft>
              <a:buSzPts val="1200"/>
              <a:buAutoNum type="arabicPeriod"/>
            </a:pPr>
            <a:r>
              <a:rPr lang="en-GB" sz="1200"/>
              <a:t>Consider how Dickens uses Cratchit to contrast with Scrooge and to explore social issues.</a:t>
            </a:r>
            <a:endParaRPr sz="1200"/>
          </a:p>
          <a:p>
            <a:pPr indent="0" lvl="0" marL="0" rtl="0" algn="l">
              <a:spcBef>
                <a:spcPts val="1200"/>
              </a:spcBef>
              <a:spcAft>
                <a:spcPts val="0"/>
              </a:spcAft>
              <a:buNone/>
            </a:pPr>
            <a:r>
              <a:t/>
            </a:r>
            <a:endParaRPr sz="1200"/>
          </a:p>
        </p:txBody>
      </p:sp>
      <p:graphicFrame>
        <p:nvGraphicFramePr>
          <p:cNvPr id="494" name="Google Shape;494;g38262ee248f_0_138"/>
          <p:cNvGraphicFramePr/>
          <p:nvPr/>
        </p:nvGraphicFramePr>
        <p:xfrm>
          <a:off x="462475" y="3158100"/>
          <a:ext cx="3000000" cy="3000000"/>
        </p:xfrm>
        <a:graphic>
          <a:graphicData uri="http://schemas.openxmlformats.org/drawingml/2006/table">
            <a:tbl>
              <a:tblPr>
                <a:noFill/>
                <a:tableStyleId>{0443EDC8-9467-4597-94B3-8D2C58AE86AE}</a:tableStyleId>
              </a:tblPr>
              <a:tblGrid>
                <a:gridCol w="1196550"/>
                <a:gridCol w="4461300"/>
              </a:tblGrid>
              <a:tr h="316575">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Aspect</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Notes / Examples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0425">
                <a:tc>
                  <a:txBody>
                    <a:bodyPr/>
                    <a:lstStyle/>
                    <a:p>
                      <a:pPr indent="0" lvl="0" marL="0" rtl="0" algn="l">
                        <a:spcBef>
                          <a:spcPts val="0"/>
                        </a:spcBef>
                        <a:spcAft>
                          <a:spcPts val="0"/>
                        </a:spcAft>
                        <a:buNone/>
                      </a:pPr>
                      <a:r>
                        <a:rPr b="1" lang="en-GB" sz="1100">
                          <a:latin typeface="Calibri"/>
                          <a:ea typeface="Calibri"/>
                          <a:cs typeface="Calibri"/>
                          <a:sym typeface="Calibri"/>
                        </a:rPr>
                        <a:t>Personality / Traits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Calibri"/>
                          <a:ea typeface="Calibri"/>
                          <a:cs typeface="Calibri"/>
                          <a:sym typeface="Calibri"/>
                        </a:rPr>
                        <a:t>Hardworking, kind, patient, humble, loyal, optimistic despite hardship</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88100">
                <a:tc>
                  <a:txBody>
                    <a:bodyPr/>
                    <a:lstStyle/>
                    <a:p>
                      <a:pPr indent="0" lvl="0" marL="0" rtl="0" algn="l">
                        <a:spcBef>
                          <a:spcPts val="0"/>
                        </a:spcBef>
                        <a:spcAft>
                          <a:spcPts val="0"/>
                        </a:spcAft>
                        <a:buNone/>
                      </a:pPr>
                      <a:r>
                        <a:rPr b="1" lang="en-GB" sz="1100">
                          <a:latin typeface="Calibri"/>
                          <a:ea typeface="Calibri"/>
                          <a:cs typeface="Calibri"/>
                          <a:sym typeface="Calibri"/>
                        </a:rPr>
                        <a:t>Family Life</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Calibri"/>
                          <a:ea typeface="Calibri"/>
                          <a:cs typeface="Calibri"/>
                          <a:sym typeface="Calibri"/>
                        </a:rPr>
                        <a:t>- Devoted father and husband - Cares deeply for Tiny Tim and the family - Celebrates Christmas with love and warmth despite poverty</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65800">
                <a:tc>
                  <a:txBody>
                    <a:bodyPr/>
                    <a:lstStyle/>
                    <a:p>
                      <a:pPr indent="0" lvl="0" marL="0" rtl="0" algn="l">
                        <a:spcBef>
                          <a:spcPts val="0"/>
                        </a:spcBef>
                        <a:spcAft>
                          <a:spcPts val="0"/>
                        </a:spcAft>
                        <a:buNone/>
                      </a:pPr>
                      <a:r>
                        <a:rPr b="1" lang="en-GB" sz="1100">
                          <a:latin typeface="Calibri"/>
                          <a:ea typeface="Calibri"/>
                          <a:cs typeface="Calibri"/>
                          <a:sym typeface="Calibri"/>
                        </a:rPr>
                        <a:t>Role in Highlighting Social Themes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Calibri"/>
                          <a:ea typeface="Calibri"/>
                          <a:cs typeface="Calibri"/>
                          <a:sym typeface="Calibri"/>
                        </a:rPr>
                        <a:t>- Shows the struggles of the poor and working class - Highlights social inequality - Inspires Scrooge’s transformation - Emphasises Dickens’ messages about generosity, family, and compassion</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88100">
                <a:tc>
                  <a:txBody>
                    <a:bodyPr/>
                    <a:lstStyle/>
                    <a:p>
                      <a:pPr indent="0" lvl="0" marL="0" rtl="0" algn="l">
                        <a:spcBef>
                          <a:spcPts val="0"/>
                        </a:spcBef>
                        <a:spcAft>
                          <a:spcPts val="0"/>
                        </a:spcAft>
                        <a:buNone/>
                      </a:pPr>
                      <a:r>
                        <a:rPr b="1" lang="en-GB" sz="1100">
                          <a:latin typeface="Calibri"/>
                          <a:ea typeface="Calibri"/>
                          <a:cs typeface="Calibri"/>
                          <a:sym typeface="Calibri"/>
                        </a:rPr>
                        <a:t>Key Quotes</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Calibri"/>
                          <a:ea typeface="Calibri"/>
                          <a:cs typeface="Calibri"/>
                          <a:sym typeface="Calibri"/>
                        </a:rPr>
                        <a:t>Example: “A merry Christmas to us all, my dears. God bless us!” Example: “The clerk’s fire was so very much smaller that it looked like one coal.”</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495" name="Google Shape;495;g38262ee248f_0_138"/>
          <p:cNvSpPr txBox="1"/>
          <p:nvPr/>
        </p:nvSpPr>
        <p:spPr>
          <a:xfrm>
            <a:off x="553850" y="6932075"/>
            <a:ext cx="5418600" cy="122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Prompts for You:</a:t>
            </a:r>
            <a:endParaRPr b="1" sz="1200">
              <a:solidFill>
                <a:schemeClr val="dk1"/>
              </a:solidFill>
              <a:latin typeface="Calibri"/>
              <a:ea typeface="Calibri"/>
              <a:cs typeface="Calibri"/>
              <a:sym typeface="Calibri"/>
            </a:endParaRPr>
          </a:p>
          <a:p>
            <a:pPr indent="-304800" lvl="0" marL="457200" rtl="0" algn="l">
              <a:lnSpc>
                <a:spcPct val="115000"/>
              </a:lnSpc>
              <a:spcBef>
                <a:spcPts val="1200"/>
              </a:spcBef>
              <a:spcAft>
                <a:spcPts val="0"/>
              </a:spcAft>
              <a:buClr>
                <a:schemeClr val="dk1"/>
              </a:buClr>
              <a:buSzPts val="1200"/>
              <a:buChar char="●"/>
            </a:pPr>
            <a:r>
              <a:rPr lang="en-GB" sz="1200">
                <a:solidFill>
                  <a:schemeClr val="dk1"/>
                </a:solidFill>
                <a:latin typeface="Calibri"/>
                <a:ea typeface="Calibri"/>
                <a:cs typeface="Calibri"/>
                <a:sym typeface="Calibri"/>
              </a:rPr>
              <a:t>How does Cratchit’s </a:t>
            </a:r>
            <a:r>
              <a:rPr b="1" lang="en-GB" sz="1200">
                <a:solidFill>
                  <a:schemeClr val="dk1"/>
                </a:solidFill>
                <a:latin typeface="Calibri"/>
                <a:ea typeface="Calibri"/>
                <a:cs typeface="Calibri"/>
                <a:sym typeface="Calibri"/>
              </a:rPr>
              <a:t>humility and kindness</a:t>
            </a:r>
            <a:r>
              <a:rPr lang="en-GB" sz="1200">
                <a:solidFill>
                  <a:schemeClr val="dk1"/>
                </a:solidFill>
                <a:latin typeface="Calibri"/>
                <a:ea typeface="Calibri"/>
                <a:cs typeface="Calibri"/>
                <a:sym typeface="Calibri"/>
              </a:rPr>
              <a:t> contrast with Scrooge’s initial greed?</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How does his treatment of his family reflect Victorian ideals of morality and love?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latin typeface="Calibri"/>
                <a:ea typeface="Calibri"/>
                <a:cs typeface="Calibri"/>
                <a:sym typeface="Calibri"/>
              </a:rPr>
              <a:t>How does Dickens use Cratchit to make the reader </a:t>
            </a:r>
            <a:r>
              <a:rPr b="1" lang="en-GB" sz="1200">
                <a:solidFill>
                  <a:schemeClr val="dk1"/>
                </a:solidFill>
                <a:latin typeface="Calibri"/>
                <a:ea typeface="Calibri"/>
                <a:cs typeface="Calibri"/>
                <a:sym typeface="Calibri"/>
              </a:rPr>
              <a:t>sympathise with the poor</a:t>
            </a:r>
            <a:r>
              <a:rPr lang="en-GB" sz="1200">
                <a:solidFill>
                  <a:schemeClr val="dk1"/>
                </a:solidFill>
                <a:latin typeface="Calibri"/>
                <a:ea typeface="Calibri"/>
                <a:cs typeface="Calibri"/>
                <a:sym typeface="Calibri"/>
              </a:rPr>
              <a:t> and question social inequalities?</a:t>
            </a:r>
            <a:endParaRPr sz="1200">
              <a:solidFill>
                <a:schemeClr val="dk1"/>
              </a:solidFill>
              <a:latin typeface="Calibri"/>
              <a:ea typeface="Calibri"/>
              <a:cs typeface="Calibri"/>
              <a:sym typeface="Calibri"/>
            </a:endParaRPr>
          </a:p>
          <a:p>
            <a:pPr indent="0" lvl="0" marL="0" rtl="0" algn="l">
              <a:spcBef>
                <a:spcPts val="12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38262ee248f_0_150"/>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Marley: Character Table</a:t>
            </a:r>
            <a:endParaRPr/>
          </a:p>
        </p:txBody>
      </p:sp>
      <p:sp>
        <p:nvSpPr>
          <p:cNvPr id="502" name="Google Shape;502;g38262ee248f_0_150"/>
          <p:cNvSpPr txBox="1"/>
          <p:nvPr>
            <p:ph idx="1" type="body"/>
          </p:nvPr>
        </p:nvSpPr>
        <p:spPr>
          <a:xfrm>
            <a:off x="289975" y="1551526"/>
            <a:ext cx="6172200" cy="6034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lang="en-GB" sz="1300">
                <a:latin typeface="Arial"/>
                <a:ea typeface="Arial"/>
                <a:cs typeface="Arial"/>
                <a:sym typeface="Arial"/>
              </a:rPr>
              <a:t>Instructions:</a:t>
            </a:r>
            <a:endParaRPr b="1" sz="1300">
              <a:latin typeface="Arial"/>
              <a:ea typeface="Arial"/>
              <a:cs typeface="Arial"/>
              <a:sym typeface="Arial"/>
            </a:endParaRPr>
          </a:p>
          <a:p>
            <a:pPr indent="-298450" lvl="0" marL="457200" rtl="0" algn="l">
              <a:lnSpc>
                <a:spcPct val="115000"/>
              </a:lnSpc>
              <a:spcBef>
                <a:spcPts val="1200"/>
              </a:spcBef>
              <a:spcAft>
                <a:spcPts val="0"/>
              </a:spcAft>
              <a:buSzPts val="1100"/>
              <a:buAutoNum type="arabicPeriod"/>
            </a:pPr>
            <a:r>
              <a:rPr lang="en-GB" sz="1100">
                <a:latin typeface="Arial"/>
                <a:ea typeface="Arial"/>
                <a:cs typeface="Arial"/>
                <a:sym typeface="Arial"/>
              </a:rPr>
              <a:t>Fill in the table below with </a:t>
            </a:r>
            <a:r>
              <a:rPr b="1" lang="en-GB" sz="1100">
                <a:latin typeface="Arial"/>
                <a:ea typeface="Arial"/>
                <a:cs typeface="Arial"/>
                <a:sym typeface="Arial"/>
              </a:rPr>
              <a:t>Marley’s role, symbolic meaning, and impact on Scrooge</a:t>
            </a:r>
            <a:r>
              <a:rPr lang="en-GB" sz="1100">
                <a:latin typeface="Arial"/>
                <a:ea typeface="Arial"/>
                <a:cs typeface="Arial"/>
                <a:sym typeface="Arial"/>
              </a:rPr>
              <a:t>.</a:t>
            </a:r>
            <a:endParaRPr sz="1100">
              <a:latin typeface="Arial"/>
              <a:ea typeface="Arial"/>
              <a:cs typeface="Arial"/>
              <a:sym typeface="Arial"/>
            </a:endParaRPr>
          </a:p>
          <a:p>
            <a:pPr indent="-298450" lvl="0" marL="457200" rtl="0" algn="l">
              <a:lnSpc>
                <a:spcPct val="115000"/>
              </a:lnSpc>
              <a:spcBef>
                <a:spcPts val="0"/>
              </a:spcBef>
              <a:spcAft>
                <a:spcPts val="0"/>
              </a:spcAft>
              <a:buSzPts val="1100"/>
              <a:buAutoNum type="arabicPeriod"/>
            </a:pPr>
            <a:r>
              <a:rPr lang="en-GB" sz="1100">
                <a:latin typeface="Arial"/>
                <a:ea typeface="Arial"/>
                <a:cs typeface="Arial"/>
                <a:sym typeface="Arial"/>
              </a:rPr>
              <a:t>Include </a:t>
            </a:r>
            <a:r>
              <a:rPr b="1" lang="en-GB" sz="1100">
                <a:latin typeface="Arial"/>
                <a:ea typeface="Arial"/>
                <a:cs typeface="Arial"/>
                <a:sym typeface="Arial"/>
              </a:rPr>
              <a:t>quotes</a:t>
            </a:r>
            <a:r>
              <a:rPr lang="en-GB" sz="1100">
                <a:latin typeface="Arial"/>
                <a:ea typeface="Arial"/>
                <a:cs typeface="Arial"/>
                <a:sym typeface="Arial"/>
              </a:rPr>
              <a:t> where relevant.</a:t>
            </a:r>
            <a:endParaRPr sz="1100">
              <a:latin typeface="Arial"/>
              <a:ea typeface="Arial"/>
              <a:cs typeface="Arial"/>
              <a:sym typeface="Arial"/>
            </a:endParaRPr>
          </a:p>
          <a:p>
            <a:pPr indent="-298450" lvl="0" marL="457200" rtl="0" algn="l">
              <a:lnSpc>
                <a:spcPct val="115000"/>
              </a:lnSpc>
              <a:spcBef>
                <a:spcPts val="0"/>
              </a:spcBef>
              <a:spcAft>
                <a:spcPts val="0"/>
              </a:spcAft>
              <a:buSzPts val="1100"/>
              <a:buAutoNum type="arabicPeriod"/>
            </a:pPr>
            <a:r>
              <a:rPr lang="en-GB" sz="1100">
                <a:latin typeface="Arial"/>
                <a:ea typeface="Arial"/>
                <a:cs typeface="Arial"/>
                <a:sym typeface="Arial"/>
              </a:rPr>
              <a:t>Consider how Dickens uses Marley to introduce the supernatural and moral lessons.</a:t>
            </a:r>
            <a:br>
              <a:rPr lang="en-GB" sz="1100">
                <a:latin typeface="Arial"/>
                <a:ea typeface="Arial"/>
                <a:cs typeface="Arial"/>
                <a:sym typeface="Arial"/>
              </a:rPr>
            </a:br>
            <a:endParaRPr sz="1100">
              <a:latin typeface="Arial"/>
              <a:ea typeface="Arial"/>
              <a:cs typeface="Arial"/>
              <a:sym typeface="Arial"/>
            </a:endParaRPr>
          </a:p>
          <a:p>
            <a:pPr indent="0" lvl="0" marL="0" rtl="0" algn="l">
              <a:spcBef>
                <a:spcPts val="1200"/>
              </a:spcBef>
              <a:spcAft>
                <a:spcPts val="0"/>
              </a:spcAft>
              <a:buNone/>
            </a:pPr>
            <a:r>
              <a:t/>
            </a:r>
            <a:endParaRPr/>
          </a:p>
        </p:txBody>
      </p:sp>
      <p:graphicFrame>
        <p:nvGraphicFramePr>
          <p:cNvPr id="503" name="Google Shape;503;g38262ee248f_0_150"/>
          <p:cNvGraphicFramePr/>
          <p:nvPr/>
        </p:nvGraphicFramePr>
        <p:xfrm>
          <a:off x="342900" y="3041675"/>
          <a:ext cx="3000000" cy="3000000"/>
        </p:xfrm>
        <a:graphic>
          <a:graphicData uri="http://schemas.openxmlformats.org/drawingml/2006/table">
            <a:tbl>
              <a:tblPr>
                <a:noFill/>
                <a:tableStyleId>{0443EDC8-9467-4597-94B3-8D2C58AE86AE}</a:tableStyleId>
              </a:tblPr>
              <a:tblGrid>
                <a:gridCol w="860050"/>
                <a:gridCol w="4988300"/>
              </a:tblGrid>
              <a:tr h="325200">
                <a:tc>
                  <a:txBody>
                    <a:bodyPr/>
                    <a:lstStyle/>
                    <a:p>
                      <a:pPr indent="0" lvl="0" marL="0" rtl="0" algn="ctr">
                        <a:lnSpc>
                          <a:spcPct val="115000"/>
                        </a:lnSpc>
                        <a:spcBef>
                          <a:spcPts val="0"/>
                        </a:spcBef>
                        <a:spcAft>
                          <a:spcPts val="0"/>
                        </a:spcAft>
                        <a:buNone/>
                      </a:pPr>
                      <a:r>
                        <a:rPr b="1" lang="en-GB" sz="1100"/>
                        <a:t>Aspect</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Notes / Examples</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06825">
                <a:tc>
                  <a:txBody>
                    <a:bodyPr/>
                    <a:lstStyle/>
                    <a:p>
                      <a:pPr indent="0" lvl="0" marL="0" rtl="0" algn="l">
                        <a:spcBef>
                          <a:spcPts val="0"/>
                        </a:spcBef>
                        <a:spcAft>
                          <a:spcPts val="0"/>
                        </a:spcAft>
                        <a:buNone/>
                      </a:pPr>
                      <a:r>
                        <a:rPr b="1" lang="en-GB" sz="1100"/>
                        <a:t>Purpose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 Warns Scrooge about the consequences of selfishness - Introduces the supernatural element - Acts as a catalyst for Scrooge’s transformation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06825">
                <a:tc>
                  <a:txBody>
                    <a:bodyPr/>
                    <a:lstStyle/>
                    <a:p>
                      <a:pPr indent="0" lvl="0" marL="0" rtl="0" algn="l">
                        <a:spcBef>
                          <a:spcPts val="0"/>
                        </a:spcBef>
                        <a:spcAft>
                          <a:spcPts val="0"/>
                        </a:spcAft>
                        <a:buNone/>
                      </a:pPr>
                      <a:r>
                        <a:rPr b="1" lang="en-GB" sz="1100"/>
                        <a:t>Symbolism</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 Chains: consequences of greed and sin - Ghost: warning of mortality and moral responsibility - His appearance: fear, regret, and moral lesson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06825">
                <a:tc>
                  <a:txBody>
                    <a:bodyPr/>
                    <a:lstStyle/>
                    <a:p>
                      <a:pPr indent="0" lvl="0" marL="0" rtl="0" algn="l">
                        <a:spcBef>
                          <a:spcPts val="0"/>
                        </a:spcBef>
                        <a:spcAft>
                          <a:spcPts val="0"/>
                        </a:spcAft>
                        <a:buNone/>
                      </a:pPr>
                      <a:r>
                        <a:rPr b="1" lang="en-GB" sz="1100"/>
                        <a:t>Effect on Scrooge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 Sparks fear and reflection - Forces Scrooge to consider his past, present, and future actions - Motivates him to heed the lessons of the Spirits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41800">
                <a:tc>
                  <a:txBody>
                    <a:bodyPr/>
                    <a:lstStyle/>
                    <a:p>
                      <a:pPr indent="0" lvl="0" marL="0" rtl="0" algn="l">
                        <a:spcBef>
                          <a:spcPts val="0"/>
                        </a:spcBef>
                        <a:spcAft>
                          <a:spcPts val="0"/>
                        </a:spcAft>
                        <a:buNone/>
                      </a:pPr>
                      <a:r>
                        <a:rPr b="1" lang="en-GB" sz="1100"/>
                        <a:t>Key Quotes</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“I wear the chain I forged in life.” “Mankind was my business.”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504" name="Google Shape;504;g38262ee248f_0_150"/>
          <p:cNvSpPr txBox="1"/>
          <p:nvPr/>
        </p:nvSpPr>
        <p:spPr>
          <a:xfrm>
            <a:off x="626125" y="6692192"/>
            <a:ext cx="5499900" cy="59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Prompts for You:</a:t>
            </a:r>
            <a:endParaRPr b="1" sz="1200">
              <a:solidFill>
                <a:schemeClr val="dk1"/>
              </a:solidFill>
              <a:latin typeface="Calibri"/>
              <a:ea typeface="Calibri"/>
              <a:cs typeface="Calibri"/>
              <a:sym typeface="Calibri"/>
            </a:endParaRPr>
          </a:p>
          <a:p>
            <a:pPr indent="-304800" lvl="0" marL="457200" rtl="0" algn="l">
              <a:lnSpc>
                <a:spcPct val="115000"/>
              </a:lnSpc>
              <a:spcBef>
                <a:spcPts val="1200"/>
              </a:spcBef>
              <a:spcAft>
                <a:spcPts val="0"/>
              </a:spcAft>
              <a:buClr>
                <a:schemeClr val="dk1"/>
              </a:buClr>
              <a:buSzPts val="1200"/>
              <a:buChar char="●"/>
            </a:pPr>
            <a:r>
              <a:rPr lang="en-GB" sz="1200">
                <a:solidFill>
                  <a:schemeClr val="dk1"/>
                </a:solidFill>
                <a:latin typeface="Calibri"/>
                <a:ea typeface="Calibri"/>
                <a:cs typeface="Calibri"/>
                <a:sym typeface="Calibri"/>
              </a:rPr>
              <a:t>How does Marley’s appearance </a:t>
            </a:r>
            <a:r>
              <a:rPr b="1" lang="en-GB" sz="1200">
                <a:solidFill>
                  <a:schemeClr val="dk1"/>
                </a:solidFill>
                <a:latin typeface="Calibri"/>
                <a:ea typeface="Calibri"/>
                <a:cs typeface="Calibri"/>
                <a:sym typeface="Calibri"/>
              </a:rPr>
              <a:t>set the tone</a:t>
            </a:r>
            <a:r>
              <a:rPr lang="en-GB" sz="1200">
                <a:solidFill>
                  <a:schemeClr val="dk1"/>
                </a:solidFill>
                <a:latin typeface="Calibri"/>
                <a:ea typeface="Calibri"/>
                <a:cs typeface="Calibri"/>
                <a:sym typeface="Calibri"/>
              </a:rPr>
              <a:t> for the novella?</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latin typeface="Calibri"/>
                <a:ea typeface="Calibri"/>
                <a:cs typeface="Calibri"/>
                <a:sym typeface="Calibri"/>
              </a:rPr>
              <a:t>How does his warning </a:t>
            </a:r>
            <a:r>
              <a:rPr b="1" lang="en-GB" sz="1200">
                <a:solidFill>
                  <a:schemeClr val="dk1"/>
                </a:solidFill>
                <a:latin typeface="Calibri"/>
                <a:ea typeface="Calibri"/>
                <a:cs typeface="Calibri"/>
                <a:sym typeface="Calibri"/>
              </a:rPr>
              <a:t>contrast with the teaching role of the Spirits</a:t>
            </a:r>
            <a:r>
              <a:rPr lang="en-GB"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Why might Dickens have chosen a former business partner to deliver this message?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latin typeface="Calibri"/>
                <a:ea typeface="Calibri"/>
                <a:cs typeface="Calibri"/>
                <a:sym typeface="Calibri"/>
              </a:rPr>
              <a:t>How does Marley’s symbolism connect to the themes of </a:t>
            </a:r>
            <a:r>
              <a:rPr b="1" lang="en-GB" sz="1200">
                <a:solidFill>
                  <a:schemeClr val="dk1"/>
                </a:solidFill>
                <a:latin typeface="Calibri"/>
                <a:ea typeface="Calibri"/>
                <a:cs typeface="Calibri"/>
                <a:sym typeface="Calibri"/>
              </a:rPr>
              <a:t>redemption, morality, and consequences</a:t>
            </a:r>
            <a:r>
              <a:rPr lang="en-GB"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12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38262ee248f_0_162"/>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‘Fast Speeds’ Dramatic Techniques</a:t>
            </a:r>
            <a:endParaRPr/>
          </a:p>
        </p:txBody>
      </p:sp>
      <p:sp>
        <p:nvSpPr>
          <p:cNvPr id="511" name="Google Shape;511;g38262ee248f_0_162"/>
          <p:cNvSpPr txBox="1"/>
          <p:nvPr>
            <p:ph idx="1" type="body"/>
          </p:nvPr>
        </p:nvSpPr>
        <p:spPr>
          <a:xfrm>
            <a:off x="278700" y="1751976"/>
            <a:ext cx="6172200" cy="6034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AutoNum type="arabicPeriod"/>
            </a:pPr>
            <a:r>
              <a:rPr lang="en-GB" sz="1200"/>
              <a:t>Read key scenes where the </a:t>
            </a:r>
            <a:r>
              <a:rPr b="1" lang="en-GB" sz="1200"/>
              <a:t>supernatural events occur</a:t>
            </a:r>
            <a:r>
              <a:rPr lang="en-GB" sz="1200"/>
              <a:t> (e.g., visits from Marley and the three Spirits).</a:t>
            </a:r>
            <a:endParaRPr sz="1200"/>
          </a:p>
          <a:p>
            <a:pPr indent="-304800" lvl="0" marL="457200" rtl="0" algn="l">
              <a:lnSpc>
                <a:spcPct val="115000"/>
              </a:lnSpc>
              <a:spcBef>
                <a:spcPts val="0"/>
              </a:spcBef>
              <a:spcAft>
                <a:spcPts val="0"/>
              </a:spcAft>
              <a:buSzPts val="1200"/>
              <a:buAutoNum type="arabicPeriod"/>
            </a:pPr>
            <a:r>
              <a:rPr lang="en-GB" sz="1200"/>
              <a:t>Identify </a:t>
            </a:r>
            <a:r>
              <a:rPr b="1" lang="en-GB" sz="1200"/>
              <a:t>how Dickens manipulates the pace</a:t>
            </a:r>
            <a:r>
              <a:rPr lang="en-GB" sz="1200"/>
              <a:t> of the narrative to create suspense, urgency, or excitement.</a:t>
            </a:r>
            <a:endParaRPr sz="1200"/>
          </a:p>
          <a:p>
            <a:pPr indent="-304800" lvl="0" marL="457200" rtl="0" algn="l">
              <a:lnSpc>
                <a:spcPct val="115000"/>
              </a:lnSpc>
              <a:spcBef>
                <a:spcPts val="0"/>
              </a:spcBef>
              <a:spcAft>
                <a:spcPts val="0"/>
              </a:spcAft>
              <a:buSzPts val="1200"/>
              <a:buAutoNum type="arabicPeriod"/>
            </a:pPr>
            <a:r>
              <a:rPr lang="en-GB" sz="1200"/>
              <a:t>Record </a:t>
            </a:r>
            <a:r>
              <a:rPr b="1" lang="en-GB" sz="1200"/>
              <a:t>techniques, examples, and effects</a:t>
            </a:r>
            <a:r>
              <a:rPr lang="en-GB" sz="1200"/>
              <a:t> in the table below.</a:t>
            </a:r>
            <a:endParaRPr sz="1200"/>
          </a:p>
          <a:p>
            <a:pPr indent="0" lvl="0" marL="0" rtl="0" algn="l">
              <a:spcBef>
                <a:spcPts val="1200"/>
              </a:spcBef>
              <a:spcAft>
                <a:spcPts val="0"/>
              </a:spcAft>
              <a:buNone/>
            </a:pPr>
            <a:r>
              <a:t/>
            </a:r>
            <a:endParaRPr sz="1200"/>
          </a:p>
        </p:txBody>
      </p:sp>
      <p:graphicFrame>
        <p:nvGraphicFramePr>
          <p:cNvPr id="512" name="Google Shape;512;g38262ee248f_0_162"/>
          <p:cNvGraphicFramePr/>
          <p:nvPr/>
        </p:nvGraphicFramePr>
        <p:xfrm>
          <a:off x="184688" y="3422667"/>
          <a:ext cx="3000000" cy="3000000"/>
        </p:xfrm>
        <a:graphic>
          <a:graphicData uri="http://schemas.openxmlformats.org/drawingml/2006/table">
            <a:tbl>
              <a:tblPr>
                <a:noFill/>
                <a:tableStyleId>{0443EDC8-9467-4597-94B3-8D2C58AE86AE}</a:tableStyleId>
              </a:tblPr>
              <a:tblGrid>
                <a:gridCol w="1169650"/>
                <a:gridCol w="1500025"/>
                <a:gridCol w="1839300"/>
                <a:gridCol w="1821450"/>
              </a:tblGrid>
              <a:tr h="453150">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Scene / Event</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Technique Used</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Effect on Reader / Purpose</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Quote / Example</a:t>
                      </a:r>
                      <a:endParaRPr b="1"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20600">
                <a:tc>
                  <a:txBody>
                    <a:bodyPr/>
                    <a:lstStyle/>
                    <a:p>
                      <a:pPr indent="0" lvl="0" marL="0" rtl="0" algn="l">
                        <a:spcBef>
                          <a:spcPts val="0"/>
                        </a:spcBef>
                        <a:spcAft>
                          <a:spcPts val="0"/>
                        </a:spcAft>
                        <a:buNone/>
                      </a:pPr>
                      <a:r>
                        <a:rPr lang="en-GB" sz="1100">
                          <a:latin typeface="Calibri"/>
                          <a:ea typeface="Calibri"/>
                          <a:cs typeface="Calibri"/>
                          <a:sym typeface="Calibri"/>
                        </a:rPr>
                        <a:t>Marley’s ghost appears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Short, abrupt sentences; exclamations; eerie descriptions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Creates fear, shock, and suspense; makes the reader anticipate what will happen next</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“It was a dismal, droning sound in the air…”</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20600">
                <a:tc>
                  <a:txBody>
                    <a:bodyPr/>
                    <a:lstStyle/>
                    <a:p>
                      <a:pPr indent="0" lvl="0" marL="0" rtl="0" algn="l">
                        <a:spcBef>
                          <a:spcPts val="0"/>
                        </a:spcBef>
                        <a:spcAft>
                          <a:spcPts val="0"/>
                        </a:spcAft>
                        <a:buNone/>
                      </a:pPr>
                      <a:r>
                        <a:rPr lang="en-GB" sz="1100">
                          <a:latin typeface="Calibri"/>
                          <a:ea typeface="Calibri"/>
                          <a:cs typeface="Calibri"/>
                          <a:sym typeface="Calibri"/>
                        </a:rPr>
                        <a:t>Ghost of Christmas Past arrives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Sudden transition from present to past; vivid imagery</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Heightens curiosity and wonder; makes Scrooge and the reader reflect quickly</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“A solitary child, neglected by his friends…”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57400">
                <a:tc>
                  <a:txBody>
                    <a:bodyPr/>
                    <a:lstStyle/>
                    <a:p>
                      <a:pPr indent="0" lvl="0" marL="0" rtl="0" algn="l">
                        <a:spcBef>
                          <a:spcPts val="0"/>
                        </a:spcBef>
                        <a:spcAft>
                          <a:spcPts val="0"/>
                        </a:spcAft>
                        <a:buNone/>
                      </a:pPr>
                      <a:r>
                        <a:rPr lang="en-GB" sz="1100">
                          <a:latin typeface="Calibri"/>
                          <a:ea typeface="Calibri"/>
                          <a:cs typeface="Calibri"/>
                          <a:sym typeface="Calibri"/>
                        </a:rPr>
                        <a:t>Ghost of Christmas Present shows Cratchit family</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Rapid shifts between locations and characters; lively dialogue</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Builds excitement and emotional engagement; contrasts Scrooge’s coldness with warmth</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“There is nothing in the world so irresistibly contagious as laughter and good humor.”</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20600">
                <a:tc>
                  <a:txBody>
                    <a:bodyPr/>
                    <a:lstStyle/>
                    <a:p>
                      <a:pPr indent="0" lvl="0" marL="0" rtl="0" algn="l">
                        <a:spcBef>
                          <a:spcPts val="0"/>
                        </a:spcBef>
                        <a:spcAft>
                          <a:spcPts val="0"/>
                        </a:spcAft>
                        <a:buNone/>
                      </a:pPr>
                      <a:r>
                        <a:rPr lang="en-GB" sz="1100">
                          <a:latin typeface="Calibri"/>
                          <a:ea typeface="Calibri"/>
                          <a:cs typeface="Calibri"/>
                          <a:sym typeface="Calibri"/>
                        </a:rPr>
                        <a:t>Ghost of Christmas Yet to Come</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Silence, slow pacing, long descriptive passages</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Builds dread and tension; suspense about Scrooge’s fate</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libri"/>
                          <a:ea typeface="Calibri"/>
                          <a:cs typeface="Calibri"/>
                          <a:sym typeface="Calibri"/>
                        </a:rPr>
                        <a:t>“The Phantom slowly, gravely, silently approached.”</a:t>
                      </a:r>
                      <a:endParaRPr sz="11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513" name="Google Shape;513;g38262ee248f_0_162"/>
          <p:cNvSpPr txBox="1"/>
          <p:nvPr/>
        </p:nvSpPr>
        <p:spPr>
          <a:xfrm>
            <a:off x="278692" y="7475367"/>
            <a:ext cx="6172200" cy="75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Prompts for You:</a:t>
            </a:r>
            <a:endParaRPr b="1" sz="11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latin typeface="Calibri"/>
                <a:ea typeface="Calibri"/>
                <a:cs typeface="Calibri"/>
                <a:sym typeface="Calibri"/>
              </a:rPr>
              <a:t>How does Dickens </a:t>
            </a:r>
            <a:r>
              <a:rPr b="1" lang="en-GB" sz="1100">
                <a:solidFill>
                  <a:schemeClr val="dk1"/>
                </a:solidFill>
                <a:latin typeface="Calibri"/>
                <a:ea typeface="Calibri"/>
                <a:cs typeface="Calibri"/>
                <a:sym typeface="Calibri"/>
              </a:rPr>
              <a:t>speed up or slow down</a:t>
            </a:r>
            <a:r>
              <a:rPr lang="en-GB" sz="1100">
                <a:solidFill>
                  <a:schemeClr val="dk1"/>
                </a:solidFill>
                <a:latin typeface="Calibri"/>
                <a:ea typeface="Calibri"/>
                <a:cs typeface="Calibri"/>
                <a:sym typeface="Calibri"/>
              </a:rPr>
              <a:t> the narrative to emphasise key moments?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Calibri"/>
                <a:ea typeface="Calibri"/>
                <a:cs typeface="Calibri"/>
                <a:sym typeface="Calibri"/>
              </a:rPr>
              <a:t>Which </a:t>
            </a:r>
            <a:r>
              <a:rPr b="1" lang="en-GB" sz="1100">
                <a:solidFill>
                  <a:schemeClr val="dk1"/>
                </a:solidFill>
                <a:latin typeface="Calibri"/>
                <a:ea typeface="Calibri"/>
                <a:cs typeface="Calibri"/>
                <a:sym typeface="Calibri"/>
              </a:rPr>
              <a:t>literary techniques</a:t>
            </a:r>
            <a:r>
              <a:rPr lang="en-GB" sz="1100">
                <a:solidFill>
                  <a:schemeClr val="dk1"/>
                </a:solidFill>
                <a:latin typeface="Calibri"/>
                <a:ea typeface="Calibri"/>
                <a:cs typeface="Calibri"/>
                <a:sym typeface="Calibri"/>
              </a:rPr>
              <a:t> create suspense? (e.g., short sentences, exclamation marks, foreshadowing, dramatic irony)</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Calibri"/>
                <a:ea typeface="Calibri"/>
                <a:cs typeface="Calibri"/>
                <a:sym typeface="Calibri"/>
              </a:rPr>
              <a:t>How do these techniques affect the </a:t>
            </a:r>
            <a:r>
              <a:rPr b="1" lang="en-GB" sz="1100">
                <a:solidFill>
                  <a:schemeClr val="dk1"/>
                </a:solidFill>
                <a:latin typeface="Calibri"/>
                <a:ea typeface="Calibri"/>
                <a:cs typeface="Calibri"/>
                <a:sym typeface="Calibri"/>
              </a:rPr>
              <a:t>reader’s emotions</a:t>
            </a:r>
            <a:r>
              <a:rPr lang="en-GB"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Calibri"/>
                <a:ea typeface="Calibri"/>
                <a:cs typeface="Calibri"/>
                <a:sym typeface="Calibri"/>
              </a:rPr>
              <a:t>How does pace contribute to </a:t>
            </a:r>
            <a:r>
              <a:rPr b="1" lang="en-GB" sz="1100">
                <a:solidFill>
                  <a:schemeClr val="dk1"/>
                </a:solidFill>
                <a:latin typeface="Calibri"/>
                <a:ea typeface="Calibri"/>
                <a:cs typeface="Calibri"/>
                <a:sym typeface="Calibri"/>
              </a:rPr>
              <a:t>Scrooge’s transformation</a:t>
            </a:r>
            <a:r>
              <a:rPr lang="en-GB" sz="1100">
                <a:solidFill>
                  <a:schemeClr val="dk1"/>
                </a:solidFill>
                <a:latin typeface="Calibri"/>
                <a:ea typeface="Calibri"/>
                <a:cs typeface="Calibri"/>
                <a:sym typeface="Calibri"/>
              </a:rPr>
              <a:t> and the moral lesson?</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38262ee248f_0_174"/>
          <p:cNvSpPr txBox="1"/>
          <p:nvPr>
            <p:ph type="title"/>
          </p:nvPr>
        </p:nvSpPr>
        <p:spPr>
          <a:xfrm>
            <a:off x="342900" y="-173566"/>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sz="4000"/>
              <a:t>Themes and Context Flashcards</a:t>
            </a:r>
            <a:endParaRPr sz="4000"/>
          </a:p>
        </p:txBody>
      </p:sp>
      <p:sp>
        <p:nvSpPr>
          <p:cNvPr id="520" name="Google Shape;520;g38262ee248f_0_174"/>
          <p:cNvSpPr txBox="1"/>
          <p:nvPr>
            <p:ph idx="1" type="body"/>
          </p:nvPr>
        </p:nvSpPr>
        <p:spPr>
          <a:xfrm>
            <a:off x="342900" y="1096434"/>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100"/>
              <a:t>Instructions:</a:t>
            </a:r>
            <a:endParaRPr b="1" sz="1100"/>
          </a:p>
          <a:p>
            <a:pPr indent="-298450" lvl="0" marL="457200" rtl="0" algn="l">
              <a:lnSpc>
                <a:spcPct val="115000"/>
              </a:lnSpc>
              <a:spcBef>
                <a:spcPts val="1200"/>
              </a:spcBef>
              <a:spcAft>
                <a:spcPts val="0"/>
              </a:spcAft>
              <a:buSzPts val="1100"/>
              <a:buAutoNum type="arabicPeriod"/>
            </a:pPr>
            <a:r>
              <a:rPr lang="en-GB" sz="1100"/>
              <a:t>Use your revision guide or notes to identify </a:t>
            </a:r>
            <a:r>
              <a:rPr b="1" lang="en-GB" sz="1100"/>
              <a:t>themes</a:t>
            </a:r>
            <a:r>
              <a:rPr lang="en-GB" sz="1100"/>
              <a:t> and </a:t>
            </a:r>
            <a:r>
              <a:rPr b="1" lang="en-GB" sz="1100"/>
              <a:t>contextual elements</a:t>
            </a:r>
            <a:r>
              <a:rPr lang="en-GB" sz="1100"/>
              <a:t>.</a:t>
            </a:r>
            <a:endParaRPr sz="1100"/>
          </a:p>
          <a:p>
            <a:pPr indent="-298450" lvl="0" marL="457200" rtl="0" algn="l">
              <a:lnSpc>
                <a:spcPct val="115000"/>
              </a:lnSpc>
              <a:spcBef>
                <a:spcPts val="0"/>
              </a:spcBef>
              <a:spcAft>
                <a:spcPts val="0"/>
              </a:spcAft>
              <a:buSzPts val="1100"/>
              <a:buFont typeface="Calibri"/>
              <a:buAutoNum type="arabicPeriod"/>
            </a:pPr>
            <a:r>
              <a:rPr lang="en-GB" sz="1100"/>
              <a:t>For each flashcard:</a:t>
            </a:r>
            <a:endParaRPr sz="1100"/>
          </a:p>
          <a:p>
            <a:pPr indent="-298450" lvl="1" marL="914400" rtl="0" algn="l">
              <a:lnSpc>
                <a:spcPct val="115000"/>
              </a:lnSpc>
              <a:spcBef>
                <a:spcPts val="0"/>
              </a:spcBef>
              <a:spcAft>
                <a:spcPts val="0"/>
              </a:spcAft>
              <a:buSzPts val="1100"/>
              <a:buChar char="○"/>
            </a:pPr>
            <a:r>
              <a:rPr b="1" lang="en-GB" sz="1100"/>
              <a:t>Front:</a:t>
            </a:r>
            <a:r>
              <a:rPr lang="en-GB" sz="1100"/>
              <a:t> Theme or Context Title (e.g., “Redemption” or “Victorian Poverty”)</a:t>
            </a:r>
            <a:endParaRPr sz="1100"/>
          </a:p>
          <a:p>
            <a:pPr indent="-298450" lvl="1" marL="914400" rtl="0" algn="l">
              <a:lnSpc>
                <a:spcPct val="115000"/>
              </a:lnSpc>
              <a:spcBef>
                <a:spcPts val="0"/>
              </a:spcBef>
              <a:spcAft>
                <a:spcPts val="0"/>
              </a:spcAft>
              <a:buSzPts val="1100"/>
              <a:buFont typeface="Calibri"/>
              <a:buChar char="○"/>
            </a:pPr>
            <a:r>
              <a:rPr b="1" lang="en-GB" sz="1100"/>
              <a:t>Back:</a:t>
            </a:r>
            <a:endParaRPr b="1" sz="1100"/>
          </a:p>
          <a:p>
            <a:pPr indent="-298450" lvl="2" marL="1371600" rtl="0" algn="l">
              <a:lnSpc>
                <a:spcPct val="115000"/>
              </a:lnSpc>
              <a:spcBef>
                <a:spcPts val="0"/>
              </a:spcBef>
              <a:spcAft>
                <a:spcPts val="0"/>
              </a:spcAft>
              <a:buSzPts val="1100"/>
              <a:buFont typeface="Calibri"/>
              <a:buChar char="■"/>
            </a:pPr>
            <a:r>
              <a:rPr b="1" lang="en-GB" sz="1100"/>
              <a:t>Definition / Explanation</a:t>
            </a:r>
            <a:endParaRPr b="1" sz="1100"/>
          </a:p>
          <a:p>
            <a:pPr indent="-298450" lvl="2" marL="1371600" rtl="0" algn="l">
              <a:lnSpc>
                <a:spcPct val="115000"/>
              </a:lnSpc>
              <a:spcBef>
                <a:spcPts val="0"/>
              </a:spcBef>
              <a:spcAft>
                <a:spcPts val="0"/>
              </a:spcAft>
              <a:buSzPts val="1100"/>
              <a:buChar char="■"/>
            </a:pPr>
            <a:r>
              <a:rPr b="1" lang="en-GB" sz="1100"/>
              <a:t>Example from the text</a:t>
            </a:r>
            <a:r>
              <a:rPr lang="en-GB" sz="1100"/>
              <a:t> (quote, event, or character)</a:t>
            </a:r>
            <a:endParaRPr sz="1100"/>
          </a:p>
          <a:p>
            <a:pPr indent="-298450" lvl="2" marL="1371600" rtl="0" algn="l">
              <a:lnSpc>
                <a:spcPct val="115000"/>
              </a:lnSpc>
              <a:spcBef>
                <a:spcPts val="0"/>
              </a:spcBef>
              <a:spcAft>
                <a:spcPts val="0"/>
              </a:spcAft>
              <a:buSzPts val="1100"/>
              <a:buChar char="■"/>
            </a:pPr>
            <a:r>
              <a:rPr b="1" lang="en-GB" sz="1100"/>
              <a:t>Effect / Significance</a:t>
            </a:r>
            <a:r>
              <a:rPr lang="en-GB" sz="1100"/>
              <a:t> – why Dickens includes this, or how it impacts the reader</a:t>
            </a:r>
            <a:endParaRPr sz="1100"/>
          </a:p>
          <a:p>
            <a:pPr indent="0" lvl="0" marL="0" rtl="0" algn="l">
              <a:lnSpc>
                <a:spcPct val="115000"/>
              </a:lnSpc>
              <a:spcBef>
                <a:spcPts val="1400"/>
              </a:spcBef>
              <a:spcAft>
                <a:spcPts val="0"/>
              </a:spcAft>
              <a:buClr>
                <a:schemeClr val="dk1"/>
              </a:buClr>
              <a:buSzPts val="1100"/>
              <a:buFont typeface="Arial"/>
              <a:buNone/>
            </a:pPr>
            <a:r>
              <a:rPr b="1" lang="en-GB" sz="1100"/>
              <a:t>Suggested Themes:</a:t>
            </a:r>
            <a:endParaRPr b="1" sz="1100"/>
          </a:p>
          <a:p>
            <a:pPr indent="-298450" lvl="0" marL="457200" rtl="0" algn="l">
              <a:lnSpc>
                <a:spcPct val="115000"/>
              </a:lnSpc>
              <a:spcBef>
                <a:spcPts val="1200"/>
              </a:spcBef>
              <a:spcAft>
                <a:spcPts val="0"/>
              </a:spcAft>
              <a:buSzPts val="1100"/>
              <a:buChar char="●"/>
            </a:pPr>
            <a:r>
              <a:rPr b="1" lang="en-GB" sz="1100"/>
              <a:t>Redemption</a:t>
            </a:r>
            <a:r>
              <a:rPr lang="en-GB" sz="1100"/>
              <a:t> – Scrooge’s transformation; moral lessons</a:t>
            </a:r>
            <a:endParaRPr sz="1100"/>
          </a:p>
          <a:p>
            <a:pPr indent="-298450" lvl="0" marL="457200" rtl="0" algn="l">
              <a:lnSpc>
                <a:spcPct val="115000"/>
              </a:lnSpc>
              <a:spcBef>
                <a:spcPts val="0"/>
              </a:spcBef>
              <a:spcAft>
                <a:spcPts val="0"/>
              </a:spcAft>
              <a:buSzPts val="1100"/>
              <a:buChar char="●"/>
            </a:pPr>
            <a:r>
              <a:rPr b="1" lang="en-GB" sz="1100"/>
              <a:t>Poverty</a:t>
            </a:r>
            <a:r>
              <a:rPr lang="en-GB" sz="1100"/>
              <a:t> – Cratchit family struggles; social critique</a:t>
            </a:r>
            <a:endParaRPr sz="1100"/>
          </a:p>
          <a:p>
            <a:pPr indent="-298450" lvl="0" marL="457200" rtl="0" algn="l">
              <a:lnSpc>
                <a:spcPct val="115000"/>
              </a:lnSpc>
              <a:spcBef>
                <a:spcPts val="0"/>
              </a:spcBef>
              <a:spcAft>
                <a:spcPts val="0"/>
              </a:spcAft>
              <a:buSzPts val="1100"/>
              <a:buChar char="●"/>
            </a:pPr>
            <a:r>
              <a:rPr b="1" lang="en-GB" sz="1100"/>
              <a:t>Social Responsibility</a:t>
            </a:r>
            <a:r>
              <a:rPr lang="en-GB" sz="1100"/>
              <a:t> – Encouraging charity and compassion</a:t>
            </a:r>
            <a:endParaRPr sz="1100"/>
          </a:p>
          <a:p>
            <a:pPr indent="-298450" lvl="0" marL="457200" rtl="0" algn="l">
              <a:lnSpc>
                <a:spcPct val="115000"/>
              </a:lnSpc>
              <a:spcBef>
                <a:spcPts val="0"/>
              </a:spcBef>
              <a:spcAft>
                <a:spcPts val="0"/>
              </a:spcAft>
              <a:buSzPts val="1100"/>
              <a:buChar char="●"/>
            </a:pPr>
            <a:r>
              <a:rPr b="1" lang="en-GB" sz="1100"/>
              <a:t>Family</a:t>
            </a:r>
            <a:r>
              <a:rPr lang="en-GB" sz="1100"/>
              <a:t> – Importance of family relationships, Cratchits vs. Scrooge</a:t>
            </a:r>
            <a:endParaRPr sz="1100"/>
          </a:p>
          <a:p>
            <a:pPr indent="-298450" lvl="0" marL="457200" rtl="0" algn="l">
              <a:lnSpc>
                <a:spcPct val="115000"/>
              </a:lnSpc>
              <a:spcBef>
                <a:spcPts val="0"/>
              </a:spcBef>
              <a:spcAft>
                <a:spcPts val="0"/>
              </a:spcAft>
              <a:buSzPts val="1100"/>
              <a:buChar char="●"/>
            </a:pPr>
            <a:r>
              <a:rPr b="1" lang="en-GB" sz="1100"/>
              <a:t>Greed vs. Generosity</a:t>
            </a:r>
            <a:r>
              <a:rPr lang="en-GB" sz="1100"/>
              <a:t> – Contrasts Scrooge’s wealth hoarding with acts of kindness</a:t>
            </a:r>
            <a:endParaRPr sz="1100"/>
          </a:p>
          <a:p>
            <a:pPr indent="-298450" lvl="0" marL="457200" rtl="0" algn="l">
              <a:lnSpc>
                <a:spcPct val="115000"/>
              </a:lnSpc>
              <a:spcBef>
                <a:spcPts val="0"/>
              </a:spcBef>
              <a:spcAft>
                <a:spcPts val="0"/>
              </a:spcAft>
              <a:buSzPts val="1100"/>
              <a:buChar char="●"/>
            </a:pPr>
            <a:r>
              <a:rPr b="1" lang="en-GB" sz="1100"/>
              <a:t>Supernatural</a:t>
            </a:r>
            <a:r>
              <a:rPr lang="en-GB" sz="1100"/>
              <a:t> – Ghosts as agents of moral and emotional change</a:t>
            </a:r>
            <a:endParaRPr sz="1100"/>
          </a:p>
          <a:p>
            <a:pPr indent="0" lvl="0" marL="0" rtl="0" algn="l">
              <a:lnSpc>
                <a:spcPct val="115000"/>
              </a:lnSpc>
              <a:spcBef>
                <a:spcPts val="1400"/>
              </a:spcBef>
              <a:spcAft>
                <a:spcPts val="0"/>
              </a:spcAft>
              <a:buClr>
                <a:schemeClr val="dk1"/>
              </a:buClr>
              <a:buSzPts val="1100"/>
              <a:buFont typeface="Arial"/>
              <a:buNone/>
            </a:pPr>
            <a:r>
              <a:rPr b="1" lang="en-GB" sz="1100"/>
              <a:t>Suggested Contextual Elements:</a:t>
            </a:r>
            <a:endParaRPr b="1" sz="1100"/>
          </a:p>
          <a:p>
            <a:pPr indent="-298450" lvl="0" marL="457200" rtl="0" algn="l">
              <a:lnSpc>
                <a:spcPct val="115000"/>
              </a:lnSpc>
              <a:spcBef>
                <a:spcPts val="1200"/>
              </a:spcBef>
              <a:spcAft>
                <a:spcPts val="0"/>
              </a:spcAft>
              <a:buSzPts val="1100"/>
              <a:buChar char="●"/>
            </a:pPr>
            <a:r>
              <a:rPr b="1" lang="en-GB" sz="1100"/>
              <a:t>Victorian Society</a:t>
            </a:r>
            <a:r>
              <a:rPr lang="en-GB" sz="1100"/>
              <a:t> – Class structure, wealth inequality, attitudes to the poor</a:t>
            </a:r>
            <a:endParaRPr sz="1100"/>
          </a:p>
          <a:p>
            <a:pPr indent="-298450" lvl="0" marL="457200" rtl="0" algn="l">
              <a:lnSpc>
                <a:spcPct val="115000"/>
              </a:lnSpc>
              <a:spcBef>
                <a:spcPts val="0"/>
              </a:spcBef>
              <a:spcAft>
                <a:spcPts val="0"/>
              </a:spcAft>
              <a:buSzPts val="1100"/>
              <a:buChar char="●"/>
            </a:pPr>
            <a:r>
              <a:rPr b="1" lang="en-GB" sz="1100"/>
              <a:t>Industrialisation</a:t>
            </a:r>
            <a:r>
              <a:rPr lang="en-GB" sz="1100"/>
              <a:t> – Urbanisation, working conditions, social problems</a:t>
            </a:r>
            <a:endParaRPr sz="1100"/>
          </a:p>
          <a:p>
            <a:pPr indent="-298450" lvl="0" marL="457200" rtl="0" algn="l">
              <a:lnSpc>
                <a:spcPct val="115000"/>
              </a:lnSpc>
              <a:spcBef>
                <a:spcPts val="0"/>
              </a:spcBef>
              <a:spcAft>
                <a:spcPts val="0"/>
              </a:spcAft>
              <a:buSzPts val="1100"/>
              <a:buChar char="●"/>
            </a:pPr>
            <a:r>
              <a:rPr b="1" lang="en-GB" sz="1100"/>
              <a:t>Dickens’ Purpose</a:t>
            </a:r>
            <a:r>
              <a:rPr lang="en-GB" sz="1100"/>
              <a:t> – Social reform, morality, educating the reader</a:t>
            </a:r>
            <a:endParaRPr sz="1100"/>
          </a:p>
          <a:p>
            <a:pPr indent="-298450" lvl="0" marL="457200" rtl="0" algn="l">
              <a:lnSpc>
                <a:spcPct val="115000"/>
              </a:lnSpc>
              <a:spcBef>
                <a:spcPts val="0"/>
              </a:spcBef>
              <a:spcAft>
                <a:spcPts val="0"/>
              </a:spcAft>
              <a:buSzPts val="1100"/>
              <a:buChar char="●"/>
            </a:pPr>
            <a:r>
              <a:rPr b="1" lang="en-GB" sz="1100"/>
              <a:t>Christmas Traditions</a:t>
            </a:r>
            <a:r>
              <a:rPr lang="en-GB" sz="1100"/>
              <a:t> – Festive spirit, family gatherings, cultural significance</a:t>
            </a:r>
            <a:endParaRPr sz="1100"/>
          </a:p>
          <a:p>
            <a:pPr indent="0" lvl="0" marL="0" rtl="0" algn="l">
              <a:lnSpc>
                <a:spcPct val="115000"/>
              </a:lnSpc>
              <a:spcBef>
                <a:spcPts val="1400"/>
              </a:spcBef>
              <a:spcAft>
                <a:spcPts val="0"/>
              </a:spcAft>
              <a:buClr>
                <a:schemeClr val="dk1"/>
              </a:buClr>
              <a:buSzPts val="1100"/>
              <a:buFont typeface="Arial"/>
              <a:buNone/>
            </a:pPr>
            <a:r>
              <a:rPr b="1" lang="en-GB" sz="1100"/>
              <a:t>Example Flashcard:</a:t>
            </a:r>
            <a:endParaRPr b="1" sz="1100"/>
          </a:p>
          <a:p>
            <a:pPr indent="0" lvl="0" marL="0" rtl="0" algn="l">
              <a:lnSpc>
                <a:spcPct val="115000"/>
              </a:lnSpc>
              <a:spcBef>
                <a:spcPts val="1200"/>
              </a:spcBef>
              <a:spcAft>
                <a:spcPts val="0"/>
              </a:spcAft>
              <a:buClr>
                <a:schemeClr val="dk1"/>
              </a:buClr>
              <a:buSzPts val="1100"/>
              <a:buFont typeface="Arial"/>
              <a:buNone/>
            </a:pPr>
            <a:r>
              <a:rPr b="1" lang="en-GB" sz="1100"/>
              <a:t>Front:</a:t>
            </a:r>
            <a:r>
              <a:rPr lang="en-GB" sz="1100"/>
              <a:t> Redemption</a:t>
            </a:r>
            <a:br>
              <a:rPr lang="en-GB" sz="1100"/>
            </a:br>
            <a:r>
              <a:rPr lang="en-GB" sz="1100"/>
              <a:t> </a:t>
            </a:r>
            <a:r>
              <a:rPr b="1" lang="en-GB" sz="1100"/>
              <a:t>Back:</a:t>
            </a:r>
            <a:endParaRPr b="1" sz="1100"/>
          </a:p>
          <a:p>
            <a:pPr indent="-298450" lvl="0" marL="457200" rtl="0" algn="l">
              <a:lnSpc>
                <a:spcPct val="115000"/>
              </a:lnSpc>
              <a:spcBef>
                <a:spcPts val="1200"/>
              </a:spcBef>
              <a:spcAft>
                <a:spcPts val="0"/>
              </a:spcAft>
              <a:buSzPts val="1100"/>
              <a:buFont typeface="Calibri"/>
              <a:buChar char="●"/>
            </a:pPr>
            <a:r>
              <a:rPr lang="en-GB" sz="1100"/>
              <a:t>Definition: A character changes for the better, learning from mistakes</a:t>
            </a:r>
            <a:endParaRPr sz="1100"/>
          </a:p>
          <a:p>
            <a:pPr indent="-298450" lvl="0" marL="457200" rtl="0" algn="l">
              <a:lnSpc>
                <a:spcPct val="115000"/>
              </a:lnSpc>
              <a:spcBef>
                <a:spcPts val="0"/>
              </a:spcBef>
              <a:spcAft>
                <a:spcPts val="0"/>
              </a:spcAft>
              <a:buSzPts val="1100"/>
              <a:buFont typeface="Calibri"/>
              <a:buChar char="●"/>
            </a:pPr>
            <a:r>
              <a:rPr lang="en-GB" sz="1100"/>
              <a:t>Example: Scrooge transforms from miser to generous man</a:t>
            </a:r>
            <a:endParaRPr sz="1100"/>
          </a:p>
          <a:p>
            <a:pPr indent="-298450" lvl="0" marL="457200" rtl="0" algn="l">
              <a:lnSpc>
                <a:spcPct val="115000"/>
              </a:lnSpc>
              <a:spcBef>
                <a:spcPts val="0"/>
              </a:spcBef>
              <a:spcAft>
                <a:spcPts val="0"/>
              </a:spcAft>
              <a:buSzPts val="1100"/>
              <a:buFont typeface="Calibri"/>
              <a:buChar char="●"/>
            </a:pPr>
            <a:r>
              <a:rPr lang="en-GB" sz="1100"/>
              <a:t>Significance: Shows readers that change is possible; reinforces moral message</a:t>
            </a:r>
            <a:endParaRPr sz="1100"/>
          </a:p>
          <a:p>
            <a:pPr indent="0" lvl="0" marL="0" rtl="0" algn="l">
              <a:lnSpc>
                <a:spcPct val="115000"/>
              </a:lnSpc>
              <a:spcBef>
                <a:spcPts val="1400"/>
              </a:spcBef>
              <a:spcAft>
                <a:spcPts val="0"/>
              </a:spcAft>
              <a:buClr>
                <a:schemeClr val="dk1"/>
              </a:buClr>
              <a:buSzPts val="1100"/>
              <a:buFont typeface="Arial"/>
              <a:buNone/>
            </a:pPr>
            <a:r>
              <a:rPr b="1" lang="en-GB" sz="1100"/>
              <a:t>Extension / Tips:</a:t>
            </a:r>
            <a:endParaRPr b="1" sz="1100"/>
          </a:p>
          <a:p>
            <a:pPr indent="-298450" lvl="0" marL="457200" rtl="0" algn="l">
              <a:lnSpc>
                <a:spcPct val="115000"/>
              </a:lnSpc>
              <a:spcBef>
                <a:spcPts val="1200"/>
              </a:spcBef>
              <a:spcAft>
                <a:spcPts val="0"/>
              </a:spcAft>
              <a:buSzPts val="1100"/>
              <a:buChar char="●"/>
            </a:pPr>
            <a:r>
              <a:rPr lang="en-GB" sz="1100"/>
              <a:t>Use </a:t>
            </a:r>
            <a:r>
              <a:rPr b="1" lang="en-GB" sz="1100"/>
              <a:t>different colours</a:t>
            </a:r>
            <a:r>
              <a:rPr lang="en-GB" sz="1100"/>
              <a:t> for themes vs. context for quick visual memory.</a:t>
            </a:r>
            <a:endParaRPr sz="1100"/>
          </a:p>
          <a:p>
            <a:pPr indent="-298450" lvl="0" marL="457200" rtl="0" algn="l">
              <a:lnSpc>
                <a:spcPct val="115000"/>
              </a:lnSpc>
              <a:spcBef>
                <a:spcPts val="0"/>
              </a:spcBef>
              <a:spcAft>
                <a:spcPts val="0"/>
              </a:spcAft>
              <a:buSzPts val="1100"/>
              <a:buChar char="●"/>
            </a:pPr>
            <a:r>
              <a:rPr lang="en-GB" sz="1100"/>
              <a:t>Try to </a:t>
            </a:r>
            <a:r>
              <a:rPr b="1" lang="en-GB" sz="1100"/>
              <a:t>memorise a quote</a:t>
            </a:r>
            <a:r>
              <a:rPr lang="en-GB" sz="1100"/>
              <a:t> for each theme to strengthen exam answers.</a:t>
            </a:r>
            <a:endParaRPr sz="1100"/>
          </a:p>
          <a:p>
            <a:pPr indent="-298450" lvl="0" marL="457200" rtl="0" algn="l">
              <a:lnSpc>
                <a:spcPct val="115000"/>
              </a:lnSpc>
              <a:spcBef>
                <a:spcPts val="0"/>
              </a:spcBef>
              <a:spcAft>
                <a:spcPts val="0"/>
              </a:spcAft>
              <a:buSzPts val="1100"/>
              <a:buChar char="●"/>
            </a:pPr>
            <a:r>
              <a:rPr lang="en-GB" sz="1100"/>
              <a:t>Test yourself by looking at the front of the card and explaining the back </a:t>
            </a:r>
            <a:r>
              <a:rPr b="1" lang="en-GB" sz="1100"/>
              <a:t>without looking</a:t>
            </a:r>
            <a:r>
              <a:rPr lang="en-GB" sz="1100"/>
              <a:t>.</a:t>
            </a:r>
            <a:endParaRPr sz="1100"/>
          </a:p>
          <a:p>
            <a:pPr indent="0" lvl="0" marL="0" rtl="0" algn="l">
              <a:spcBef>
                <a:spcPts val="1200"/>
              </a:spcBef>
              <a:spcAft>
                <a:spcPts val="0"/>
              </a:spcAft>
              <a:buNone/>
            </a:pPr>
            <a:r>
              <a:t/>
            </a:r>
            <a:endParaRPr sz="11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38262ee248f_0_182"/>
          <p:cNvSpPr txBox="1"/>
          <p:nvPr>
            <p:ph type="title"/>
          </p:nvPr>
        </p:nvSpPr>
        <p:spPr>
          <a:xfrm>
            <a:off x="342900" y="-99483"/>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sz="4000"/>
              <a:t>Scrooge: Think Deeper (Greed and Redemption)</a:t>
            </a:r>
            <a:endParaRPr sz="4000"/>
          </a:p>
        </p:txBody>
      </p:sp>
      <p:sp>
        <p:nvSpPr>
          <p:cNvPr id="527" name="Google Shape;527;g38262ee248f_0_182"/>
          <p:cNvSpPr txBox="1"/>
          <p:nvPr>
            <p:ph idx="1" type="body"/>
          </p:nvPr>
        </p:nvSpPr>
        <p:spPr>
          <a:xfrm>
            <a:off x="342900" y="1350426"/>
            <a:ext cx="6172200" cy="6034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AutoNum type="arabicPeriod"/>
            </a:pPr>
            <a:r>
              <a:rPr lang="en-GB" sz="1200"/>
              <a:t>Read key scenes that show Scrooge’s </a:t>
            </a:r>
            <a:r>
              <a:rPr b="1" lang="en-GB" sz="1200"/>
              <a:t>selfishness</a:t>
            </a:r>
            <a:r>
              <a:rPr lang="en-GB" sz="1200"/>
              <a:t> and his </a:t>
            </a:r>
            <a:r>
              <a:rPr b="1" lang="en-GB" sz="1200"/>
              <a:t>change</a:t>
            </a:r>
            <a:r>
              <a:rPr lang="en-GB" sz="1200"/>
              <a:t>:</a:t>
            </a:r>
            <a:endParaRPr sz="1200"/>
          </a:p>
          <a:p>
            <a:pPr indent="-304800" lvl="1" marL="914400" rtl="0" algn="l">
              <a:lnSpc>
                <a:spcPct val="115000"/>
              </a:lnSpc>
              <a:spcBef>
                <a:spcPts val="0"/>
              </a:spcBef>
              <a:spcAft>
                <a:spcPts val="0"/>
              </a:spcAft>
              <a:buSzPts val="1200"/>
              <a:buFont typeface="Calibri"/>
              <a:buChar char="○"/>
            </a:pPr>
            <a:r>
              <a:rPr lang="en-GB" sz="1200"/>
              <a:t>Early interactions with charity collectors and Bob Cratchit</a:t>
            </a:r>
            <a:endParaRPr sz="1200"/>
          </a:p>
          <a:p>
            <a:pPr indent="-304800" lvl="1" marL="914400" rtl="0" algn="l">
              <a:lnSpc>
                <a:spcPct val="115000"/>
              </a:lnSpc>
              <a:spcBef>
                <a:spcPts val="0"/>
              </a:spcBef>
              <a:spcAft>
                <a:spcPts val="0"/>
              </a:spcAft>
              <a:buSzPts val="1200"/>
              <a:buFont typeface="Calibri"/>
              <a:buChar char="○"/>
            </a:pPr>
            <a:r>
              <a:rPr lang="en-GB" sz="1200"/>
              <a:t>Visits from Marley and the Ghosts</a:t>
            </a:r>
            <a:endParaRPr sz="1200"/>
          </a:p>
          <a:p>
            <a:pPr indent="-304800" lvl="1" marL="914400" rtl="0" algn="l">
              <a:lnSpc>
                <a:spcPct val="115000"/>
              </a:lnSpc>
              <a:spcBef>
                <a:spcPts val="0"/>
              </a:spcBef>
              <a:spcAft>
                <a:spcPts val="0"/>
              </a:spcAft>
              <a:buSzPts val="1200"/>
              <a:buFont typeface="Calibri"/>
              <a:buChar char="○"/>
            </a:pPr>
            <a:r>
              <a:rPr lang="en-GB" sz="1200"/>
              <a:t>Scrooge’s actions on Christmas morning</a:t>
            </a:r>
            <a:endParaRPr sz="1200"/>
          </a:p>
          <a:p>
            <a:pPr indent="-304800" lvl="0" marL="457200" rtl="0" algn="l">
              <a:lnSpc>
                <a:spcPct val="115000"/>
              </a:lnSpc>
              <a:spcBef>
                <a:spcPts val="0"/>
              </a:spcBef>
              <a:spcAft>
                <a:spcPts val="0"/>
              </a:spcAft>
              <a:buSzPts val="1200"/>
              <a:buAutoNum type="arabicPeriod"/>
            </a:pPr>
            <a:r>
              <a:rPr lang="en-GB" sz="1200"/>
              <a:t>Use the table below to structure your thinking. Include </a:t>
            </a:r>
            <a:r>
              <a:rPr b="1" lang="en-GB" sz="1200"/>
              <a:t>quotes, techniques, and impact</a:t>
            </a:r>
            <a:r>
              <a:rPr lang="en-GB" sz="1200"/>
              <a:t>.</a:t>
            </a:r>
            <a:endParaRPr sz="1200"/>
          </a:p>
          <a:p>
            <a:pPr indent="0" lvl="0" marL="0" rtl="0" algn="l">
              <a:spcBef>
                <a:spcPts val="1200"/>
              </a:spcBef>
              <a:spcAft>
                <a:spcPts val="0"/>
              </a:spcAft>
              <a:buNone/>
            </a:pPr>
            <a:r>
              <a:t/>
            </a:r>
            <a:endParaRPr sz="1200"/>
          </a:p>
        </p:txBody>
      </p:sp>
      <p:graphicFrame>
        <p:nvGraphicFramePr>
          <p:cNvPr id="528" name="Google Shape;528;g38262ee248f_0_182"/>
          <p:cNvGraphicFramePr/>
          <p:nvPr/>
        </p:nvGraphicFramePr>
        <p:xfrm>
          <a:off x="152433" y="3009950"/>
          <a:ext cx="3000000" cy="3000000"/>
        </p:xfrm>
        <a:graphic>
          <a:graphicData uri="http://schemas.openxmlformats.org/drawingml/2006/table">
            <a:tbl>
              <a:tblPr>
                <a:noFill/>
                <a:tableStyleId>{0443EDC8-9467-4597-94B3-8D2C58AE86AE}</a:tableStyleId>
              </a:tblPr>
              <a:tblGrid>
                <a:gridCol w="1292650"/>
                <a:gridCol w="1861050"/>
                <a:gridCol w="1732700"/>
                <a:gridCol w="1631850"/>
              </a:tblGrid>
              <a:tr h="364475">
                <a:tc>
                  <a:txBody>
                    <a:bodyPr/>
                    <a:lstStyle/>
                    <a:p>
                      <a:pPr indent="0" lvl="0" marL="0" rtl="0" algn="ctr">
                        <a:lnSpc>
                          <a:spcPct val="115000"/>
                        </a:lnSpc>
                        <a:spcBef>
                          <a:spcPts val="0"/>
                        </a:spcBef>
                        <a:spcAft>
                          <a:spcPts val="0"/>
                        </a:spcAft>
                        <a:buNone/>
                      </a:pPr>
                      <a:r>
                        <a:rPr b="1" lang="en-GB" sz="1100"/>
                        <a:t>Aspect</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Notes / Examples</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Quote / Evidence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Effect / Analysis</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92225">
                <a:tc>
                  <a:txBody>
                    <a:bodyPr/>
                    <a:lstStyle/>
                    <a:p>
                      <a:pPr indent="0" lvl="0" marL="0" rtl="0" algn="l">
                        <a:spcBef>
                          <a:spcPts val="0"/>
                        </a:spcBef>
                        <a:spcAft>
                          <a:spcPts val="0"/>
                        </a:spcAft>
                        <a:buNone/>
                      </a:pPr>
                      <a:r>
                        <a:rPr b="1" lang="en-GB" sz="1100"/>
                        <a:t>Greed at the Start</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Miserly, values money over people, avoids social interaction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“Bah! Humbug!”</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Shows selfishness; sets up contrast for transformation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96800">
                <a:tc>
                  <a:txBody>
                    <a:bodyPr/>
                    <a:lstStyle/>
                    <a:p>
                      <a:pPr indent="0" lvl="0" marL="0" rtl="0" algn="l">
                        <a:spcBef>
                          <a:spcPts val="0"/>
                        </a:spcBef>
                        <a:spcAft>
                          <a:spcPts val="0"/>
                        </a:spcAft>
                        <a:buNone/>
                      </a:pPr>
                      <a:r>
                        <a:rPr b="1" lang="en-GB" sz="1100"/>
                        <a:t>Catalysts for Change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Fear of Marley, supernatural visits, reflection on past, present, future</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“I wear the chain I forged in life.”</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Builds suspense; forces moral reflection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201375">
                <a:tc>
                  <a:txBody>
                    <a:bodyPr/>
                    <a:lstStyle/>
                    <a:p>
                      <a:pPr indent="0" lvl="0" marL="0" rtl="0" algn="l">
                        <a:spcBef>
                          <a:spcPts val="0"/>
                        </a:spcBef>
                        <a:spcAft>
                          <a:spcPts val="0"/>
                        </a:spcAft>
                        <a:buNone/>
                      </a:pPr>
                      <a:r>
                        <a:rPr b="1" lang="en-GB" sz="1100"/>
                        <a:t>Emerging Awareness</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Begins to feel regret and empathy; realises consequences of actions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Observing Cratchit family, Tiny Tim’s frailty</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Shows compassion developing; Dickens’ moral lesson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96800">
                <a:tc>
                  <a:txBody>
                    <a:bodyPr/>
                    <a:lstStyle/>
                    <a:p>
                      <a:pPr indent="0" lvl="0" marL="0" rtl="0" algn="l">
                        <a:spcBef>
                          <a:spcPts val="0"/>
                        </a:spcBef>
                        <a:spcAft>
                          <a:spcPts val="0"/>
                        </a:spcAft>
                        <a:buNone/>
                      </a:pPr>
                      <a:r>
                        <a:rPr b="1" lang="en-GB" sz="1100"/>
                        <a:t>Redemption / Transformation</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Generous, joyful, socially responsible; values relationships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“I will honour Christmas in my heart, and try to keep it all the year.”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a:t>Full character arc; reinforces theme of moral change</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529" name="Google Shape;529;g38262ee248f_0_182"/>
          <p:cNvSpPr txBox="1"/>
          <p:nvPr/>
        </p:nvSpPr>
        <p:spPr>
          <a:xfrm>
            <a:off x="178300" y="7602958"/>
            <a:ext cx="6466500" cy="58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Prompts for You:</a:t>
            </a:r>
            <a:endParaRPr b="1" sz="11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latin typeface="Calibri"/>
                <a:ea typeface="Calibri"/>
                <a:cs typeface="Calibri"/>
                <a:sym typeface="Calibri"/>
              </a:rPr>
              <a:t>How does Dickens use </a:t>
            </a:r>
            <a:r>
              <a:rPr b="1" lang="en-GB" sz="1100">
                <a:solidFill>
                  <a:schemeClr val="dk1"/>
                </a:solidFill>
                <a:latin typeface="Calibri"/>
                <a:ea typeface="Calibri"/>
                <a:cs typeface="Calibri"/>
                <a:sym typeface="Calibri"/>
              </a:rPr>
              <a:t>language, imagery, and narrative structure</a:t>
            </a:r>
            <a:r>
              <a:rPr lang="en-GB" sz="1100">
                <a:solidFill>
                  <a:schemeClr val="dk1"/>
                </a:solidFill>
                <a:latin typeface="Calibri"/>
                <a:ea typeface="Calibri"/>
                <a:cs typeface="Calibri"/>
                <a:sym typeface="Calibri"/>
              </a:rPr>
              <a:t> to show greed and transformation?</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Calibri"/>
                <a:ea typeface="Calibri"/>
                <a:cs typeface="Calibri"/>
                <a:sym typeface="Calibri"/>
              </a:rPr>
              <a:t>What </a:t>
            </a:r>
            <a:r>
              <a:rPr b="1" lang="en-GB" sz="1100">
                <a:solidFill>
                  <a:schemeClr val="dk1"/>
                </a:solidFill>
                <a:latin typeface="Calibri"/>
                <a:ea typeface="Calibri"/>
                <a:cs typeface="Calibri"/>
                <a:sym typeface="Calibri"/>
              </a:rPr>
              <a:t>m</a:t>
            </a:r>
            <a:r>
              <a:rPr b="1" lang="en-GB" sz="1100">
                <a:solidFill>
                  <a:schemeClr val="dk1"/>
                </a:solidFill>
                <a:latin typeface="Calibri"/>
                <a:ea typeface="Calibri"/>
                <a:cs typeface="Calibri"/>
                <a:sym typeface="Calibri"/>
              </a:rPr>
              <a:t>otivates Scrooge</a:t>
            </a:r>
            <a:r>
              <a:rPr lang="en-GB" sz="1100">
                <a:solidFill>
                  <a:schemeClr val="dk1"/>
                </a:solidFill>
                <a:latin typeface="Calibri"/>
                <a:ea typeface="Calibri"/>
                <a:cs typeface="Calibri"/>
                <a:sym typeface="Calibri"/>
              </a:rPr>
              <a:t> to change? Fear, guilt, compassion?</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Calibri"/>
                <a:ea typeface="Calibri"/>
                <a:cs typeface="Calibri"/>
                <a:sym typeface="Calibri"/>
              </a:rPr>
              <a:t>How does Scrooge’s change reflect </a:t>
            </a:r>
            <a:r>
              <a:rPr b="1" lang="en-GB" sz="1100">
                <a:solidFill>
                  <a:schemeClr val="dk1"/>
                </a:solidFill>
                <a:latin typeface="Calibri"/>
                <a:ea typeface="Calibri"/>
                <a:cs typeface="Calibri"/>
                <a:sym typeface="Calibri"/>
              </a:rPr>
              <a:t>Dickens’ message</a:t>
            </a:r>
            <a:r>
              <a:rPr lang="en-GB" sz="1100">
                <a:solidFill>
                  <a:schemeClr val="dk1"/>
                </a:solidFill>
                <a:latin typeface="Calibri"/>
                <a:ea typeface="Calibri"/>
                <a:cs typeface="Calibri"/>
                <a:sym typeface="Calibri"/>
              </a:rPr>
              <a:t> about generosity and social responsibility?</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Calibri"/>
                <a:ea typeface="Calibri"/>
                <a:cs typeface="Calibri"/>
                <a:sym typeface="Calibri"/>
              </a:rPr>
              <a:t>Compare </a:t>
            </a:r>
            <a:r>
              <a:rPr b="1" lang="en-GB" sz="1100">
                <a:solidFill>
                  <a:schemeClr val="dk1"/>
                </a:solidFill>
                <a:latin typeface="Calibri"/>
                <a:ea typeface="Calibri"/>
                <a:cs typeface="Calibri"/>
                <a:sym typeface="Calibri"/>
              </a:rPr>
              <a:t>early and later behaviour</a:t>
            </a:r>
            <a:r>
              <a:rPr lang="en-GB" sz="1100">
                <a:solidFill>
                  <a:schemeClr val="dk1"/>
                </a:solidFill>
                <a:latin typeface="Calibri"/>
                <a:ea typeface="Calibri"/>
                <a:cs typeface="Calibri"/>
                <a:sym typeface="Calibri"/>
              </a:rPr>
              <a:t> to emphasise the depth of his transformation.</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38262ee248f_0_194"/>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Think Deeper: Social Inequality</a:t>
            </a:r>
            <a:endParaRPr/>
          </a:p>
        </p:txBody>
      </p:sp>
      <p:sp>
        <p:nvSpPr>
          <p:cNvPr id="536" name="Google Shape;536;g38262ee248f_0_194"/>
          <p:cNvSpPr txBox="1"/>
          <p:nvPr>
            <p:ph idx="1" type="body"/>
          </p:nvPr>
        </p:nvSpPr>
        <p:spPr>
          <a:xfrm>
            <a:off x="342900" y="1554751"/>
            <a:ext cx="6172200" cy="6034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Font typeface="Calibri"/>
              <a:buAutoNum type="arabicPeriod"/>
            </a:pPr>
            <a:r>
              <a:rPr lang="en-GB" sz="1200"/>
              <a:t>Focus on scenes that highlight social inequality:</a:t>
            </a:r>
            <a:endParaRPr sz="1200"/>
          </a:p>
          <a:p>
            <a:pPr indent="-304800" lvl="1" marL="914400" rtl="0" algn="l">
              <a:lnSpc>
                <a:spcPct val="115000"/>
              </a:lnSpc>
              <a:spcBef>
                <a:spcPts val="0"/>
              </a:spcBef>
              <a:spcAft>
                <a:spcPts val="0"/>
              </a:spcAft>
              <a:buSzPts val="1200"/>
              <a:buFont typeface="Calibri"/>
              <a:buChar char="○"/>
            </a:pPr>
            <a:r>
              <a:rPr lang="en-GB" sz="1200"/>
              <a:t>The Cratchit family’s struggles</a:t>
            </a:r>
            <a:endParaRPr sz="1200"/>
          </a:p>
          <a:p>
            <a:pPr indent="-304800" lvl="1" marL="914400" rtl="0" algn="l">
              <a:lnSpc>
                <a:spcPct val="115000"/>
              </a:lnSpc>
              <a:spcBef>
                <a:spcPts val="0"/>
              </a:spcBef>
              <a:spcAft>
                <a:spcPts val="0"/>
              </a:spcAft>
              <a:buSzPts val="1200"/>
              <a:buFont typeface="Calibri"/>
              <a:buChar char="○"/>
            </a:pPr>
            <a:r>
              <a:rPr lang="en-GB" sz="1200"/>
              <a:t>Scrooge’s initial attitude toward the poor</a:t>
            </a:r>
            <a:endParaRPr sz="1200"/>
          </a:p>
          <a:p>
            <a:pPr indent="-304800" lvl="1" marL="914400" rtl="0" algn="l">
              <a:lnSpc>
                <a:spcPct val="115000"/>
              </a:lnSpc>
              <a:spcBef>
                <a:spcPts val="0"/>
              </a:spcBef>
              <a:spcAft>
                <a:spcPts val="0"/>
              </a:spcAft>
              <a:buSzPts val="1200"/>
              <a:buFont typeface="Calibri"/>
              <a:buChar char="○"/>
            </a:pPr>
            <a:r>
              <a:rPr lang="en-GB" sz="1200"/>
              <a:t>Charity collectors and public reactions</a:t>
            </a:r>
            <a:br>
              <a:rPr lang="en-GB" sz="1200"/>
            </a:br>
            <a:endParaRPr sz="1200"/>
          </a:p>
          <a:p>
            <a:pPr indent="-304800" lvl="0" marL="457200" rtl="0" algn="l">
              <a:lnSpc>
                <a:spcPct val="115000"/>
              </a:lnSpc>
              <a:spcBef>
                <a:spcPts val="0"/>
              </a:spcBef>
              <a:spcAft>
                <a:spcPts val="0"/>
              </a:spcAft>
              <a:buSzPts val="1200"/>
              <a:buAutoNum type="arabicPeriod"/>
            </a:pPr>
            <a:r>
              <a:rPr lang="en-GB" sz="1200"/>
              <a:t>Use the table below to structure your thinking. Include </a:t>
            </a:r>
            <a:r>
              <a:rPr b="1" lang="en-GB" sz="1200"/>
              <a:t>examples, quotes, techniques, and Dickens’ message</a:t>
            </a:r>
            <a:r>
              <a:rPr lang="en-GB" sz="1200"/>
              <a:t>.</a:t>
            </a:r>
            <a:br>
              <a:rPr lang="en-GB" sz="1200"/>
            </a:br>
            <a:endParaRPr sz="1200"/>
          </a:p>
          <a:p>
            <a:pPr indent="0" lvl="0" marL="0" rtl="0" algn="l">
              <a:spcBef>
                <a:spcPts val="1200"/>
              </a:spcBef>
              <a:spcAft>
                <a:spcPts val="0"/>
              </a:spcAft>
              <a:buNone/>
            </a:pPr>
            <a:r>
              <a:t/>
            </a:r>
            <a:endParaRPr sz="1200"/>
          </a:p>
        </p:txBody>
      </p:sp>
      <p:graphicFrame>
        <p:nvGraphicFramePr>
          <p:cNvPr id="537" name="Google Shape;537;g38262ee248f_0_194"/>
          <p:cNvGraphicFramePr/>
          <p:nvPr/>
        </p:nvGraphicFramePr>
        <p:xfrm>
          <a:off x="265642" y="3541233"/>
          <a:ext cx="3000000" cy="3000000"/>
        </p:xfrm>
        <a:graphic>
          <a:graphicData uri="http://schemas.openxmlformats.org/drawingml/2006/table">
            <a:tbl>
              <a:tblPr>
                <a:noFill/>
                <a:tableStyleId>{0443EDC8-9467-4597-94B3-8D2C58AE86AE}</a:tableStyleId>
              </a:tblPr>
              <a:tblGrid>
                <a:gridCol w="1006125"/>
                <a:gridCol w="1742750"/>
                <a:gridCol w="1886450"/>
                <a:gridCol w="1751725"/>
              </a:tblGrid>
              <a:tr h="345875">
                <a:tc>
                  <a:txBody>
                    <a:bodyPr/>
                    <a:lstStyle/>
                    <a:p>
                      <a:pPr indent="0" lvl="0" marL="0" rtl="0" algn="ctr">
                        <a:lnSpc>
                          <a:spcPct val="115000"/>
                        </a:lnSpc>
                        <a:spcBef>
                          <a:spcPts val="0"/>
                        </a:spcBef>
                        <a:spcAft>
                          <a:spcPts val="0"/>
                        </a:spcAft>
                        <a:buNone/>
                      </a:pPr>
                      <a:r>
                        <a:rPr b="1" lang="en-GB" sz="900"/>
                        <a:t>Aspect</a:t>
                      </a:r>
                      <a:endParaRPr b="1"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900"/>
                        <a:t>Notes / Examples</a:t>
                      </a:r>
                      <a:endParaRPr b="1"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900"/>
                        <a:t>Quote / Evidence</a:t>
                      </a:r>
                      <a:endParaRPr b="1"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900"/>
                        <a:t>Effect / Analysis</a:t>
                      </a:r>
                      <a:endParaRPr b="1"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45900">
                <a:tc>
                  <a:txBody>
                    <a:bodyPr/>
                    <a:lstStyle/>
                    <a:p>
                      <a:pPr indent="0" lvl="0" marL="0" rtl="0" algn="l">
                        <a:spcBef>
                          <a:spcPts val="0"/>
                        </a:spcBef>
                        <a:spcAft>
                          <a:spcPts val="0"/>
                        </a:spcAft>
                        <a:buNone/>
                      </a:pPr>
                      <a:r>
                        <a:rPr b="1" lang="en-GB" sz="900"/>
                        <a:t>Depiction of Poverty</a:t>
                      </a:r>
                      <a:endParaRPr b="1"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Cratchits’ hardships, Tiny Tim’s illness, working-class struggles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“The clerk’s fire was so very much smaller that it looked like one coal.”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Highlights inequality; evokes sympathy and moral concern</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45900">
                <a:tc>
                  <a:txBody>
                    <a:bodyPr/>
                    <a:lstStyle/>
                    <a:p>
                      <a:pPr indent="0" lvl="0" marL="0" rtl="0" algn="l">
                        <a:spcBef>
                          <a:spcPts val="0"/>
                        </a:spcBef>
                        <a:spcAft>
                          <a:spcPts val="0"/>
                        </a:spcAft>
                        <a:buNone/>
                      </a:pPr>
                      <a:r>
                        <a:rPr b="1" lang="en-GB" sz="900"/>
                        <a:t>Wealth and Indifference</a:t>
                      </a:r>
                      <a:endParaRPr b="1"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Scrooge’s initial greed and lack of compassion</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“Are there no prisons? Are there no workhouses?”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Critiques upper-class indifference; reflects Victorian social issues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45900">
                <a:tc>
                  <a:txBody>
                    <a:bodyPr/>
                    <a:lstStyle/>
                    <a:p>
                      <a:pPr indent="0" lvl="0" marL="0" rtl="0" algn="l">
                        <a:spcBef>
                          <a:spcPts val="0"/>
                        </a:spcBef>
                        <a:spcAft>
                          <a:spcPts val="0"/>
                        </a:spcAft>
                        <a:buNone/>
                      </a:pPr>
                      <a:r>
                        <a:rPr b="1" lang="en-GB" sz="900"/>
                        <a:t>Importance of Charity</a:t>
                      </a:r>
                      <a:endParaRPr b="1"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Acts of giving, generosity, social responsibility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Scrooge donates to charity, helps the Cratchits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Shows moral redemption; reinforces Dickens’ call for social reform</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45900">
                <a:tc>
                  <a:txBody>
                    <a:bodyPr/>
                    <a:lstStyle/>
                    <a:p>
                      <a:pPr indent="0" lvl="0" marL="0" rtl="0" algn="l">
                        <a:spcBef>
                          <a:spcPts val="0"/>
                        </a:spcBef>
                        <a:spcAft>
                          <a:spcPts val="0"/>
                        </a:spcAft>
                        <a:buNone/>
                      </a:pPr>
                      <a:r>
                        <a:rPr b="1" lang="en-GB" sz="900"/>
                        <a:t>Dickens’ Message</a:t>
                      </a:r>
                      <a:endParaRPr b="1"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Social responsibility, compassion, moral duty to the poor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Overall tone and narrative arc</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t>Encourages readers to act morally and challenge social injustice</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538" name="Google Shape;538;g38262ee248f_0_194"/>
          <p:cNvSpPr txBox="1"/>
          <p:nvPr/>
        </p:nvSpPr>
        <p:spPr>
          <a:xfrm>
            <a:off x="204600" y="7591767"/>
            <a:ext cx="6127800" cy="46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300">
                <a:solidFill>
                  <a:schemeClr val="dk1"/>
                </a:solidFill>
                <a:latin typeface="Calibri"/>
                <a:ea typeface="Calibri"/>
                <a:cs typeface="Calibri"/>
                <a:sym typeface="Calibri"/>
              </a:rPr>
              <a:t>Prompts for You:</a:t>
            </a:r>
            <a:endParaRPr b="1" sz="13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latin typeface="Calibri"/>
                <a:ea typeface="Calibri"/>
                <a:cs typeface="Calibri"/>
                <a:sym typeface="Calibri"/>
              </a:rPr>
              <a:t>How does Dickens use </a:t>
            </a:r>
            <a:r>
              <a:rPr b="1" lang="en-GB" sz="1100">
                <a:solidFill>
                  <a:schemeClr val="dk1"/>
                </a:solidFill>
                <a:latin typeface="Calibri"/>
                <a:ea typeface="Calibri"/>
                <a:cs typeface="Calibri"/>
                <a:sym typeface="Calibri"/>
              </a:rPr>
              <a:t>characters, events, and language</a:t>
            </a:r>
            <a:r>
              <a:rPr lang="en-GB" sz="1100">
                <a:solidFill>
                  <a:schemeClr val="dk1"/>
                </a:solidFill>
                <a:latin typeface="Calibri"/>
                <a:ea typeface="Calibri"/>
                <a:cs typeface="Calibri"/>
                <a:sym typeface="Calibri"/>
              </a:rPr>
              <a:t> to highlight social inequality?</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Calibri"/>
                <a:ea typeface="Calibri"/>
                <a:cs typeface="Calibri"/>
                <a:sym typeface="Calibri"/>
              </a:rPr>
              <a:t>How does the contrast between </a:t>
            </a:r>
            <a:r>
              <a:rPr b="1" lang="en-GB" sz="1100">
                <a:solidFill>
                  <a:schemeClr val="dk1"/>
                </a:solidFill>
                <a:latin typeface="Calibri"/>
                <a:ea typeface="Calibri"/>
                <a:cs typeface="Calibri"/>
                <a:sym typeface="Calibri"/>
              </a:rPr>
              <a:t>Scrooge and the Cratchits</a:t>
            </a:r>
            <a:r>
              <a:rPr lang="en-GB" sz="1100">
                <a:solidFill>
                  <a:schemeClr val="dk1"/>
                </a:solidFill>
                <a:latin typeface="Calibri"/>
                <a:ea typeface="Calibri"/>
                <a:cs typeface="Calibri"/>
                <a:sym typeface="Calibri"/>
              </a:rPr>
              <a:t> emphasise wealth disparity?</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Calibri"/>
                <a:ea typeface="Calibri"/>
                <a:cs typeface="Calibri"/>
                <a:sym typeface="Calibri"/>
              </a:rPr>
              <a:t>Which </a:t>
            </a:r>
            <a:r>
              <a:rPr b="1" lang="en-GB" sz="1100">
                <a:solidFill>
                  <a:schemeClr val="dk1"/>
                </a:solidFill>
                <a:latin typeface="Calibri"/>
                <a:ea typeface="Calibri"/>
                <a:cs typeface="Calibri"/>
                <a:sym typeface="Calibri"/>
              </a:rPr>
              <a:t>literary techniques</a:t>
            </a:r>
            <a:r>
              <a:rPr lang="en-GB" sz="1100">
                <a:solidFill>
                  <a:schemeClr val="dk1"/>
                </a:solidFill>
                <a:latin typeface="Calibri"/>
                <a:ea typeface="Calibri"/>
                <a:cs typeface="Calibri"/>
                <a:sym typeface="Calibri"/>
              </a:rPr>
              <a:t> (imagery, symbolism, exaggeration) reinforce his message?</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Calibri"/>
                <a:ea typeface="Calibri"/>
                <a:cs typeface="Calibri"/>
                <a:sym typeface="Calibri"/>
              </a:rPr>
              <a:t>How is the </a:t>
            </a:r>
            <a:r>
              <a:rPr b="1" lang="en-GB" sz="1100">
                <a:solidFill>
                  <a:schemeClr val="dk1"/>
                </a:solidFill>
                <a:latin typeface="Calibri"/>
                <a:ea typeface="Calibri"/>
                <a:cs typeface="Calibri"/>
                <a:sym typeface="Calibri"/>
              </a:rPr>
              <a:t>theme of charity</a:t>
            </a:r>
            <a:r>
              <a:rPr lang="en-GB" sz="1100">
                <a:solidFill>
                  <a:schemeClr val="dk1"/>
                </a:solidFill>
                <a:latin typeface="Calibri"/>
                <a:ea typeface="Calibri"/>
                <a:cs typeface="Calibri"/>
                <a:sym typeface="Calibri"/>
              </a:rPr>
              <a:t> linked to Scrooge’s redemption and the moral of the novella?</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38280302c51_0_0"/>
          <p:cNvSpPr txBox="1"/>
          <p:nvPr>
            <p:ph type="title"/>
          </p:nvPr>
        </p:nvSpPr>
        <p:spPr>
          <a:xfrm>
            <a:off x="342900" y="128496"/>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Stave 2: Scrooge’s Childhood</a:t>
            </a:r>
            <a:endParaRPr/>
          </a:p>
        </p:txBody>
      </p:sp>
      <p:sp>
        <p:nvSpPr>
          <p:cNvPr id="545" name="Google Shape;545;g38280302c51_0_0"/>
          <p:cNvSpPr txBox="1"/>
          <p:nvPr>
            <p:ph idx="1" type="body"/>
          </p:nvPr>
        </p:nvSpPr>
        <p:spPr>
          <a:xfrm>
            <a:off x="342900" y="1392578"/>
            <a:ext cx="6172200" cy="6034500"/>
          </a:xfrm>
          <a:prstGeom prst="rect">
            <a:avLst/>
          </a:prstGeom>
        </p:spPr>
        <p:txBody>
          <a:bodyPr anchorCtr="0" anchor="t" bIns="45700" lIns="91425" spcFirstLastPara="1" rIns="91425" wrap="square" tIns="45700">
            <a:norm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Font typeface="Calibri"/>
              <a:buAutoNum type="arabicPeriod"/>
            </a:pPr>
            <a:r>
              <a:rPr lang="en-GB" sz="1200"/>
              <a:t>Re-read Stave 2, focusing on Scrooge’s childhood memories and early life.</a:t>
            </a:r>
            <a:endParaRPr sz="1200"/>
          </a:p>
          <a:p>
            <a:pPr indent="-304800" lvl="0" marL="457200" rtl="0" algn="l">
              <a:lnSpc>
                <a:spcPct val="115000"/>
              </a:lnSpc>
              <a:spcBef>
                <a:spcPts val="0"/>
              </a:spcBef>
              <a:spcAft>
                <a:spcPts val="0"/>
              </a:spcAft>
              <a:buSzPts val="1200"/>
              <a:buFont typeface="Calibri"/>
              <a:buAutoNum type="arabicPeriod"/>
            </a:pPr>
            <a:r>
              <a:rPr lang="en-GB" sz="1200"/>
              <a:t>Use the table below to analyse:</a:t>
            </a:r>
            <a:endParaRPr sz="1200"/>
          </a:p>
          <a:p>
            <a:pPr indent="-304800" lvl="1" marL="914400" rtl="0" algn="l">
              <a:lnSpc>
                <a:spcPct val="115000"/>
              </a:lnSpc>
              <a:spcBef>
                <a:spcPts val="0"/>
              </a:spcBef>
              <a:spcAft>
                <a:spcPts val="0"/>
              </a:spcAft>
              <a:buSzPts val="1200"/>
              <a:buFont typeface="Calibri"/>
              <a:buChar char="○"/>
            </a:pPr>
            <a:r>
              <a:rPr lang="en-GB" sz="1200"/>
              <a:t>What Dickens shows us about Scrooge’s childhood.</a:t>
            </a:r>
            <a:endParaRPr sz="1200"/>
          </a:p>
          <a:p>
            <a:pPr indent="-304800" lvl="1" marL="914400" rtl="0" algn="l">
              <a:lnSpc>
                <a:spcPct val="115000"/>
              </a:lnSpc>
              <a:spcBef>
                <a:spcPts val="0"/>
              </a:spcBef>
              <a:spcAft>
                <a:spcPts val="0"/>
              </a:spcAft>
              <a:buSzPts val="1200"/>
              <a:buFont typeface="Calibri"/>
              <a:buChar char="○"/>
            </a:pPr>
            <a:r>
              <a:rPr lang="en-GB" sz="1200"/>
              <a:t>How memory is presented as a narrative technique.</a:t>
            </a:r>
            <a:endParaRPr sz="1200"/>
          </a:p>
          <a:p>
            <a:pPr indent="-304800" lvl="1" marL="914400" rtl="0" algn="l">
              <a:lnSpc>
                <a:spcPct val="115000"/>
              </a:lnSpc>
              <a:spcBef>
                <a:spcPts val="0"/>
              </a:spcBef>
              <a:spcAft>
                <a:spcPts val="0"/>
              </a:spcAft>
              <a:buSzPts val="1200"/>
              <a:buFont typeface="Calibri"/>
              <a:buChar char="○"/>
            </a:pPr>
            <a:r>
              <a:rPr lang="en-GB" sz="1200"/>
              <a:t>How these memories contribute to Scrooge’s emotional and moral development.</a:t>
            </a:r>
            <a:br>
              <a:rPr lang="en-GB" sz="1200"/>
            </a:br>
            <a:endParaRPr sz="1200"/>
          </a:p>
          <a:p>
            <a:pPr indent="0" lvl="0" marL="0" rtl="0" algn="l">
              <a:spcBef>
                <a:spcPts val="1200"/>
              </a:spcBef>
              <a:spcAft>
                <a:spcPts val="0"/>
              </a:spcAft>
              <a:buNone/>
            </a:pPr>
            <a:r>
              <a:t/>
            </a:r>
            <a:endParaRPr sz="1200"/>
          </a:p>
        </p:txBody>
      </p:sp>
      <p:graphicFrame>
        <p:nvGraphicFramePr>
          <p:cNvPr id="546" name="Google Shape;546;g38280302c51_0_0"/>
          <p:cNvGraphicFramePr/>
          <p:nvPr/>
        </p:nvGraphicFramePr>
        <p:xfrm>
          <a:off x="236375" y="2866234"/>
          <a:ext cx="3000000" cy="3000000"/>
        </p:xfrm>
        <a:graphic>
          <a:graphicData uri="http://schemas.openxmlformats.org/drawingml/2006/table">
            <a:tbl>
              <a:tblPr>
                <a:noFill/>
                <a:tableStyleId>{0443EDC8-9467-4597-94B3-8D2C58AE86AE}</a:tableStyleId>
              </a:tblPr>
              <a:tblGrid>
                <a:gridCol w="1232075"/>
                <a:gridCol w="1456900"/>
                <a:gridCol w="1708750"/>
                <a:gridCol w="1987525"/>
              </a:tblGrid>
              <a:tr h="499575">
                <a:tc>
                  <a:txBody>
                    <a:bodyPr/>
                    <a:lstStyle/>
                    <a:p>
                      <a:pPr indent="0" lvl="0" marL="0" rtl="0" algn="ctr">
                        <a:lnSpc>
                          <a:spcPct val="115000"/>
                        </a:lnSpc>
                        <a:spcBef>
                          <a:spcPts val="0"/>
                        </a:spcBef>
                        <a:spcAft>
                          <a:spcPts val="0"/>
                        </a:spcAft>
                        <a:buNone/>
                      </a:pPr>
                      <a:r>
                        <a:rPr b="1" lang="en-GB" sz="900">
                          <a:latin typeface="Calibri"/>
                          <a:ea typeface="Calibri"/>
                          <a:cs typeface="Calibri"/>
                          <a:sym typeface="Calibri"/>
                        </a:rPr>
                        <a:t>Memory Scene</a:t>
                      </a:r>
                      <a:endParaRPr b="1" sz="9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900">
                          <a:latin typeface="Calibri"/>
                          <a:ea typeface="Calibri"/>
                          <a:cs typeface="Calibri"/>
                          <a:sym typeface="Calibri"/>
                        </a:rPr>
                        <a:t>What Dickens Shows</a:t>
                      </a:r>
                      <a:endParaRPr b="1" sz="9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900">
                          <a:latin typeface="Calibri"/>
                          <a:ea typeface="Calibri"/>
                          <a:cs typeface="Calibri"/>
                          <a:sym typeface="Calibri"/>
                        </a:rPr>
                        <a:t>How It Shapes Scrooge</a:t>
                      </a:r>
                      <a:endParaRPr b="1" sz="9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900">
                          <a:latin typeface="Calibri"/>
                          <a:ea typeface="Calibri"/>
                          <a:cs typeface="Calibri"/>
                          <a:sym typeface="Calibri"/>
                        </a:rPr>
                        <a:t>Quotes / Techniques</a:t>
                      </a:r>
                      <a:endParaRPr b="1" sz="9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18975">
                <a:tc>
                  <a:txBody>
                    <a:bodyPr/>
                    <a:lstStyle/>
                    <a:p>
                      <a:pPr indent="0" lvl="0" marL="0" rtl="0" algn="l">
                        <a:spcBef>
                          <a:spcPts val="0"/>
                        </a:spcBef>
                        <a:spcAft>
                          <a:spcPts val="0"/>
                        </a:spcAft>
                        <a:buNone/>
                      </a:pPr>
                      <a:r>
                        <a:rPr lang="en-GB" sz="1200">
                          <a:latin typeface="Calibri"/>
                          <a:ea typeface="Calibri"/>
                          <a:cs typeface="Calibri"/>
                          <a:sym typeface="Calibri"/>
                        </a:rPr>
                        <a:t>Scrooge as a lonely child</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Isolation, neglect, abandonment</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Explains Scrooge’s bitterness and emotional coldness</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“A solitary child, neglected by his friends, is left there still.”</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04650">
                <a:tc>
                  <a:txBody>
                    <a:bodyPr/>
                    <a:lstStyle/>
                    <a:p>
                      <a:pPr indent="0" lvl="0" marL="0" rtl="0" algn="l">
                        <a:spcBef>
                          <a:spcPts val="0"/>
                        </a:spcBef>
                        <a:spcAft>
                          <a:spcPts val="0"/>
                        </a:spcAft>
                        <a:buNone/>
                      </a:pPr>
                      <a:r>
                        <a:rPr lang="en-GB" sz="1200">
                          <a:latin typeface="Calibri"/>
                          <a:ea typeface="Calibri"/>
                          <a:cs typeface="Calibri"/>
                          <a:sym typeface="Calibri"/>
                        </a:rPr>
                        <a:t>Reading imaginary friends in books</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Uses imagination as comfort in loneliness</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Suggests creativity but also reinforces isolation</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“He was conscious of a thousand odours floating in the air…”</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04650">
                <a:tc>
                  <a:txBody>
                    <a:bodyPr/>
                    <a:lstStyle/>
                    <a:p>
                      <a:pPr indent="0" lvl="0" marL="0" rtl="0" algn="l">
                        <a:spcBef>
                          <a:spcPts val="0"/>
                        </a:spcBef>
                        <a:spcAft>
                          <a:spcPts val="0"/>
                        </a:spcAft>
                        <a:buNone/>
                      </a:pPr>
                      <a:r>
                        <a:rPr lang="en-GB" sz="1200">
                          <a:latin typeface="Calibri"/>
                          <a:ea typeface="Calibri"/>
                          <a:cs typeface="Calibri"/>
                          <a:sym typeface="Calibri"/>
                        </a:rPr>
                        <a:t>Scrooge’s sister Fan</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Shows family affection and hope</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Reminds him of warmth and love; foreshadows Fred</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“Always a delicate creature, whom a breath might have withered.”</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18975">
                <a:tc>
                  <a:txBody>
                    <a:bodyPr/>
                    <a:lstStyle/>
                    <a:p>
                      <a:pPr indent="0" lvl="0" marL="0" rtl="0" algn="l">
                        <a:spcBef>
                          <a:spcPts val="0"/>
                        </a:spcBef>
                        <a:spcAft>
                          <a:spcPts val="0"/>
                        </a:spcAft>
                        <a:buNone/>
                      </a:pPr>
                      <a:r>
                        <a:rPr lang="en-GB" sz="1200">
                          <a:latin typeface="Calibri"/>
                          <a:ea typeface="Calibri"/>
                          <a:cs typeface="Calibri"/>
                          <a:sym typeface="Calibri"/>
                        </a:rPr>
                        <a:t>Fezziwig’s Christmas party</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Joyful, generous employer</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Contrast to Scrooge as a harsh master; sparks guilt</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“The happiness he gives, is quite as great as if it cost a fortune.”</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18975">
                <a:tc>
                  <a:txBody>
                    <a:bodyPr/>
                    <a:lstStyle/>
                    <a:p>
                      <a:pPr indent="0" lvl="0" marL="0" rtl="0" algn="l">
                        <a:spcBef>
                          <a:spcPts val="0"/>
                        </a:spcBef>
                        <a:spcAft>
                          <a:spcPts val="0"/>
                        </a:spcAft>
                        <a:buNone/>
                      </a:pPr>
                      <a:r>
                        <a:rPr lang="en-GB" sz="1200">
                          <a:latin typeface="Calibri"/>
                          <a:ea typeface="Calibri"/>
                          <a:cs typeface="Calibri"/>
                          <a:sym typeface="Calibri"/>
                        </a:rPr>
                        <a:t>Break with Belle</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Chooses wealth over love</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Root of his greed and regret</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libri"/>
                          <a:ea typeface="Calibri"/>
                          <a:cs typeface="Calibri"/>
                          <a:sym typeface="Calibri"/>
                        </a:rPr>
                        <a:t>“Another idol has displaced me… a golden one.”</a:t>
                      </a:r>
                      <a:endParaRPr sz="12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547" name="Google Shape;547;g38280302c51_0_0"/>
          <p:cNvSpPr txBox="1"/>
          <p:nvPr/>
        </p:nvSpPr>
        <p:spPr>
          <a:xfrm>
            <a:off x="363525" y="7242497"/>
            <a:ext cx="5439000" cy="86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Prompts for You:</a:t>
            </a:r>
            <a:endParaRPr b="1" sz="1200">
              <a:solidFill>
                <a:schemeClr val="dk1"/>
              </a:solidFill>
              <a:latin typeface="Calibri"/>
              <a:ea typeface="Calibri"/>
              <a:cs typeface="Calibri"/>
              <a:sym typeface="Calibri"/>
            </a:endParaRPr>
          </a:p>
          <a:p>
            <a:pPr indent="-304800" lvl="0" marL="457200" rtl="0" algn="l">
              <a:lnSpc>
                <a:spcPct val="115000"/>
              </a:lnSpc>
              <a:spcBef>
                <a:spcPts val="1200"/>
              </a:spcBef>
              <a:spcAft>
                <a:spcPts val="0"/>
              </a:spcAft>
              <a:buClr>
                <a:schemeClr val="dk1"/>
              </a:buClr>
              <a:buSzPts val="1200"/>
              <a:buChar char="●"/>
            </a:pPr>
            <a:r>
              <a:rPr lang="en-GB" sz="1200">
                <a:solidFill>
                  <a:schemeClr val="dk1"/>
                </a:solidFill>
                <a:latin typeface="Calibri"/>
                <a:ea typeface="Calibri"/>
                <a:cs typeface="Calibri"/>
                <a:sym typeface="Calibri"/>
              </a:rPr>
              <a:t>How does Dickens use </a:t>
            </a:r>
            <a:r>
              <a:rPr b="1" lang="en-GB" sz="1200">
                <a:solidFill>
                  <a:schemeClr val="dk1"/>
                </a:solidFill>
                <a:latin typeface="Calibri"/>
                <a:ea typeface="Calibri"/>
                <a:cs typeface="Calibri"/>
                <a:sym typeface="Calibri"/>
              </a:rPr>
              <a:t>memory</a:t>
            </a:r>
            <a:r>
              <a:rPr lang="en-GB" sz="1200">
                <a:solidFill>
                  <a:schemeClr val="dk1"/>
                </a:solidFill>
                <a:latin typeface="Calibri"/>
                <a:ea typeface="Calibri"/>
                <a:cs typeface="Calibri"/>
                <a:sym typeface="Calibri"/>
              </a:rPr>
              <a:t> to humanise Scrooge and make the reader empathise with him?</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latin typeface="Calibri"/>
                <a:ea typeface="Calibri"/>
                <a:cs typeface="Calibri"/>
                <a:sym typeface="Calibri"/>
              </a:rPr>
              <a:t>Why does Dickens show both </a:t>
            </a:r>
            <a:r>
              <a:rPr b="1" lang="en-GB" sz="1200">
                <a:solidFill>
                  <a:schemeClr val="dk1"/>
                </a:solidFill>
                <a:latin typeface="Calibri"/>
                <a:ea typeface="Calibri"/>
                <a:cs typeface="Calibri"/>
                <a:sym typeface="Calibri"/>
              </a:rPr>
              <a:t>positive and painful memories</a:t>
            </a:r>
            <a:r>
              <a:rPr lang="en-GB"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latin typeface="Calibri"/>
                <a:ea typeface="Calibri"/>
                <a:cs typeface="Calibri"/>
                <a:sym typeface="Calibri"/>
              </a:rPr>
              <a:t>How does Stave 2 act as an </a:t>
            </a:r>
            <a:r>
              <a:rPr b="1" lang="en-GB" sz="1200">
                <a:solidFill>
                  <a:schemeClr val="dk1"/>
                </a:solidFill>
                <a:latin typeface="Calibri"/>
                <a:ea typeface="Calibri"/>
                <a:cs typeface="Calibri"/>
                <a:sym typeface="Calibri"/>
              </a:rPr>
              <a:t>early turning point</a:t>
            </a:r>
            <a:r>
              <a:rPr lang="en-GB" sz="1200">
                <a:solidFill>
                  <a:schemeClr val="dk1"/>
                </a:solidFill>
                <a:latin typeface="Calibri"/>
                <a:ea typeface="Calibri"/>
                <a:cs typeface="Calibri"/>
                <a:sym typeface="Calibri"/>
              </a:rPr>
              <a:t> in Scrooge’s redemption?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latin typeface="Calibri"/>
                <a:ea typeface="Calibri"/>
                <a:cs typeface="Calibri"/>
                <a:sym typeface="Calibri"/>
              </a:rPr>
              <a:t>How do these scenes link to Dickens’ wider themes of </a:t>
            </a:r>
            <a:r>
              <a:rPr b="1" lang="en-GB" sz="1200">
                <a:solidFill>
                  <a:schemeClr val="dk1"/>
                </a:solidFill>
                <a:latin typeface="Calibri"/>
                <a:ea typeface="Calibri"/>
                <a:cs typeface="Calibri"/>
                <a:sym typeface="Calibri"/>
              </a:rPr>
              <a:t>family, greed, and redemption</a:t>
            </a:r>
            <a:r>
              <a:rPr lang="en-GB" sz="1200">
                <a:solidFill>
                  <a:schemeClr val="dk1"/>
                </a:solidFill>
                <a:latin typeface="Calibri"/>
                <a:ea typeface="Calibri"/>
                <a:cs typeface="Calibri"/>
                <a:sym typeface="Calibri"/>
              </a:rPr>
              <a:t>?</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0" lvl="0" marL="0" rtl="0" algn="l">
              <a:spcBef>
                <a:spcPts val="12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38280302c51_0_12"/>
          <p:cNvSpPr txBox="1"/>
          <p:nvPr>
            <p:ph type="title"/>
          </p:nvPr>
        </p:nvSpPr>
        <p:spPr>
          <a:xfrm>
            <a:off x="342900" y="86551"/>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GB" sz="4000"/>
              <a:t>Oppositions in ‘</a:t>
            </a:r>
            <a:r>
              <a:rPr b="1" i="1" lang="en-GB" sz="4000"/>
              <a:t>A Christmas Carol’</a:t>
            </a:r>
            <a:endParaRPr b="1" sz="7300"/>
          </a:p>
        </p:txBody>
      </p:sp>
      <p:sp>
        <p:nvSpPr>
          <p:cNvPr id="554" name="Google Shape;554;g38280302c51_0_12"/>
          <p:cNvSpPr txBox="1"/>
          <p:nvPr>
            <p:ph idx="1" type="body"/>
          </p:nvPr>
        </p:nvSpPr>
        <p:spPr>
          <a:xfrm>
            <a:off x="342900" y="1378592"/>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AutoNum type="arabicPeriod"/>
            </a:pPr>
            <a:r>
              <a:rPr lang="en-GB" sz="1200"/>
              <a:t>On the page you’ll find </a:t>
            </a:r>
            <a:r>
              <a:rPr b="1" lang="en-GB" sz="1200"/>
              <a:t>three large “versus” diagrams</a:t>
            </a:r>
            <a:r>
              <a:rPr lang="en-GB" sz="1200"/>
              <a:t> (like boxing posters / debate cards).</a:t>
            </a:r>
            <a:endParaRPr sz="1200"/>
          </a:p>
          <a:p>
            <a:pPr indent="-304800" lvl="0" marL="457200" rtl="0" algn="l">
              <a:lnSpc>
                <a:spcPct val="115000"/>
              </a:lnSpc>
              <a:spcBef>
                <a:spcPts val="0"/>
              </a:spcBef>
              <a:spcAft>
                <a:spcPts val="0"/>
              </a:spcAft>
              <a:buSzPts val="1200"/>
              <a:buFont typeface="Calibri"/>
              <a:buAutoNum type="arabicPeriod"/>
            </a:pPr>
            <a:r>
              <a:rPr lang="en-GB" sz="1200"/>
              <a:t>For each pair of oppositions, fill in:</a:t>
            </a:r>
            <a:endParaRPr sz="1200"/>
          </a:p>
          <a:p>
            <a:pPr indent="-304800" lvl="1" marL="914400" rtl="0" algn="l">
              <a:lnSpc>
                <a:spcPct val="115000"/>
              </a:lnSpc>
              <a:spcBef>
                <a:spcPts val="0"/>
              </a:spcBef>
              <a:spcAft>
                <a:spcPts val="0"/>
              </a:spcAft>
              <a:buSzPts val="1200"/>
              <a:buChar char="○"/>
            </a:pPr>
            <a:r>
              <a:rPr b="1" lang="en-GB" sz="1200"/>
              <a:t>Examples from the text</a:t>
            </a:r>
            <a:r>
              <a:rPr lang="en-GB" sz="1200"/>
              <a:t> (scenes, characters, or descriptions).</a:t>
            </a:r>
            <a:endParaRPr sz="1200"/>
          </a:p>
          <a:p>
            <a:pPr indent="-304800" lvl="1" marL="914400" rtl="0" algn="l">
              <a:lnSpc>
                <a:spcPct val="115000"/>
              </a:lnSpc>
              <a:spcBef>
                <a:spcPts val="0"/>
              </a:spcBef>
              <a:spcAft>
                <a:spcPts val="0"/>
              </a:spcAft>
              <a:buSzPts val="1200"/>
              <a:buChar char="○"/>
            </a:pPr>
            <a:r>
              <a:rPr b="1" lang="en-GB" sz="1200"/>
              <a:t>Key quotes</a:t>
            </a:r>
            <a:r>
              <a:rPr lang="en-GB" sz="1200"/>
              <a:t> that capture the contrast.</a:t>
            </a:r>
            <a:endParaRPr sz="1200"/>
          </a:p>
          <a:p>
            <a:pPr indent="-304800" lvl="1" marL="914400" rtl="0" algn="l">
              <a:lnSpc>
                <a:spcPct val="115000"/>
              </a:lnSpc>
              <a:spcBef>
                <a:spcPts val="0"/>
              </a:spcBef>
              <a:spcAft>
                <a:spcPts val="0"/>
              </a:spcAft>
              <a:buSzPts val="1200"/>
              <a:buChar char="○"/>
            </a:pPr>
            <a:r>
              <a:rPr b="1" lang="en-GB" sz="1200"/>
              <a:t>Why Dickens uses this opposition</a:t>
            </a:r>
            <a:r>
              <a:rPr lang="en-GB" sz="1200"/>
              <a:t> (the effect on readers).</a:t>
            </a:r>
            <a:endParaRPr sz="1200"/>
          </a:p>
          <a:p>
            <a:pPr indent="-304800" lvl="0" marL="457200" rtl="0" algn="l">
              <a:lnSpc>
                <a:spcPct val="115000"/>
              </a:lnSpc>
              <a:spcBef>
                <a:spcPts val="0"/>
              </a:spcBef>
              <a:spcAft>
                <a:spcPts val="0"/>
              </a:spcAft>
              <a:buSzPts val="1200"/>
              <a:buFont typeface="Calibri"/>
              <a:buAutoNum type="arabicPeriod"/>
            </a:pPr>
            <a:r>
              <a:rPr lang="en-GB" sz="1200"/>
              <a:t>Around each opposition, add doodles / </a:t>
            </a:r>
            <a:r>
              <a:rPr lang="en-GB" sz="1200"/>
              <a:t>keywords</a:t>
            </a:r>
            <a:r>
              <a:rPr lang="en-GB" sz="1200"/>
              <a:t> / quick images (e.g., a candle for light, coins for wealth).</a:t>
            </a:r>
            <a:endParaRPr sz="1200"/>
          </a:p>
          <a:p>
            <a:pPr indent="0" lvl="0" marL="0" rtl="0" algn="l">
              <a:lnSpc>
                <a:spcPct val="115000"/>
              </a:lnSpc>
              <a:spcBef>
                <a:spcPts val="1200"/>
              </a:spcBef>
              <a:spcAft>
                <a:spcPts val="0"/>
              </a:spcAft>
              <a:buNone/>
            </a:pPr>
            <a:r>
              <a:rPr b="1" lang="en-GB" sz="1200"/>
              <a:t>1. Light vs. Dark</a:t>
            </a:r>
            <a:endParaRPr b="1" sz="1200"/>
          </a:p>
          <a:p>
            <a:pPr indent="0" lvl="0" marL="0" rtl="0" algn="l">
              <a:lnSpc>
                <a:spcPct val="115000"/>
              </a:lnSpc>
              <a:spcBef>
                <a:spcPts val="1200"/>
              </a:spcBef>
              <a:spcAft>
                <a:spcPts val="0"/>
              </a:spcAft>
              <a:buNone/>
            </a:pPr>
            <a:r>
              <a:rPr b="1" lang="en-GB" sz="1200"/>
              <a:t>Light</a:t>
            </a:r>
            <a:r>
              <a:rPr lang="en-GB" sz="1200"/>
              <a:t> → hopeful, joyful, moral clarity</a:t>
            </a:r>
            <a:br>
              <a:rPr lang="en-GB" sz="1200"/>
            </a:br>
            <a:r>
              <a:rPr b="1" lang="en-GB" sz="1200"/>
              <a:t>Dark</a:t>
            </a:r>
            <a:r>
              <a:rPr lang="en-GB" sz="1200"/>
              <a:t> → ig</a:t>
            </a:r>
            <a:r>
              <a:rPr lang="en-GB" sz="1200"/>
              <a:t>n</a:t>
            </a:r>
            <a:r>
              <a:rPr lang="en-GB" sz="1200"/>
              <a:t>orance, fear, greed</a:t>
            </a:r>
            <a:endParaRPr sz="1200"/>
          </a:p>
          <a:p>
            <a:pPr indent="-304800" lvl="0" marL="457200" rtl="0" algn="l">
              <a:lnSpc>
                <a:spcPct val="115000"/>
              </a:lnSpc>
              <a:spcBef>
                <a:spcPts val="1200"/>
              </a:spcBef>
              <a:spcAft>
                <a:spcPts val="0"/>
              </a:spcAft>
              <a:buSzPts val="1200"/>
              <a:buFont typeface="Calibri"/>
              <a:buChar char="●"/>
            </a:pPr>
            <a:r>
              <a:rPr lang="en-GB" sz="1200"/>
              <a:t>Add quotes (e.g., “It was a bright clear jet of light.” / “Darkness is cheap, and Scrooge liked it.”)</a:t>
            </a:r>
            <a:endParaRPr sz="1200"/>
          </a:p>
          <a:p>
            <a:pPr indent="-304800" lvl="0" marL="457200" rtl="0" algn="l">
              <a:lnSpc>
                <a:spcPct val="115000"/>
              </a:lnSpc>
              <a:spcBef>
                <a:spcPts val="0"/>
              </a:spcBef>
              <a:spcAft>
                <a:spcPts val="0"/>
              </a:spcAft>
              <a:buSzPts val="1200"/>
              <a:buFont typeface="Calibri"/>
              <a:buChar char="●"/>
            </a:pPr>
            <a:r>
              <a:rPr lang="en-GB" sz="1200"/>
              <a:t>Explain how light = redemption and knowledge, while dark = greed and ignorance.</a:t>
            </a:r>
            <a:endParaRPr sz="1200"/>
          </a:p>
          <a:p>
            <a:pPr indent="0" lvl="0" marL="0" rtl="0" algn="l">
              <a:lnSpc>
                <a:spcPct val="115000"/>
              </a:lnSpc>
              <a:spcBef>
                <a:spcPts val="1200"/>
              </a:spcBef>
              <a:spcAft>
                <a:spcPts val="0"/>
              </a:spcAft>
              <a:buNone/>
            </a:pPr>
            <a:r>
              <a:rPr b="1" lang="en-GB" sz="1200"/>
              <a:t>2. </a:t>
            </a:r>
            <a:r>
              <a:rPr b="1" lang="en-GB" sz="1200"/>
              <a:t>P</a:t>
            </a:r>
            <a:r>
              <a:rPr b="1" lang="en-GB" sz="1200"/>
              <a:t>ast vs. Present</a:t>
            </a:r>
            <a:endParaRPr b="1" sz="1200"/>
          </a:p>
          <a:p>
            <a:pPr indent="0" lvl="0" marL="0" rtl="0" algn="l">
              <a:lnSpc>
                <a:spcPct val="115000"/>
              </a:lnSpc>
              <a:spcBef>
                <a:spcPts val="1200"/>
              </a:spcBef>
              <a:spcAft>
                <a:spcPts val="0"/>
              </a:spcAft>
              <a:buNone/>
            </a:pPr>
            <a:r>
              <a:rPr b="1" lang="en-GB" sz="1200"/>
              <a:t>Past</a:t>
            </a:r>
            <a:r>
              <a:rPr lang="en-GB" sz="1200"/>
              <a:t> → childhood, regret, lost opportunities</a:t>
            </a:r>
            <a:br>
              <a:rPr lang="en-GB" sz="1200"/>
            </a:br>
            <a:r>
              <a:rPr b="1" lang="en-GB" sz="1200"/>
              <a:t>Present</a:t>
            </a:r>
            <a:r>
              <a:rPr lang="en-GB" sz="1200"/>
              <a:t> → joy, family, generosity</a:t>
            </a:r>
            <a:endParaRPr sz="1200"/>
          </a:p>
          <a:p>
            <a:pPr indent="-304800" lvl="0" marL="457200" rtl="0" algn="l">
              <a:lnSpc>
                <a:spcPct val="115000"/>
              </a:lnSpc>
              <a:spcBef>
                <a:spcPts val="1200"/>
              </a:spcBef>
              <a:spcAft>
                <a:spcPts val="0"/>
              </a:spcAft>
              <a:buSzPts val="1200"/>
              <a:buFont typeface="Calibri"/>
              <a:buChar char="●"/>
            </a:pPr>
            <a:r>
              <a:rPr lang="en-GB" sz="1200"/>
              <a:t>Add quotes (e.g., Belle’s breakup vs. the Cratchits’ Christmas).</a:t>
            </a:r>
            <a:endParaRPr sz="1200"/>
          </a:p>
          <a:p>
            <a:pPr indent="-304800" lvl="0" marL="457200" rtl="0" algn="l">
              <a:lnSpc>
                <a:spcPct val="115000"/>
              </a:lnSpc>
              <a:spcBef>
                <a:spcPts val="0"/>
              </a:spcBef>
              <a:spcAft>
                <a:spcPts val="0"/>
              </a:spcAft>
              <a:buSzPts val="1200"/>
              <a:buChar char="●"/>
            </a:pPr>
            <a:r>
              <a:rPr lang="en-GB" sz="1200"/>
              <a:t>Think about how Scrooge is shown what he </a:t>
            </a:r>
            <a:r>
              <a:rPr b="1" lang="en-GB" sz="1200"/>
              <a:t>missed</a:t>
            </a:r>
            <a:r>
              <a:rPr lang="en-GB" sz="1200"/>
              <a:t> compared to what he could still </a:t>
            </a:r>
            <a:r>
              <a:rPr b="1" lang="en-GB" sz="1200"/>
              <a:t>embrace</a:t>
            </a:r>
            <a:r>
              <a:rPr lang="en-GB" sz="1200"/>
              <a:t>.</a:t>
            </a:r>
            <a:endParaRPr sz="1200"/>
          </a:p>
          <a:p>
            <a:pPr indent="0" lvl="0" marL="0" rtl="0" algn="l">
              <a:lnSpc>
                <a:spcPct val="115000"/>
              </a:lnSpc>
              <a:spcBef>
                <a:spcPts val="1200"/>
              </a:spcBef>
              <a:spcAft>
                <a:spcPts val="0"/>
              </a:spcAft>
              <a:buNone/>
            </a:pPr>
            <a:r>
              <a:rPr b="1" lang="en-GB" sz="1200"/>
              <a:t>3. Rich vs. Poor</a:t>
            </a:r>
            <a:endParaRPr b="1" sz="1200"/>
          </a:p>
          <a:p>
            <a:pPr indent="0" lvl="0" marL="0" rtl="0" algn="l">
              <a:lnSpc>
                <a:spcPct val="115000"/>
              </a:lnSpc>
              <a:spcBef>
                <a:spcPts val="1200"/>
              </a:spcBef>
              <a:spcAft>
                <a:spcPts val="0"/>
              </a:spcAft>
              <a:buNone/>
            </a:pPr>
            <a:r>
              <a:rPr b="1" lang="en-GB" sz="1200"/>
              <a:t>Rich</a:t>
            </a:r>
            <a:r>
              <a:rPr lang="en-GB" sz="1200"/>
              <a:t> → Scrooge’s wealth, indifference</a:t>
            </a:r>
            <a:br>
              <a:rPr lang="en-GB" sz="1200"/>
            </a:br>
            <a:r>
              <a:rPr lang="en-GB" sz="1200"/>
              <a:t> </a:t>
            </a:r>
            <a:r>
              <a:rPr b="1" lang="en-GB" sz="1200"/>
              <a:t>Poor</a:t>
            </a:r>
            <a:r>
              <a:rPr lang="en-GB" sz="1200"/>
              <a:t> → Cratchits’ warmth, Tiny Tim’s fragility</a:t>
            </a:r>
            <a:endParaRPr sz="1200"/>
          </a:p>
          <a:p>
            <a:pPr indent="-304800" lvl="0" marL="457200" rtl="0" algn="l">
              <a:lnSpc>
                <a:spcPct val="115000"/>
              </a:lnSpc>
              <a:spcBef>
                <a:spcPts val="1200"/>
              </a:spcBef>
              <a:spcAft>
                <a:spcPts val="0"/>
              </a:spcAft>
              <a:buSzPts val="1200"/>
              <a:buFont typeface="Calibri"/>
              <a:buChar char="●"/>
            </a:pPr>
            <a:r>
              <a:rPr lang="en-GB" sz="1200"/>
              <a:t>Add quotes (e.g., “Decrease the surplus population.” / “They were happy, grateful, pleased with one another.”)</a:t>
            </a:r>
            <a:endParaRPr sz="1200"/>
          </a:p>
          <a:p>
            <a:pPr indent="-304800" lvl="0" marL="457200" rtl="0" algn="l">
              <a:lnSpc>
                <a:spcPct val="115000"/>
              </a:lnSpc>
              <a:spcBef>
                <a:spcPts val="0"/>
              </a:spcBef>
              <a:spcAft>
                <a:spcPts val="0"/>
              </a:spcAft>
              <a:buSzPts val="1200"/>
              <a:buChar char="●"/>
            </a:pPr>
            <a:r>
              <a:rPr lang="en-GB" sz="1200"/>
              <a:t>Reflect on Dickens’ </a:t>
            </a:r>
            <a:r>
              <a:rPr b="1" lang="en-GB" sz="1200"/>
              <a:t>social message</a:t>
            </a:r>
            <a:r>
              <a:rPr lang="en-GB" sz="1200"/>
              <a:t>: wealth should be used for good.</a:t>
            </a:r>
            <a:br>
              <a:rPr lang="en-GB" sz="1200"/>
            </a:br>
            <a:endParaRPr sz="1200"/>
          </a:p>
          <a:p>
            <a:pPr indent="0" lvl="0" marL="0" rtl="0" algn="l">
              <a:spcBef>
                <a:spcPts val="1200"/>
              </a:spcBef>
              <a:spcAft>
                <a:spcPts val="0"/>
              </a:spcAft>
              <a:buNone/>
            </a:pPr>
            <a:r>
              <a:t/>
            </a:r>
            <a:endParaRPr sz="12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g38280302c51_0_21"/>
          <p:cNvSpPr/>
          <p:nvPr/>
        </p:nvSpPr>
        <p:spPr>
          <a:xfrm>
            <a:off x="1974888" y="321597"/>
            <a:ext cx="2908224" cy="206928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61" name="Google Shape;561;g38280302c51_0_21"/>
          <p:cNvSpPr/>
          <p:nvPr/>
        </p:nvSpPr>
        <p:spPr>
          <a:xfrm>
            <a:off x="1974888" y="2824297"/>
            <a:ext cx="2908224" cy="206928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62" name="Google Shape;562;g38280302c51_0_21"/>
          <p:cNvSpPr/>
          <p:nvPr/>
        </p:nvSpPr>
        <p:spPr>
          <a:xfrm>
            <a:off x="1974888" y="5368967"/>
            <a:ext cx="2908224" cy="206928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63" name="Google Shape;563;g38280302c51_0_21"/>
          <p:cNvSpPr txBox="1"/>
          <p:nvPr/>
        </p:nvSpPr>
        <p:spPr>
          <a:xfrm>
            <a:off x="503350" y="8011475"/>
            <a:ext cx="4096500" cy="6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564" name="Google Shape;564;g38280302c51_0_21"/>
          <p:cNvSpPr txBox="1"/>
          <p:nvPr/>
        </p:nvSpPr>
        <p:spPr>
          <a:xfrm>
            <a:off x="391475" y="7578044"/>
            <a:ext cx="5285100" cy="41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300">
                <a:solidFill>
                  <a:schemeClr val="dk1"/>
                </a:solidFill>
              </a:rPr>
              <a:t>Extension Prompt:</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rPr>
              <a:t>At the bottom of the page, answer:</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rPr>
              <a:t>Which opposition is the most important in driving Scrooge’s transformation? Why?</a:t>
            </a:r>
            <a:endParaRPr sz="1100">
              <a:solidFill>
                <a:schemeClr val="dk1"/>
              </a:solidFill>
            </a:endParaRPr>
          </a:p>
          <a:p>
            <a:pPr indent="0" lvl="0" marL="0" rtl="0" algn="l">
              <a:spcBef>
                <a:spcPts val="120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38280302c51_0_34"/>
          <p:cNvSpPr txBox="1"/>
          <p:nvPr>
            <p:ph type="title"/>
          </p:nvPr>
        </p:nvSpPr>
        <p:spPr>
          <a:xfrm>
            <a:off x="342900" y="366184"/>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Character Profiles (x8)</a:t>
            </a:r>
            <a:endParaRPr/>
          </a:p>
        </p:txBody>
      </p:sp>
      <p:sp>
        <p:nvSpPr>
          <p:cNvPr id="571" name="Google Shape;571;g38280302c51_0_34"/>
          <p:cNvSpPr txBox="1"/>
          <p:nvPr>
            <p:ph idx="1" type="body"/>
          </p:nvPr>
        </p:nvSpPr>
        <p:spPr>
          <a:xfrm>
            <a:off x="342900" y="2133601"/>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Font typeface="Calibri"/>
              <a:buAutoNum type="arabicPeriod"/>
            </a:pPr>
            <a:r>
              <a:rPr lang="en-GB" sz="1200"/>
              <a:t>For each of the eight characters, complete the profile sheet.</a:t>
            </a:r>
            <a:br>
              <a:rPr lang="en-GB" sz="1200"/>
            </a:br>
            <a:endParaRPr sz="1200"/>
          </a:p>
          <a:p>
            <a:pPr indent="-304800" lvl="0" marL="457200" rtl="0" algn="l">
              <a:lnSpc>
                <a:spcPct val="115000"/>
              </a:lnSpc>
              <a:spcBef>
                <a:spcPts val="0"/>
              </a:spcBef>
              <a:spcAft>
                <a:spcPts val="0"/>
              </a:spcAft>
              <a:buSzPts val="1200"/>
              <a:buFont typeface="Calibri"/>
              <a:buAutoNum type="arabicPeriod"/>
            </a:pPr>
            <a:r>
              <a:rPr lang="en-GB" sz="1200"/>
              <a:t>Include:</a:t>
            </a:r>
            <a:br>
              <a:rPr lang="en-GB" sz="1200"/>
            </a:br>
            <a:endParaRPr sz="1200"/>
          </a:p>
          <a:p>
            <a:pPr indent="-304800" lvl="1" marL="914400" rtl="0" algn="l">
              <a:lnSpc>
                <a:spcPct val="115000"/>
              </a:lnSpc>
              <a:spcBef>
                <a:spcPts val="0"/>
              </a:spcBef>
              <a:spcAft>
                <a:spcPts val="0"/>
              </a:spcAft>
              <a:buSzPts val="1200"/>
              <a:buChar char="○"/>
            </a:pPr>
            <a:r>
              <a:rPr b="1" lang="en-GB" sz="1200"/>
              <a:t>Key Traits</a:t>
            </a:r>
            <a:r>
              <a:rPr lang="en-GB" sz="1200"/>
              <a:t> – their personality/role.</a:t>
            </a:r>
            <a:endParaRPr sz="1200"/>
          </a:p>
          <a:p>
            <a:pPr indent="-304800" lvl="1" marL="914400" rtl="0" algn="l">
              <a:lnSpc>
                <a:spcPct val="115000"/>
              </a:lnSpc>
              <a:spcBef>
                <a:spcPts val="0"/>
              </a:spcBef>
              <a:spcAft>
                <a:spcPts val="0"/>
              </a:spcAft>
              <a:buSzPts val="1200"/>
              <a:buChar char="○"/>
            </a:pPr>
            <a:r>
              <a:rPr b="1" lang="en-GB" sz="1200"/>
              <a:t>Key Quotes</a:t>
            </a:r>
            <a:r>
              <a:rPr lang="en-GB" sz="1200"/>
              <a:t> – evidence you could use in an essay.</a:t>
            </a:r>
            <a:endParaRPr sz="1200"/>
          </a:p>
          <a:p>
            <a:pPr indent="-304800" lvl="1" marL="914400" rtl="0" algn="l">
              <a:lnSpc>
                <a:spcPct val="115000"/>
              </a:lnSpc>
              <a:spcBef>
                <a:spcPts val="0"/>
              </a:spcBef>
              <a:spcAft>
                <a:spcPts val="0"/>
              </a:spcAft>
              <a:buSzPts val="1200"/>
              <a:buChar char="○"/>
            </a:pPr>
            <a:r>
              <a:rPr b="1" lang="en-GB" sz="1200"/>
              <a:t>Significance / Purpose</a:t>
            </a:r>
            <a:r>
              <a:rPr lang="en-GB" sz="1200"/>
              <a:t> – why Dickens included them.</a:t>
            </a:r>
            <a:endParaRPr sz="1200"/>
          </a:p>
          <a:p>
            <a:pPr indent="-304800" lvl="1" marL="914400" rtl="0" algn="l">
              <a:lnSpc>
                <a:spcPct val="115000"/>
              </a:lnSpc>
              <a:spcBef>
                <a:spcPts val="0"/>
              </a:spcBef>
              <a:spcAft>
                <a:spcPts val="0"/>
              </a:spcAft>
              <a:buSzPts val="1200"/>
              <a:buChar char="○"/>
            </a:pPr>
            <a:r>
              <a:rPr b="1" lang="en-GB" sz="1200"/>
              <a:t>Symbols / Themes</a:t>
            </a:r>
            <a:r>
              <a:rPr lang="en-GB" sz="1200"/>
              <a:t> – what they represent.</a:t>
            </a:r>
            <a:br>
              <a:rPr lang="en-GB" sz="1200"/>
            </a:br>
            <a:endParaRPr sz="1200"/>
          </a:p>
          <a:p>
            <a:pPr indent="-304800" lvl="0" marL="457200" rtl="0" algn="l">
              <a:lnSpc>
                <a:spcPct val="115000"/>
              </a:lnSpc>
              <a:spcBef>
                <a:spcPts val="0"/>
              </a:spcBef>
              <a:spcAft>
                <a:spcPts val="0"/>
              </a:spcAft>
              <a:buSzPts val="1200"/>
              <a:buAutoNum type="arabicPeriod"/>
            </a:pPr>
            <a:r>
              <a:rPr lang="en-GB" sz="1200"/>
              <a:t>Aim for </a:t>
            </a:r>
            <a:r>
              <a:rPr b="1" lang="en-GB" sz="1200"/>
              <a:t>at least 3 quotes per character</a:t>
            </a:r>
            <a:r>
              <a:rPr lang="en-GB" sz="1200"/>
              <a:t>.</a:t>
            </a:r>
            <a:endParaRPr sz="1200"/>
          </a:p>
          <a:p>
            <a:pPr indent="0" lvl="0" marL="0" rtl="0" algn="l">
              <a:lnSpc>
                <a:spcPct val="115000"/>
              </a:lnSpc>
              <a:spcBef>
                <a:spcPts val="1400"/>
              </a:spcBef>
              <a:spcAft>
                <a:spcPts val="0"/>
              </a:spcAft>
              <a:buNone/>
            </a:pPr>
            <a:r>
              <a:rPr b="1" lang="en-GB" sz="1200"/>
              <a:t>Characters to Profile:</a:t>
            </a:r>
            <a:endParaRPr b="1" sz="1200"/>
          </a:p>
          <a:p>
            <a:pPr indent="-304800" lvl="0" marL="457200" rtl="0" algn="l">
              <a:lnSpc>
                <a:spcPct val="115000"/>
              </a:lnSpc>
              <a:spcBef>
                <a:spcPts val="1200"/>
              </a:spcBef>
              <a:spcAft>
                <a:spcPts val="0"/>
              </a:spcAft>
              <a:buSzPts val="1200"/>
              <a:buAutoNum type="arabicPeriod"/>
            </a:pPr>
            <a:r>
              <a:rPr b="1" lang="en-GB" sz="1200"/>
              <a:t>Scrooge</a:t>
            </a:r>
            <a:r>
              <a:rPr lang="en-GB" sz="1200"/>
              <a:t> – transformation, greed → redemption</a:t>
            </a:r>
            <a:endParaRPr sz="1200"/>
          </a:p>
          <a:p>
            <a:pPr indent="-304800" lvl="0" marL="457200" rtl="0" algn="l">
              <a:lnSpc>
                <a:spcPct val="115000"/>
              </a:lnSpc>
              <a:spcBef>
                <a:spcPts val="0"/>
              </a:spcBef>
              <a:spcAft>
                <a:spcPts val="0"/>
              </a:spcAft>
              <a:buSzPts val="1200"/>
              <a:buAutoNum type="arabicPeriod"/>
            </a:pPr>
            <a:r>
              <a:rPr b="1" lang="en-GB" sz="1200"/>
              <a:t>Marley</a:t>
            </a:r>
            <a:r>
              <a:rPr lang="en-GB" sz="1200"/>
              <a:t> – warning, chains as consequences of greed</a:t>
            </a:r>
            <a:endParaRPr sz="1200"/>
          </a:p>
          <a:p>
            <a:pPr indent="-304800" lvl="0" marL="457200" rtl="0" algn="l">
              <a:lnSpc>
                <a:spcPct val="115000"/>
              </a:lnSpc>
              <a:spcBef>
                <a:spcPts val="0"/>
              </a:spcBef>
              <a:spcAft>
                <a:spcPts val="0"/>
              </a:spcAft>
              <a:buSzPts val="1200"/>
              <a:buAutoNum type="arabicPeriod"/>
            </a:pPr>
            <a:r>
              <a:rPr b="1" lang="en-GB" sz="1200"/>
              <a:t>Bob Cratchit</a:t>
            </a:r>
            <a:r>
              <a:rPr lang="en-GB" sz="1200"/>
              <a:t> – family, working-class struggles, kindness</a:t>
            </a:r>
            <a:endParaRPr sz="1200"/>
          </a:p>
          <a:p>
            <a:pPr indent="-304800" lvl="0" marL="457200" rtl="0" algn="l">
              <a:lnSpc>
                <a:spcPct val="115000"/>
              </a:lnSpc>
              <a:spcBef>
                <a:spcPts val="0"/>
              </a:spcBef>
              <a:spcAft>
                <a:spcPts val="0"/>
              </a:spcAft>
              <a:buSzPts val="1200"/>
              <a:buAutoNum type="arabicPeriod"/>
            </a:pPr>
            <a:r>
              <a:rPr b="1" lang="en-GB" sz="1200"/>
              <a:t>Tiny Tim</a:t>
            </a:r>
            <a:r>
              <a:rPr lang="en-GB" sz="1200"/>
              <a:t> – innocence, fragility, moral lesson</a:t>
            </a:r>
            <a:endParaRPr sz="1200"/>
          </a:p>
          <a:p>
            <a:pPr indent="-304800" lvl="0" marL="457200" rtl="0" algn="l">
              <a:lnSpc>
                <a:spcPct val="115000"/>
              </a:lnSpc>
              <a:spcBef>
                <a:spcPts val="0"/>
              </a:spcBef>
              <a:spcAft>
                <a:spcPts val="0"/>
              </a:spcAft>
              <a:buSzPts val="1200"/>
              <a:buAutoNum type="arabicPeriod"/>
            </a:pPr>
            <a:r>
              <a:rPr b="1" lang="en-GB" sz="1200"/>
              <a:t>Ghost of Christmas Past</a:t>
            </a:r>
            <a:r>
              <a:rPr lang="en-GB" sz="1200"/>
              <a:t> – memory, reflection, regret</a:t>
            </a:r>
            <a:endParaRPr sz="1200"/>
          </a:p>
          <a:p>
            <a:pPr indent="-304800" lvl="0" marL="457200" rtl="0" algn="l">
              <a:lnSpc>
                <a:spcPct val="115000"/>
              </a:lnSpc>
              <a:spcBef>
                <a:spcPts val="0"/>
              </a:spcBef>
              <a:spcAft>
                <a:spcPts val="0"/>
              </a:spcAft>
              <a:buSzPts val="1200"/>
              <a:buAutoNum type="arabicPeriod"/>
            </a:pPr>
            <a:r>
              <a:rPr b="1" lang="en-GB" sz="1200"/>
              <a:t>Ghost of Chri</a:t>
            </a:r>
            <a:r>
              <a:rPr b="1" lang="en-GB" sz="1200"/>
              <a:t>s</a:t>
            </a:r>
            <a:r>
              <a:rPr b="1" lang="en-GB" sz="1200"/>
              <a:t>tmas Present</a:t>
            </a:r>
            <a:r>
              <a:rPr lang="en-GB" sz="1200"/>
              <a:t> – generosity, joy, social conscience</a:t>
            </a:r>
            <a:endParaRPr sz="1200"/>
          </a:p>
          <a:p>
            <a:pPr indent="-304800" lvl="0" marL="457200" rtl="0" algn="l">
              <a:lnSpc>
                <a:spcPct val="115000"/>
              </a:lnSpc>
              <a:spcBef>
                <a:spcPts val="0"/>
              </a:spcBef>
              <a:spcAft>
                <a:spcPts val="0"/>
              </a:spcAft>
              <a:buSzPts val="1200"/>
              <a:buAutoNum type="arabicPeriod"/>
            </a:pPr>
            <a:r>
              <a:rPr b="1" lang="en-GB" sz="1200"/>
              <a:t>Ghost of Christmas Yet to Come</a:t>
            </a:r>
            <a:r>
              <a:rPr lang="en-GB" sz="1200"/>
              <a:t> – fear, death, fate, inevitability</a:t>
            </a:r>
            <a:endParaRPr sz="1200"/>
          </a:p>
          <a:p>
            <a:pPr indent="-304800" lvl="0" marL="457200" rtl="0" algn="l">
              <a:lnSpc>
                <a:spcPct val="115000"/>
              </a:lnSpc>
              <a:spcBef>
                <a:spcPts val="0"/>
              </a:spcBef>
              <a:spcAft>
                <a:spcPts val="0"/>
              </a:spcAft>
              <a:buSzPts val="1200"/>
              <a:buAutoNum type="arabicPeriod"/>
            </a:pPr>
            <a:r>
              <a:rPr b="1" lang="en-GB" sz="1200"/>
              <a:t>Fred</a:t>
            </a:r>
            <a:r>
              <a:rPr lang="en-GB" sz="1200"/>
              <a:t> – warmth, family, Christmas spirit</a:t>
            </a:r>
            <a:endParaRPr sz="1200"/>
          </a:p>
          <a:p>
            <a:pPr indent="0" lvl="0" marL="0" rtl="0" algn="l">
              <a:lnSpc>
                <a:spcPct val="115000"/>
              </a:lnSpc>
              <a:spcBef>
                <a:spcPts val="1400"/>
              </a:spcBef>
              <a:spcAft>
                <a:spcPts val="0"/>
              </a:spcAft>
              <a:buNone/>
            </a:pPr>
            <a:r>
              <a:rPr b="1" lang="en-GB" sz="1200"/>
              <a:t>Extension Prompt:</a:t>
            </a:r>
            <a:endParaRPr b="1" sz="1200"/>
          </a:p>
          <a:p>
            <a:pPr indent="0" lvl="0" marL="0" rtl="0" algn="l">
              <a:lnSpc>
                <a:spcPct val="115000"/>
              </a:lnSpc>
              <a:spcBef>
                <a:spcPts val="1200"/>
              </a:spcBef>
              <a:spcAft>
                <a:spcPts val="0"/>
              </a:spcAft>
              <a:buNone/>
            </a:pPr>
            <a:r>
              <a:rPr lang="en-GB" sz="1200"/>
              <a:t>At the end of the 8 profiles, answer:</a:t>
            </a:r>
            <a:br>
              <a:rPr lang="en-GB" sz="1200"/>
            </a:br>
            <a:r>
              <a:rPr lang="en-GB" sz="1200"/>
              <a:t>Which character is the most important in helping Scrooge change? Why?</a:t>
            </a:r>
            <a:endParaRPr sz="1200"/>
          </a:p>
          <a:p>
            <a:pPr indent="0" lvl="0" marL="0" rtl="0" algn="l">
              <a:spcBef>
                <a:spcPts val="1200"/>
              </a:spcBef>
              <a:spcAft>
                <a:spcPts val="0"/>
              </a:spcAft>
              <a:buNone/>
            </a:pPr>
            <a:r>
              <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7"/>
          <p:cNvSpPr txBox="1"/>
          <p:nvPr>
            <p:ph type="title"/>
          </p:nvPr>
        </p:nvSpPr>
        <p:spPr>
          <a:xfrm>
            <a:off x="342900" y="107504"/>
            <a:ext cx="6172200" cy="1524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Calibri"/>
              <a:buNone/>
            </a:pPr>
            <a:r>
              <a:rPr b="1" lang="en-GB" sz="2400" u="sng"/>
              <a:t>Dictionary Task/Ambitious Vocabulary use. </a:t>
            </a:r>
            <a:br>
              <a:rPr lang="en-GB" sz="2400"/>
            </a:br>
            <a:r>
              <a:rPr lang="en-GB" sz="2400" u="sng"/>
              <a:t>In 5 minutes - Look up the definition of a word below, create a flash card with an example from ‘Romeo and Juliet’:  </a:t>
            </a:r>
            <a:br>
              <a:rPr b="1" lang="en-GB" sz="2400" u="sng"/>
            </a:br>
            <a:endParaRPr sz="2400"/>
          </a:p>
        </p:txBody>
      </p:sp>
      <p:sp>
        <p:nvSpPr>
          <p:cNvPr id="125" name="Google Shape;125;p47"/>
          <p:cNvSpPr txBox="1"/>
          <p:nvPr>
            <p:ph idx="1" type="body"/>
          </p:nvPr>
        </p:nvSpPr>
        <p:spPr>
          <a:xfrm>
            <a:off x="342900" y="1475656"/>
            <a:ext cx="3028950" cy="712879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500"/>
              <a:buNone/>
            </a:pPr>
            <a:r>
              <a:t/>
            </a:r>
            <a:endParaRPr b="1" sz="1500" u="sng"/>
          </a:p>
          <a:p>
            <a:pPr indent="0" lvl="0" marL="0" rtl="0" algn="l">
              <a:lnSpc>
                <a:spcPct val="100000"/>
              </a:lnSpc>
              <a:spcBef>
                <a:spcPts val="300"/>
              </a:spcBef>
              <a:spcAft>
                <a:spcPts val="0"/>
              </a:spcAft>
              <a:buClr>
                <a:schemeClr val="dk1"/>
              </a:buClr>
              <a:buSzPts val="1500"/>
              <a:buNone/>
            </a:pPr>
            <a:r>
              <a:t/>
            </a:r>
            <a:endParaRPr b="1" sz="1500" u="sng"/>
          </a:p>
          <a:p>
            <a:pPr indent="0" lvl="0" marL="0" rtl="0" algn="l">
              <a:lnSpc>
                <a:spcPct val="100000"/>
              </a:lnSpc>
              <a:spcBef>
                <a:spcPts val="300"/>
              </a:spcBef>
              <a:spcAft>
                <a:spcPts val="0"/>
              </a:spcAft>
              <a:buClr>
                <a:schemeClr val="dk1"/>
              </a:buClr>
              <a:buSzPts val="1500"/>
              <a:buNone/>
            </a:pPr>
            <a:r>
              <a:rPr b="1" lang="en-GB" sz="1500" u="sng"/>
              <a:t>Tybalt is:</a:t>
            </a:r>
            <a:endParaRPr/>
          </a:p>
          <a:p>
            <a:pPr indent="0" lvl="0" marL="0" rtl="0" algn="l">
              <a:lnSpc>
                <a:spcPct val="100000"/>
              </a:lnSpc>
              <a:spcBef>
                <a:spcPts val="300"/>
              </a:spcBef>
              <a:spcAft>
                <a:spcPts val="0"/>
              </a:spcAft>
              <a:buClr>
                <a:schemeClr val="dk1"/>
              </a:buClr>
              <a:buSzPts val="1500"/>
              <a:buNone/>
            </a:pPr>
            <a:r>
              <a:rPr lang="en-GB" sz="1500"/>
              <a:t>Fiery</a:t>
            </a:r>
            <a:endParaRPr/>
          </a:p>
          <a:p>
            <a:pPr indent="0" lvl="0" marL="0" rtl="0" algn="l">
              <a:lnSpc>
                <a:spcPct val="100000"/>
              </a:lnSpc>
              <a:spcBef>
                <a:spcPts val="300"/>
              </a:spcBef>
              <a:spcAft>
                <a:spcPts val="0"/>
              </a:spcAft>
              <a:buClr>
                <a:schemeClr val="dk1"/>
              </a:buClr>
              <a:buSzPts val="1500"/>
              <a:buNone/>
            </a:pPr>
            <a:r>
              <a:rPr lang="en-GB" sz="1500"/>
              <a:t>Challenge</a:t>
            </a:r>
            <a:endParaRPr/>
          </a:p>
          <a:p>
            <a:pPr indent="0" lvl="0" marL="0" rtl="0" algn="l">
              <a:lnSpc>
                <a:spcPct val="100000"/>
              </a:lnSpc>
              <a:spcBef>
                <a:spcPts val="300"/>
              </a:spcBef>
              <a:spcAft>
                <a:spcPts val="0"/>
              </a:spcAft>
              <a:buClr>
                <a:schemeClr val="dk1"/>
              </a:buClr>
              <a:buSzPts val="1500"/>
              <a:buNone/>
            </a:pPr>
            <a:r>
              <a:rPr lang="en-GB" sz="1500"/>
              <a:t>Violent</a:t>
            </a:r>
            <a:endParaRPr/>
          </a:p>
          <a:p>
            <a:pPr indent="0" lvl="0" marL="0" rtl="0" algn="l">
              <a:lnSpc>
                <a:spcPct val="100000"/>
              </a:lnSpc>
              <a:spcBef>
                <a:spcPts val="300"/>
              </a:spcBef>
              <a:spcAft>
                <a:spcPts val="0"/>
              </a:spcAft>
              <a:buClr>
                <a:schemeClr val="dk1"/>
              </a:buClr>
              <a:buSzPts val="1500"/>
              <a:buNone/>
            </a:pPr>
            <a:r>
              <a:rPr lang="en-GB" sz="1500"/>
              <a:t>Unpredictable</a:t>
            </a:r>
            <a:endParaRPr/>
          </a:p>
          <a:p>
            <a:pPr indent="0" lvl="0" marL="0" rtl="0" algn="l">
              <a:lnSpc>
                <a:spcPct val="100000"/>
              </a:lnSpc>
              <a:spcBef>
                <a:spcPts val="300"/>
              </a:spcBef>
              <a:spcAft>
                <a:spcPts val="0"/>
              </a:spcAft>
              <a:buClr>
                <a:schemeClr val="dk1"/>
              </a:buClr>
              <a:buSzPts val="1500"/>
              <a:buNone/>
            </a:pPr>
            <a:r>
              <a:rPr lang="en-GB" sz="1500"/>
              <a:t>Aggressive</a:t>
            </a:r>
            <a:endParaRPr/>
          </a:p>
          <a:p>
            <a:pPr indent="0" lvl="0" marL="0" rtl="0" algn="l">
              <a:lnSpc>
                <a:spcPct val="100000"/>
              </a:lnSpc>
              <a:spcBef>
                <a:spcPts val="300"/>
              </a:spcBef>
              <a:spcAft>
                <a:spcPts val="0"/>
              </a:spcAft>
              <a:buClr>
                <a:schemeClr val="dk1"/>
              </a:buClr>
              <a:buSzPts val="1500"/>
              <a:buNone/>
            </a:pPr>
            <a:r>
              <a:rPr lang="en-GB" sz="1500"/>
              <a:t>Swordsman</a:t>
            </a:r>
            <a:endParaRPr/>
          </a:p>
          <a:p>
            <a:pPr indent="0" lvl="0" marL="0" rtl="0" algn="l">
              <a:lnSpc>
                <a:spcPct val="100000"/>
              </a:lnSpc>
              <a:spcBef>
                <a:spcPts val="300"/>
              </a:spcBef>
              <a:spcAft>
                <a:spcPts val="0"/>
              </a:spcAft>
              <a:buClr>
                <a:schemeClr val="dk1"/>
              </a:buClr>
              <a:buSzPts val="1500"/>
              <a:buNone/>
            </a:pPr>
            <a:r>
              <a:rPr lang="en-GB" sz="1500"/>
              <a:t>Angry</a:t>
            </a:r>
            <a:endParaRPr/>
          </a:p>
          <a:p>
            <a:pPr indent="0" lvl="0" marL="0" rtl="0" algn="l">
              <a:lnSpc>
                <a:spcPct val="100000"/>
              </a:lnSpc>
              <a:spcBef>
                <a:spcPts val="300"/>
              </a:spcBef>
              <a:spcAft>
                <a:spcPts val="0"/>
              </a:spcAft>
              <a:buClr>
                <a:schemeClr val="dk1"/>
              </a:buClr>
              <a:buSzPts val="1500"/>
              <a:buNone/>
            </a:pPr>
            <a:r>
              <a:rPr lang="en-GB" sz="1500"/>
              <a:t>Resentful</a:t>
            </a:r>
            <a:endParaRPr/>
          </a:p>
          <a:p>
            <a:pPr indent="0" lvl="0" marL="0" rtl="0" algn="l">
              <a:lnSpc>
                <a:spcPct val="100000"/>
              </a:lnSpc>
              <a:spcBef>
                <a:spcPts val="300"/>
              </a:spcBef>
              <a:spcAft>
                <a:spcPts val="0"/>
              </a:spcAft>
              <a:buClr>
                <a:schemeClr val="dk1"/>
              </a:buClr>
              <a:buSzPts val="1500"/>
              <a:buNone/>
            </a:pPr>
            <a:r>
              <a:rPr lang="en-GB" sz="1500"/>
              <a:t>Stubborn</a:t>
            </a:r>
            <a:endParaRPr/>
          </a:p>
          <a:p>
            <a:pPr indent="0" lvl="0" marL="0" rtl="0" algn="l">
              <a:lnSpc>
                <a:spcPct val="100000"/>
              </a:lnSpc>
              <a:spcBef>
                <a:spcPts val="300"/>
              </a:spcBef>
              <a:spcAft>
                <a:spcPts val="0"/>
              </a:spcAft>
              <a:buClr>
                <a:schemeClr val="dk1"/>
              </a:buClr>
              <a:buSzPts val="1500"/>
              <a:buNone/>
            </a:pPr>
            <a:r>
              <a:rPr lang="en-GB" sz="1500"/>
              <a:t>Protective</a:t>
            </a:r>
            <a:endParaRPr/>
          </a:p>
          <a:p>
            <a:pPr indent="0" lvl="0" marL="0" rtl="0" algn="l">
              <a:lnSpc>
                <a:spcPct val="100000"/>
              </a:lnSpc>
              <a:spcBef>
                <a:spcPts val="300"/>
              </a:spcBef>
              <a:spcAft>
                <a:spcPts val="0"/>
              </a:spcAft>
              <a:buClr>
                <a:schemeClr val="dk1"/>
              </a:buClr>
              <a:buSzPts val="1500"/>
              <a:buNone/>
            </a:pPr>
            <a:r>
              <a:rPr lang="en-GB" sz="1500"/>
              <a:t>Vengeful</a:t>
            </a:r>
            <a:endParaRPr/>
          </a:p>
          <a:p>
            <a:pPr indent="0" lvl="0" marL="0" rtl="0" algn="l">
              <a:lnSpc>
                <a:spcPct val="100000"/>
              </a:lnSpc>
              <a:spcBef>
                <a:spcPts val="300"/>
              </a:spcBef>
              <a:spcAft>
                <a:spcPts val="0"/>
              </a:spcAft>
              <a:buClr>
                <a:schemeClr val="dk1"/>
              </a:buClr>
              <a:buSzPts val="1500"/>
              <a:buNone/>
            </a:pPr>
            <a:r>
              <a:rPr lang="en-GB" sz="1500"/>
              <a:t>Active</a:t>
            </a:r>
            <a:endParaRPr/>
          </a:p>
          <a:p>
            <a:pPr indent="0" lvl="0" marL="0" rtl="0" algn="l">
              <a:lnSpc>
                <a:spcPct val="100000"/>
              </a:lnSpc>
              <a:spcBef>
                <a:spcPts val="300"/>
              </a:spcBef>
              <a:spcAft>
                <a:spcPts val="0"/>
              </a:spcAft>
              <a:buClr>
                <a:schemeClr val="dk1"/>
              </a:buClr>
              <a:buSzPts val="1500"/>
              <a:buNone/>
            </a:pPr>
            <a:r>
              <a:rPr lang="en-GB" sz="1500"/>
              <a:t>Malevolent</a:t>
            </a:r>
            <a:endParaRPr/>
          </a:p>
          <a:p>
            <a:pPr indent="0" lvl="0" marL="0" rtl="0" algn="l">
              <a:lnSpc>
                <a:spcPct val="100000"/>
              </a:lnSpc>
              <a:spcBef>
                <a:spcPts val="300"/>
              </a:spcBef>
              <a:spcAft>
                <a:spcPts val="0"/>
              </a:spcAft>
              <a:buClr>
                <a:schemeClr val="dk1"/>
              </a:buClr>
              <a:buSzPts val="1500"/>
              <a:buNone/>
            </a:pPr>
            <a:r>
              <a:rPr lang="en-GB" sz="1500"/>
              <a:t>Hot-headed</a:t>
            </a:r>
            <a:endParaRPr/>
          </a:p>
          <a:p>
            <a:pPr indent="0" lvl="0" marL="0" rtl="0" algn="l">
              <a:lnSpc>
                <a:spcPct val="100000"/>
              </a:lnSpc>
              <a:spcBef>
                <a:spcPts val="300"/>
              </a:spcBef>
              <a:spcAft>
                <a:spcPts val="0"/>
              </a:spcAft>
              <a:buClr>
                <a:schemeClr val="dk1"/>
              </a:buClr>
              <a:buSzPts val="1500"/>
              <a:buNone/>
            </a:pPr>
            <a:r>
              <a:rPr lang="en-GB" sz="1500"/>
              <a:t>Manipulative</a:t>
            </a:r>
            <a:endParaRPr/>
          </a:p>
          <a:p>
            <a:pPr indent="0" lvl="0" marL="0" rtl="0" algn="l">
              <a:lnSpc>
                <a:spcPct val="100000"/>
              </a:lnSpc>
              <a:spcBef>
                <a:spcPts val="300"/>
              </a:spcBef>
              <a:spcAft>
                <a:spcPts val="0"/>
              </a:spcAft>
              <a:buClr>
                <a:schemeClr val="dk1"/>
              </a:buClr>
              <a:buSzPts val="1500"/>
              <a:buNone/>
            </a:pPr>
            <a:r>
              <a:rPr lang="en-GB" sz="1500"/>
              <a:t>Antagonist</a:t>
            </a:r>
            <a:endParaRPr/>
          </a:p>
          <a:p>
            <a:pPr indent="0" lvl="0" marL="0" rtl="0" algn="l">
              <a:lnSpc>
                <a:spcPct val="100000"/>
              </a:lnSpc>
              <a:spcBef>
                <a:spcPts val="300"/>
              </a:spcBef>
              <a:spcAft>
                <a:spcPts val="0"/>
              </a:spcAft>
              <a:buClr>
                <a:schemeClr val="dk1"/>
              </a:buClr>
              <a:buSzPts val="1500"/>
              <a:buNone/>
            </a:pPr>
            <a:r>
              <a:rPr lang="en-GB" sz="1500"/>
              <a:t>Masculine</a:t>
            </a:r>
            <a:endParaRPr/>
          </a:p>
        </p:txBody>
      </p:sp>
      <p:sp>
        <p:nvSpPr>
          <p:cNvPr id="126" name="Google Shape;126;p47"/>
          <p:cNvSpPr txBox="1"/>
          <p:nvPr>
            <p:ph idx="2" type="body"/>
          </p:nvPr>
        </p:nvSpPr>
        <p:spPr>
          <a:xfrm>
            <a:off x="3486150" y="1403648"/>
            <a:ext cx="3371850" cy="730830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500"/>
              <a:buNone/>
            </a:pPr>
            <a:r>
              <a:t/>
            </a:r>
            <a:endParaRPr b="1" sz="1500" u="sng"/>
          </a:p>
          <a:p>
            <a:pPr indent="0" lvl="0" marL="0" rtl="0" algn="l">
              <a:lnSpc>
                <a:spcPct val="100000"/>
              </a:lnSpc>
              <a:spcBef>
                <a:spcPts val="300"/>
              </a:spcBef>
              <a:spcAft>
                <a:spcPts val="0"/>
              </a:spcAft>
              <a:buClr>
                <a:schemeClr val="dk1"/>
              </a:buClr>
              <a:buSzPts val="1500"/>
              <a:buNone/>
            </a:pPr>
            <a:r>
              <a:t/>
            </a:r>
            <a:endParaRPr b="1" sz="1500" u="sng"/>
          </a:p>
          <a:p>
            <a:pPr indent="0" lvl="0" marL="0" rtl="0" algn="l">
              <a:lnSpc>
                <a:spcPct val="100000"/>
              </a:lnSpc>
              <a:spcBef>
                <a:spcPts val="300"/>
              </a:spcBef>
              <a:spcAft>
                <a:spcPts val="0"/>
              </a:spcAft>
              <a:buClr>
                <a:schemeClr val="dk1"/>
              </a:buClr>
              <a:buSzPts val="1500"/>
              <a:buNone/>
            </a:pPr>
            <a:r>
              <a:rPr b="1" lang="en-GB" sz="1500" u="sng"/>
              <a:t>Mercutio is:</a:t>
            </a:r>
            <a:endParaRPr/>
          </a:p>
          <a:p>
            <a:pPr indent="0" lvl="0" marL="0" rtl="0" algn="l">
              <a:lnSpc>
                <a:spcPct val="100000"/>
              </a:lnSpc>
              <a:spcBef>
                <a:spcPts val="300"/>
              </a:spcBef>
              <a:spcAft>
                <a:spcPts val="0"/>
              </a:spcAft>
              <a:buClr>
                <a:schemeClr val="dk1"/>
              </a:buClr>
              <a:buSzPts val="1500"/>
              <a:buNone/>
            </a:pPr>
            <a:r>
              <a:rPr lang="en-GB" sz="1500"/>
              <a:t>Light-hearted</a:t>
            </a:r>
            <a:endParaRPr/>
          </a:p>
          <a:p>
            <a:pPr indent="0" lvl="0" marL="0" rtl="0" algn="l">
              <a:lnSpc>
                <a:spcPct val="100000"/>
              </a:lnSpc>
              <a:spcBef>
                <a:spcPts val="300"/>
              </a:spcBef>
              <a:spcAft>
                <a:spcPts val="0"/>
              </a:spcAft>
              <a:buClr>
                <a:schemeClr val="dk1"/>
              </a:buClr>
              <a:buSzPts val="1500"/>
              <a:buNone/>
            </a:pPr>
            <a:r>
              <a:rPr lang="en-GB" sz="1500"/>
              <a:t>Rage</a:t>
            </a:r>
            <a:endParaRPr/>
          </a:p>
          <a:p>
            <a:pPr indent="0" lvl="0" marL="0" rtl="0" algn="l">
              <a:lnSpc>
                <a:spcPct val="100000"/>
              </a:lnSpc>
              <a:spcBef>
                <a:spcPts val="300"/>
              </a:spcBef>
              <a:spcAft>
                <a:spcPts val="0"/>
              </a:spcAft>
              <a:buClr>
                <a:schemeClr val="dk1"/>
              </a:buClr>
              <a:buSzPts val="1500"/>
              <a:buNone/>
            </a:pPr>
            <a:r>
              <a:rPr lang="en-GB" sz="1500"/>
              <a:t>Violent</a:t>
            </a:r>
            <a:endParaRPr/>
          </a:p>
          <a:p>
            <a:pPr indent="0" lvl="0" marL="0" rtl="0" algn="l">
              <a:lnSpc>
                <a:spcPct val="100000"/>
              </a:lnSpc>
              <a:spcBef>
                <a:spcPts val="300"/>
              </a:spcBef>
              <a:spcAft>
                <a:spcPts val="0"/>
              </a:spcAft>
              <a:buClr>
                <a:schemeClr val="dk1"/>
              </a:buClr>
              <a:buSzPts val="1500"/>
              <a:buNone/>
            </a:pPr>
            <a:r>
              <a:rPr lang="en-GB" sz="1500"/>
              <a:t>Provoking</a:t>
            </a:r>
            <a:endParaRPr/>
          </a:p>
          <a:p>
            <a:pPr indent="0" lvl="0" marL="0" rtl="0" algn="l">
              <a:lnSpc>
                <a:spcPct val="100000"/>
              </a:lnSpc>
              <a:spcBef>
                <a:spcPts val="300"/>
              </a:spcBef>
              <a:spcAft>
                <a:spcPts val="0"/>
              </a:spcAft>
              <a:buClr>
                <a:schemeClr val="dk1"/>
              </a:buClr>
              <a:buSzPts val="1500"/>
              <a:buNone/>
            </a:pPr>
            <a:r>
              <a:rPr lang="en-GB" sz="1500"/>
              <a:t>Courage</a:t>
            </a:r>
            <a:endParaRPr/>
          </a:p>
          <a:p>
            <a:pPr indent="0" lvl="0" marL="0" rtl="0" algn="l">
              <a:lnSpc>
                <a:spcPct val="100000"/>
              </a:lnSpc>
              <a:spcBef>
                <a:spcPts val="300"/>
              </a:spcBef>
              <a:spcAft>
                <a:spcPts val="0"/>
              </a:spcAft>
              <a:buClr>
                <a:schemeClr val="dk1"/>
              </a:buClr>
              <a:buSzPts val="1500"/>
              <a:buNone/>
            </a:pPr>
            <a:r>
              <a:rPr lang="en-GB" sz="1500"/>
              <a:t>Aggressive</a:t>
            </a:r>
            <a:endParaRPr/>
          </a:p>
          <a:p>
            <a:pPr indent="0" lvl="0" marL="0" rtl="0" algn="l">
              <a:lnSpc>
                <a:spcPct val="100000"/>
              </a:lnSpc>
              <a:spcBef>
                <a:spcPts val="300"/>
              </a:spcBef>
              <a:spcAft>
                <a:spcPts val="0"/>
              </a:spcAft>
              <a:buClr>
                <a:schemeClr val="dk1"/>
              </a:buClr>
              <a:buSzPts val="1500"/>
              <a:buNone/>
            </a:pPr>
            <a:r>
              <a:rPr lang="en-GB" sz="1500"/>
              <a:t>Loyal</a:t>
            </a:r>
            <a:endParaRPr/>
          </a:p>
          <a:p>
            <a:pPr indent="0" lvl="0" marL="0" rtl="0" algn="l">
              <a:lnSpc>
                <a:spcPct val="100000"/>
              </a:lnSpc>
              <a:spcBef>
                <a:spcPts val="300"/>
              </a:spcBef>
              <a:spcAft>
                <a:spcPts val="0"/>
              </a:spcAft>
              <a:buClr>
                <a:schemeClr val="dk1"/>
              </a:buClr>
              <a:buSzPts val="1500"/>
              <a:buNone/>
            </a:pPr>
            <a:r>
              <a:rPr lang="en-GB" sz="1500"/>
              <a:t>Devoted</a:t>
            </a:r>
            <a:endParaRPr/>
          </a:p>
          <a:p>
            <a:pPr indent="0" lvl="0" marL="0" rtl="0" algn="l">
              <a:lnSpc>
                <a:spcPct val="100000"/>
              </a:lnSpc>
              <a:spcBef>
                <a:spcPts val="300"/>
              </a:spcBef>
              <a:spcAft>
                <a:spcPts val="0"/>
              </a:spcAft>
              <a:buClr>
                <a:schemeClr val="dk1"/>
              </a:buClr>
              <a:buSzPts val="1500"/>
              <a:buNone/>
            </a:pPr>
            <a:r>
              <a:rPr lang="en-GB" sz="1500"/>
              <a:t>Bawdy</a:t>
            </a:r>
            <a:endParaRPr/>
          </a:p>
          <a:p>
            <a:pPr indent="0" lvl="0" marL="0" rtl="0" algn="l">
              <a:lnSpc>
                <a:spcPct val="100000"/>
              </a:lnSpc>
              <a:spcBef>
                <a:spcPts val="300"/>
              </a:spcBef>
              <a:spcAft>
                <a:spcPts val="0"/>
              </a:spcAft>
              <a:buClr>
                <a:schemeClr val="dk1"/>
              </a:buClr>
              <a:buSzPts val="1500"/>
              <a:buNone/>
            </a:pPr>
            <a:r>
              <a:rPr lang="en-GB" sz="1500"/>
              <a:t>Entertaining</a:t>
            </a:r>
            <a:endParaRPr/>
          </a:p>
          <a:p>
            <a:pPr indent="0" lvl="0" marL="0" rtl="0" algn="l">
              <a:lnSpc>
                <a:spcPct val="100000"/>
              </a:lnSpc>
              <a:spcBef>
                <a:spcPts val="300"/>
              </a:spcBef>
              <a:spcAft>
                <a:spcPts val="0"/>
              </a:spcAft>
              <a:buClr>
                <a:schemeClr val="dk1"/>
              </a:buClr>
              <a:buSzPts val="1500"/>
              <a:buNone/>
            </a:pPr>
            <a:r>
              <a:rPr lang="en-GB" sz="1500"/>
              <a:t>Funny</a:t>
            </a:r>
            <a:endParaRPr/>
          </a:p>
          <a:p>
            <a:pPr indent="0" lvl="0" marL="0" rtl="0" algn="l">
              <a:lnSpc>
                <a:spcPct val="100000"/>
              </a:lnSpc>
              <a:spcBef>
                <a:spcPts val="300"/>
              </a:spcBef>
              <a:spcAft>
                <a:spcPts val="0"/>
              </a:spcAft>
              <a:buClr>
                <a:schemeClr val="dk1"/>
              </a:buClr>
              <a:buSzPts val="1500"/>
              <a:buNone/>
            </a:pPr>
            <a:r>
              <a:rPr lang="en-GB" sz="1500"/>
              <a:t>Mocking</a:t>
            </a:r>
            <a:endParaRPr/>
          </a:p>
          <a:p>
            <a:pPr indent="0" lvl="0" marL="0" rtl="0" algn="l">
              <a:lnSpc>
                <a:spcPct val="100000"/>
              </a:lnSpc>
              <a:spcBef>
                <a:spcPts val="300"/>
              </a:spcBef>
              <a:spcAft>
                <a:spcPts val="0"/>
              </a:spcAft>
              <a:buClr>
                <a:schemeClr val="dk1"/>
              </a:buClr>
              <a:buSzPts val="1500"/>
              <a:buNone/>
            </a:pPr>
            <a:r>
              <a:rPr lang="en-GB" sz="1500"/>
              <a:t>Cynical</a:t>
            </a:r>
            <a:endParaRPr/>
          </a:p>
          <a:p>
            <a:pPr indent="0" lvl="0" marL="0" rtl="0" algn="l">
              <a:lnSpc>
                <a:spcPct val="100000"/>
              </a:lnSpc>
              <a:spcBef>
                <a:spcPts val="300"/>
              </a:spcBef>
              <a:spcAft>
                <a:spcPts val="0"/>
              </a:spcAft>
              <a:buClr>
                <a:schemeClr val="dk1"/>
              </a:buClr>
              <a:buSzPts val="1500"/>
              <a:buNone/>
            </a:pPr>
            <a:r>
              <a:rPr lang="en-GB" sz="1500"/>
              <a:t>Hostile</a:t>
            </a:r>
            <a:endParaRPr/>
          </a:p>
          <a:p>
            <a:pPr indent="0" lvl="0" marL="0" rtl="0" algn="l">
              <a:lnSpc>
                <a:spcPct val="100000"/>
              </a:lnSpc>
              <a:spcBef>
                <a:spcPts val="300"/>
              </a:spcBef>
              <a:spcAft>
                <a:spcPts val="0"/>
              </a:spcAft>
              <a:buClr>
                <a:schemeClr val="dk1"/>
              </a:buClr>
              <a:buSzPts val="1500"/>
              <a:buNone/>
            </a:pPr>
            <a:r>
              <a:rPr lang="en-GB" sz="1500"/>
              <a:t>Vulgar</a:t>
            </a:r>
            <a:endParaRPr/>
          </a:p>
          <a:p>
            <a:pPr indent="0" lvl="0" marL="0" rtl="0" algn="l">
              <a:lnSpc>
                <a:spcPct val="100000"/>
              </a:lnSpc>
              <a:spcBef>
                <a:spcPts val="300"/>
              </a:spcBef>
              <a:spcAft>
                <a:spcPts val="0"/>
              </a:spcAft>
              <a:buClr>
                <a:schemeClr val="dk1"/>
              </a:buClr>
              <a:buSzPts val="1500"/>
              <a:buNone/>
            </a:pPr>
            <a:r>
              <a:rPr lang="en-GB" sz="1500"/>
              <a:t>Antagonistic</a:t>
            </a:r>
            <a:endParaRPr/>
          </a:p>
          <a:p>
            <a:pPr indent="0" lvl="0" marL="0" rtl="0" algn="l">
              <a:lnSpc>
                <a:spcPct val="100000"/>
              </a:lnSpc>
              <a:spcBef>
                <a:spcPts val="300"/>
              </a:spcBef>
              <a:spcAft>
                <a:spcPts val="0"/>
              </a:spcAft>
              <a:buClr>
                <a:schemeClr val="dk1"/>
              </a:buClr>
              <a:buSzPts val="1500"/>
              <a:buNone/>
            </a:pPr>
            <a:r>
              <a:rPr lang="en-GB" sz="1500"/>
              <a:t>Courage</a:t>
            </a:r>
            <a:endParaRPr/>
          </a:p>
        </p:txBody>
      </p:sp>
      <p:sp>
        <p:nvSpPr>
          <p:cNvPr id="127" name="Google Shape;127;p47"/>
          <p:cNvSpPr/>
          <p:nvPr/>
        </p:nvSpPr>
        <p:spPr>
          <a:xfrm>
            <a:off x="692696" y="7596336"/>
            <a:ext cx="5040560" cy="1008112"/>
          </a:xfrm>
          <a:prstGeom prst="roundRect">
            <a:avLst>
              <a:gd fmla="val 16667" name="adj"/>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Complete word lists for the other characters in ‘Romeo and Juliet’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38280302c51_0_43"/>
          <p:cNvSpPr txBox="1"/>
          <p:nvPr>
            <p:ph type="title"/>
          </p:nvPr>
        </p:nvSpPr>
        <p:spPr>
          <a:xfrm>
            <a:off x="342900" y="30759"/>
            <a:ext cx="6172200" cy="1524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Is Scrooge a Moral Hero?</a:t>
            </a:r>
            <a:endParaRPr/>
          </a:p>
        </p:txBody>
      </p:sp>
      <p:sp>
        <p:nvSpPr>
          <p:cNvPr id="578" name="Google Shape;578;g38280302c51_0_43"/>
          <p:cNvSpPr txBox="1"/>
          <p:nvPr>
            <p:ph idx="1" type="body"/>
          </p:nvPr>
        </p:nvSpPr>
        <p:spPr>
          <a:xfrm>
            <a:off x="342900" y="1149276"/>
            <a:ext cx="6172200" cy="60345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200"/>
              <a:t>Instructions:</a:t>
            </a:r>
            <a:endParaRPr b="1" sz="1200"/>
          </a:p>
          <a:p>
            <a:pPr indent="-304800" lvl="0" marL="457200" rtl="0" algn="l">
              <a:lnSpc>
                <a:spcPct val="115000"/>
              </a:lnSpc>
              <a:spcBef>
                <a:spcPts val="1200"/>
              </a:spcBef>
              <a:spcAft>
                <a:spcPts val="0"/>
              </a:spcAft>
              <a:buSzPts val="1200"/>
              <a:buFont typeface="Calibri"/>
              <a:buAutoNum type="arabicPeriod"/>
            </a:pPr>
            <a:r>
              <a:rPr lang="en-GB" sz="1200"/>
              <a:t>Read the question carefully: </a:t>
            </a:r>
            <a:r>
              <a:rPr i="1" lang="en-GB" sz="1200"/>
              <a:t>Is Scrooge a moral hero?</a:t>
            </a:r>
            <a:endParaRPr i="1" sz="1200"/>
          </a:p>
          <a:p>
            <a:pPr indent="-304800" lvl="0" marL="457200" rtl="0" algn="l">
              <a:lnSpc>
                <a:spcPct val="115000"/>
              </a:lnSpc>
              <a:spcBef>
                <a:spcPts val="0"/>
              </a:spcBef>
              <a:spcAft>
                <a:spcPts val="0"/>
              </a:spcAft>
              <a:buSzPts val="1200"/>
              <a:buAutoNum type="arabicPeriod"/>
            </a:pPr>
            <a:r>
              <a:rPr lang="en-GB" sz="1200"/>
              <a:t>Create a </a:t>
            </a:r>
            <a:r>
              <a:rPr b="1" lang="en-GB" sz="1200"/>
              <a:t>structured plan</a:t>
            </a:r>
            <a:r>
              <a:rPr lang="en-GB" sz="1200"/>
              <a:t> in three sections:</a:t>
            </a:r>
            <a:br>
              <a:rPr lang="en-GB" sz="1200"/>
            </a:br>
            <a:endParaRPr sz="1200"/>
          </a:p>
          <a:p>
            <a:pPr indent="-304800" lvl="1" marL="914400" rtl="0" algn="l">
              <a:lnSpc>
                <a:spcPct val="115000"/>
              </a:lnSpc>
              <a:spcBef>
                <a:spcPts val="0"/>
              </a:spcBef>
              <a:spcAft>
                <a:spcPts val="0"/>
              </a:spcAft>
              <a:buSzPts val="1200"/>
              <a:buChar char="○"/>
            </a:pPr>
            <a:r>
              <a:rPr b="1" lang="en-GB" sz="1200"/>
              <a:t>Flaws</a:t>
            </a:r>
            <a:r>
              <a:rPr lang="en-GB" sz="1200"/>
              <a:t> (Scrooge at the start)</a:t>
            </a:r>
            <a:endParaRPr sz="1200"/>
          </a:p>
          <a:p>
            <a:pPr indent="-304800" lvl="1" marL="914400" rtl="0" algn="l">
              <a:lnSpc>
                <a:spcPct val="115000"/>
              </a:lnSpc>
              <a:spcBef>
                <a:spcPts val="0"/>
              </a:spcBef>
              <a:spcAft>
                <a:spcPts val="0"/>
              </a:spcAft>
              <a:buSzPts val="1200"/>
              <a:buChar char="○"/>
            </a:pPr>
            <a:r>
              <a:rPr b="1" lang="en-GB" sz="1200"/>
              <a:t>Redemption</a:t>
            </a:r>
            <a:r>
              <a:rPr lang="en-GB" sz="1200"/>
              <a:t> (Scrooge’s journey)</a:t>
            </a:r>
            <a:endParaRPr sz="1200"/>
          </a:p>
          <a:p>
            <a:pPr indent="-304800" lvl="1" marL="914400" rtl="0" algn="l">
              <a:lnSpc>
                <a:spcPct val="115000"/>
              </a:lnSpc>
              <a:spcBef>
                <a:spcPts val="0"/>
              </a:spcBef>
              <a:spcAft>
                <a:spcPts val="0"/>
              </a:spcAft>
              <a:buSzPts val="1200"/>
              <a:buChar char="○"/>
            </a:pPr>
            <a:r>
              <a:rPr b="1" lang="en-GB" sz="1200"/>
              <a:t>Moral Hero</a:t>
            </a:r>
            <a:r>
              <a:rPr lang="en-GB" sz="1200"/>
              <a:t> (Scrooge’s role in Dickens’ message)</a:t>
            </a:r>
            <a:br>
              <a:rPr lang="en-GB" sz="1200"/>
            </a:br>
            <a:endParaRPr sz="1200"/>
          </a:p>
          <a:p>
            <a:pPr indent="-304800" lvl="0" marL="457200" rtl="0" algn="l">
              <a:lnSpc>
                <a:spcPct val="115000"/>
              </a:lnSpc>
              <a:spcBef>
                <a:spcPts val="0"/>
              </a:spcBef>
              <a:spcAft>
                <a:spcPts val="0"/>
              </a:spcAft>
              <a:buSzPts val="1200"/>
              <a:buFont typeface="Calibri"/>
              <a:buAutoNum type="arabicPeriod"/>
            </a:pPr>
            <a:r>
              <a:rPr lang="en-GB" sz="1200"/>
              <a:t>Use the prompts below to guide your notes.</a:t>
            </a:r>
            <a:endParaRPr sz="1200"/>
          </a:p>
          <a:p>
            <a:pPr indent="0" lvl="0" marL="0" rtl="0" algn="l">
              <a:lnSpc>
                <a:spcPct val="115000"/>
              </a:lnSpc>
              <a:spcBef>
                <a:spcPts val="1400"/>
              </a:spcBef>
              <a:spcAft>
                <a:spcPts val="0"/>
              </a:spcAft>
              <a:buClr>
                <a:schemeClr val="dk1"/>
              </a:buClr>
              <a:buSzPts val="1100"/>
              <a:buFont typeface="Arial"/>
              <a:buNone/>
            </a:pPr>
            <a:r>
              <a:rPr b="1" lang="en-GB" sz="1200"/>
              <a:t>Section 1 – Flaws (Scrooge’s starting point)</a:t>
            </a:r>
            <a:endParaRPr b="1" sz="1200"/>
          </a:p>
          <a:p>
            <a:pPr indent="-304800" lvl="0" marL="457200" rtl="0" algn="l">
              <a:lnSpc>
                <a:spcPct val="115000"/>
              </a:lnSpc>
              <a:spcBef>
                <a:spcPts val="1200"/>
              </a:spcBef>
              <a:spcAft>
                <a:spcPts val="0"/>
              </a:spcAft>
              <a:buSzPts val="1200"/>
              <a:buFont typeface="Calibri"/>
              <a:buChar char="●"/>
            </a:pPr>
            <a:r>
              <a:rPr lang="en-GB" sz="1200"/>
              <a:t>How does Dickens present Scrooge as a miser and outsider?</a:t>
            </a:r>
            <a:endParaRPr sz="1200"/>
          </a:p>
          <a:p>
            <a:pPr indent="-304800" lvl="0" marL="457200" rtl="0" algn="l">
              <a:lnSpc>
                <a:spcPct val="115000"/>
              </a:lnSpc>
              <a:spcBef>
                <a:spcPts val="0"/>
              </a:spcBef>
              <a:spcAft>
                <a:spcPts val="0"/>
              </a:spcAft>
              <a:buSzPts val="1200"/>
              <a:buFont typeface="Calibri"/>
              <a:buChar char="●"/>
            </a:pPr>
            <a:r>
              <a:rPr lang="en-GB" sz="1200"/>
              <a:t>Which quotes best show his greed, isolation, and cruelty?</a:t>
            </a:r>
            <a:endParaRPr sz="1200"/>
          </a:p>
          <a:p>
            <a:pPr indent="-304800" lvl="0" marL="457200" rtl="0" algn="l">
              <a:lnSpc>
                <a:spcPct val="115000"/>
              </a:lnSpc>
              <a:spcBef>
                <a:spcPts val="0"/>
              </a:spcBef>
              <a:spcAft>
                <a:spcPts val="0"/>
              </a:spcAft>
              <a:buSzPts val="1200"/>
              <a:buFont typeface="Calibri"/>
              <a:buChar char="●"/>
            </a:pPr>
            <a:r>
              <a:rPr lang="en-GB" sz="1200"/>
              <a:t>Why is it important to see him so flawed at the start?</a:t>
            </a:r>
            <a:endParaRPr sz="1200"/>
          </a:p>
          <a:p>
            <a:pPr indent="0" lvl="0" marL="0" rtl="0" algn="l">
              <a:lnSpc>
                <a:spcPct val="115000"/>
              </a:lnSpc>
              <a:spcBef>
                <a:spcPts val="1400"/>
              </a:spcBef>
              <a:spcAft>
                <a:spcPts val="0"/>
              </a:spcAft>
              <a:buClr>
                <a:schemeClr val="dk1"/>
              </a:buClr>
              <a:buSzPts val="1100"/>
              <a:buFont typeface="Arial"/>
              <a:buNone/>
            </a:pPr>
            <a:r>
              <a:rPr b="1" lang="en-GB" sz="1200"/>
              <a:t>Section 2 – Redemption (the journey of change)</a:t>
            </a:r>
            <a:endParaRPr b="1" sz="1200"/>
          </a:p>
          <a:p>
            <a:pPr indent="-304800" lvl="0" marL="457200" rtl="0" algn="l">
              <a:lnSpc>
                <a:spcPct val="115000"/>
              </a:lnSpc>
              <a:spcBef>
                <a:spcPts val="1200"/>
              </a:spcBef>
              <a:spcAft>
                <a:spcPts val="0"/>
              </a:spcAft>
              <a:buSzPts val="1200"/>
              <a:buFont typeface="Calibri"/>
              <a:buChar char="●"/>
            </a:pPr>
            <a:r>
              <a:rPr lang="en-GB" sz="1200"/>
              <a:t>What triggers Scrooge’s reflection and transformation? (Marley, the Ghosts, Tiny Tim, his own grave)</a:t>
            </a:r>
            <a:br>
              <a:rPr lang="en-GB" sz="1200"/>
            </a:br>
            <a:r>
              <a:rPr lang="en-GB" sz="1200"/>
              <a:t>How does Dickens use structure (Staves) to show his gradual change?</a:t>
            </a:r>
            <a:endParaRPr sz="1200"/>
          </a:p>
          <a:p>
            <a:pPr indent="-304800" lvl="0" marL="457200" rtl="0" algn="l">
              <a:lnSpc>
                <a:spcPct val="115000"/>
              </a:lnSpc>
              <a:spcBef>
                <a:spcPts val="0"/>
              </a:spcBef>
              <a:spcAft>
                <a:spcPts val="0"/>
              </a:spcAft>
              <a:buSzPts val="1200"/>
              <a:buFont typeface="Calibri"/>
              <a:buChar char="●"/>
            </a:pPr>
            <a:r>
              <a:rPr lang="en-GB" sz="1200"/>
              <a:t>Which moments best show his growing empathy and regret?</a:t>
            </a:r>
            <a:endParaRPr sz="1200"/>
          </a:p>
          <a:p>
            <a:pPr indent="0" lvl="0" marL="0" rtl="0" algn="l">
              <a:lnSpc>
                <a:spcPct val="115000"/>
              </a:lnSpc>
              <a:spcBef>
                <a:spcPts val="1400"/>
              </a:spcBef>
              <a:spcAft>
                <a:spcPts val="0"/>
              </a:spcAft>
              <a:buClr>
                <a:schemeClr val="dk1"/>
              </a:buClr>
              <a:buSzPts val="1100"/>
              <a:buFont typeface="Arial"/>
              <a:buNone/>
            </a:pPr>
            <a:r>
              <a:rPr b="1" lang="en-GB" sz="1200"/>
              <a:t>Section 3 – Moral Hero (Scrooge’s significance)</a:t>
            </a:r>
            <a:endParaRPr b="1" sz="1200"/>
          </a:p>
          <a:p>
            <a:pPr indent="-304800" lvl="0" marL="457200" rtl="0" algn="l">
              <a:lnSpc>
                <a:spcPct val="115000"/>
              </a:lnSpc>
              <a:spcBef>
                <a:spcPts val="1200"/>
              </a:spcBef>
              <a:spcAft>
                <a:spcPts val="0"/>
              </a:spcAft>
              <a:buSzPts val="1200"/>
              <a:buFont typeface="Calibri"/>
              <a:buChar char="●"/>
            </a:pPr>
            <a:r>
              <a:rPr lang="en-GB" sz="1200"/>
              <a:t>How is Scrooge’s final transformation heroic?</a:t>
            </a:r>
            <a:endParaRPr sz="1200"/>
          </a:p>
          <a:p>
            <a:pPr indent="-304800" lvl="0" marL="457200" rtl="0" algn="l">
              <a:lnSpc>
                <a:spcPct val="115000"/>
              </a:lnSpc>
              <a:spcBef>
                <a:spcPts val="0"/>
              </a:spcBef>
              <a:spcAft>
                <a:spcPts val="0"/>
              </a:spcAft>
              <a:buSzPts val="1200"/>
              <a:buFont typeface="Calibri"/>
              <a:buChar char="●"/>
            </a:pPr>
            <a:r>
              <a:rPr lang="en-GB" sz="1200"/>
              <a:t>Does he represent the possibility of redemption for all?</a:t>
            </a:r>
            <a:endParaRPr sz="1200"/>
          </a:p>
          <a:p>
            <a:pPr indent="-304800" lvl="0" marL="457200" rtl="0" algn="l">
              <a:lnSpc>
                <a:spcPct val="115000"/>
              </a:lnSpc>
              <a:spcBef>
                <a:spcPts val="0"/>
              </a:spcBef>
              <a:spcAft>
                <a:spcPts val="0"/>
              </a:spcAft>
              <a:buSzPts val="1200"/>
              <a:buChar char="●"/>
            </a:pPr>
            <a:r>
              <a:rPr lang="en-GB" sz="1200"/>
              <a:t>How does Dickens use him to </a:t>
            </a:r>
            <a:r>
              <a:rPr b="1" lang="en-GB" sz="1200"/>
              <a:t>teach Victorian society</a:t>
            </a:r>
            <a:r>
              <a:rPr lang="en-GB" sz="1200"/>
              <a:t> about generosity and responsibility?</a:t>
            </a:r>
            <a:endParaRPr sz="1200"/>
          </a:p>
          <a:p>
            <a:pPr indent="-304800" lvl="0" marL="457200" rtl="0" algn="l">
              <a:lnSpc>
                <a:spcPct val="115000"/>
              </a:lnSpc>
              <a:spcBef>
                <a:spcPts val="0"/>
              </a:spcBef>
              <a:spcAft>
                <a:spcPts val="0"/>
              </a:spcAft>
              <a:buSzPts val="1200"/>
              <a:buFont typeface="Calibri"/>
              <a:buChar char="●"/>
            </a:pPr>
            <a:r>
              <a:rPr lang="en-GB" sz="1200"/>
              <a:t>Which quotes best capture his new outlook?</a:t>
            </a:r>
            <a:endParaRPr sz="1200"/>
          </a:p>
          <a:p>
            <a:pPr indent="0" lvl="0" marL="0" rtl="0" algn="l">
              <a:lnSpc>
                <a:spcPct val="115000"/>
              </a:lnSpc>
              <a:spcBef>
                <a:spcPts val="1400"/>
              </a:spcBef>
              <a:spcAft>
                <a:spcPts val="0"/>
              </a:spcAft>
              <a:buClr>
                <a:schemeClr val="dk1"/>
              </a:buClr>
              <a:buSzPts val="1100"/>
              <a:buFont typeface="Arial"/>
              <a:buNone/>
            </a:pPr>
            <a:r>
              <a:rPr b="1" lang="en-GB" sz="1200"/>
              <a:t>Extension Prompt – Debate!</a:t>
            </a:r>
            <a:endParaRPr b="1" sz="1200"/>
          </a:p>
          <a:p>
            <a:pPr indent="-304800" lvl="0" marL="457200" rtl="0" algn="l">
              <a:lnSpc>
                <a:spcPct val="115000"/>
              </a:lnSpc>
              <a:spcBef>
                <a:spcPts val="1200"/>
              </a:spcBef>
              <a:spcAft>
                <a:spcPts val="0"/>
              </a:spcAft>
              <a:buSzPts val="1200"/>
              <a:buFont typeface="Calibri"/>
              <a:buChar char="●"/>
            </a:pPr>
            <a:r>
              <a:rPr lang="en-GB" sz="1200"/>
              <a:t>Some might argue Scrooge is too selfish at the start to be considered a hero. Do you agree?</a:t>
            </a:r>
            <a:br>
              <a:rPr lang="en-GB" sz="1200"/>
            </a:br>
            <a:endParaRPr sz="1200"/>
          </a:p>
          <a:p>
            <a:pPr indent="-304800" lvl="0" marL="457200" rtl="0" algn="l">
              <a:lnSpc>
                <a:spcPct val="115000"/>
              </a:lnSpc>
              <a:spcBef>
                <a:spcPts val="0"/>
              </a:spcBef>
              <a:spcAft>
                <a:spcPts val="0"/>
              </a:spcAft>
              <a:buSzPts val="1200"/>
              <a:buFont typeface="Calibri"/>
              <a:buChar char="●"/>
            </a:pPr>
            <a:r>
              <a:rPr lang="en-GB" sz="1200"/>
              <a:t>How far does his transformation outweigh his earlier flaws?</a:t>
            </a:r>
            <a:br>
              <a:rPr lang="en-GB" sz="1200"/>
            </a:br>
            <a:endParaRPr sz="1200"/>
          </a:p>
          <a:p>
            <a:pPr indent="0" lvl="0" marL="0" rtl="0" algn="l">
              <a:spcBef>
                <a:spcPts val="1200"/>
              </a:spcBef>
              <a:spcAft>
                <a:spcPts val="0"/>
              </a:spcAft>
              <a:buNone/>
            </a:pPr>
            <a:r>
              <a:t/>
            </a:r>
            <a:endParaRPr sz="12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38280302c51_0_51"/>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u="sng"/>
              <a:t>Exam Preparation</a:t>
            </a:r>
            <a:endParaRPr/>
          </a:p>
        </p:txBody>
      </p:sp>
      <p:pic>
        <p:nvPicPr>
          <p:cNvPr id="584" name="Google Shape;584;g38280302c51_0_51"/>
          <p:cNvPicPr preferRelativeResize="0"/>
          <p:nvPr/>
        </p:nvPicPr>
        <p:blipFill rotWithShape="1">
          <a:blip r:embed="rId3">
            <a:alphaModFix/>
          </a:blip>
          <a:srcRect b="0" l="0" r="0" t="0"/>
          <a:stretch/>
        </p:blipFill>
        <p:spPr>
          <a:xfrm>
            <a:off x="188640" y="3565776"/>
            <a:ext cx="6408713" cy="312037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38281136694_0_1"/>
          <p:cNvSpPr txBox="1"/>
          <p:nvPr/>
        </p:nvSpPr>
        <p:spPr>
          <a:xfrm>
            <a:off x="0" y="0"/>
            <a:ext cx="6468300" cy="908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latin typeface="Calibri"/>
                <a:ea typeface="Calibri"/>
                <a:cs typeface="Calibri"/>
                <a:sym typeface="Calibri"/>
              </a:rPr>
              <a:t>In this part of the novella, the Ghost of Christmas Present takes Scrooge to visit Bob Cratchit’s house. </a:t>
            </a:r>
            <a:endParaRPr b="1"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rPr lang="en-GB" sz="1700">
                <a:latin typeface="Calibri"/>
                <a:ea typeface="Calibri"/>
                <a:cs typeface="Calibri"/>
                <a:sym typeface="Calibri"/>
              </a:rPr>
              <a:t>Then up rose Mrs Cratchit, Cratchit's wife, dressed out but poorly in a twice-turned gown, but brave in ribbons, which are cheap and make a goodly show for sixpence; and she laid the cloth, assisted by Belinda Cratchit, second of her daughters, also brave in ribbons; while Master Peter Cratchit plunged a fork into the saucepan of potatoes, and getting the corners of his monstrous shirt collar (Bob's private property, conferred upon his son and heir in honour of the day) into his mouth, rejoiced to find himself so gallantly attired, and yearned to show his linen in the fashionable Parks. And now two smaller Cratchits, boy and girl, came tearing in, screaming that outside the baker's they had smelt the goose, and known it for their own; and basking in luxurious thoughts of sage and onion, these young Cratchits danced about the table, and exalted Master Peter Cratchit to the skies, while he (not proud, although his collars nearly choked him) blew the fire, until the slow potatoes bubbling up, knocked loudly at the saucepan-lid to be let out and peeled. "What has ever got your precious father then?" said Mrs Cratchit. "And your brother, Tiny Tim; And Martha warn't as late last Christmas Day by half-an-hour." "Here's Martha, mother," said a girl, appearing as she spoke. "Here's Martha, mother!" cried the two young Cratchits. "Hurrah! There's such a goose, Martha!" "Why, bless your heart alive, my dear, how late you are!" said Mrs Cratchit, kissing her a dozen times, and taking off her shawl and bonnet for her with officious zeal. "We'd a deal of work to finish up last night," replied the girl, "and had to clear away this morning, mother." "Well. Never mind so long as you are come," said Mrs Cratchit. "Sit ye down before the fire, my dear, and have a warm, Lord bless ye." </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rPr b="1" lang="en-GB" sz="1700">
                <a:latin typeface="Calibri"/>
                <a:ea typeface="Calibri"/>
                <a:cs typeface="Calibri"/>
                <a:sym typeface="Calibri"/>
              </a:rPr>
              <a:t>Starting with this extract, how does Dickens present the importance of family? Write about:  how Dickens presents family in this extract  how Dickens presents family in the novel as a whole. [30 marks]</a:t>
            </a:r>
            <a:endParaRPr b="1" sz="1700">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g38281136694_0_14"/>
          <p:cNvSpPr txBox="1"/>
          <p:nvPr/>
        </p:nvSpPr>
        <p:spPr>
          <a:xfrm>
            <a:off x="0" y="0"/>
            <a:ext cx="6858000" cy="929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Calibri"/>
                <a:ea typeface="Calibri"/>
                <a:cs typeface="Calibri"/>
                <a:sym typeface="Calibri"/>
              </a:rPr>
              <a:t>In this extract, Scrooge meets the Ghost of Christmas Present for the first time.</a:t>
            </a:r>
            <a:r>
              <a:rPr lang="en-GB" sz="1600">
                <a:latin typeface="Calibri"/>
                <a:ea typeface="Calibri"/>
                <a:cs typeface="Calibri"/>
                <a:sym typeface="Calibri"/>
              </a:rPr>
              <a:t>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"I am the Ghost of Christmas Present," said the Spirit. "Look upon me." Scrooge reverently did so. It was clothed in one simple green robe, or mantle, bordered with white fur. This garment hung so loosely on the figure, that its capacious breast was bare, as if disdaining to be warded or concealed by any artifice. Its feet, observable beneath the ample folds of the garment, were also bare; and on its head it wore no other covering than a holly wreath, set here and there with shining icicles. Its dark brown curls were long and free; free as its genial face, its sparkling eye, its open hand, its cheery voice, its unconstrained demeanour, and its joyful air. Girded round its middle was an antique scabbard; but no sword was in it, and the ancient sheath was eaten up with rust. "You have never seen the like of me before!" exclaimed the Spirit. "Never," Scrooge made answer to it. "Have never walked forth with the younger members of my family; meaning (for I am very young) my elder brothers born in these later years?" pursued the Phantom. "I don't think I have," said Scrooge. "I am afraid I have not. Have you had many brothers, Spirit?" "More than eighteen hundred," said the Ghost. "A tremendous family to provide for," muttered Scrooge. The Ghost of Christmas Present rose. "Spirit," said Scrooge submissively, "conduct me where you will. I went forth last night on compulsion, and I learnt a lesson which is working now. To-night, if you have aught to teach me, let me profit by it." "Touch my robe." Scrooge did as he was told, and held it fast. Holly, mistletoe, red berries, ivy, turkeys, geese, game, poultry, brawn, meat, pigs, sausages, oysters, pies, puddings, fruit, and punch, all vanished instantly. So did the room, the fire, the ruddy glow, the hour of night, and they stood in the city streets on Christmas morning, where (for the weather was severe) the people made a rough, but brisk and not unpleasant kind of music, in scraping the snow from the pavement in front of their dwellings, and from the tops of their houses, whence it was mad delight to the boys to see it come plumping down into the road below, and splitting into artificial little snow-storms.</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b="1" lang="en-GB" sz="1600">
                <a:latin typeface="Calibri"/>
                <a:ea typeface="Calibri"/>
                <a:cs typeface="Calibri"/>
                <a:sym typeface="Calibri"/>
              </a:rPr>
              <a:t>Starting with this extract, how does Dickens use the supernatural to create intrigue and excitement in A Christmas Carol? </a:t>
            </a:r>
            <a:endParaRPr b="1" sz="1600">
              <a:latin typeface="Calibri"/>
              <a:ea typeface="Calibri"/>
              <a:cs typeface="Calibri"/>
              <a:sym typeface="Calibri"/>
            </a:endParaRPr>
          </a:p>
          <a:p>
            <a:pPr indent="0" lvl="0" marL="0" rtl="0" algn="l">
              <a:spcBef>
                <a:spcPts val="0"/>
              </a:spcBef>
              <a:spcAft>
                <a:spcPts val="0"/>
              </a:spcAft>
              <a:buNone/>
            </a:pPr>
            <a:r>
              <a:rPr b="1" lang="en-GB" sz="1600">
                <a:latin typeface="Calibri"/>
                <a:ea typeface="Calibri"/>
                <a:cs typeface="Calibri"/>
                <a:sym typeface="Calibri"/>
              </a:rPr>
              <a:t>Write about:  </a:t>
            </a:r>
            <a:endParaRPr b="1" sz="1600">
              <a:latin typeface="Calibri"/>
              <a:ea typeface="Calibri"/>
              <a:cs typeface="Calibri"/>
              <a:sym typeface="Calibri"/>
            </a:endParaRPr>
          </a:p>
          <a:p>
            <a:pPr indent="0" lvl="0" marL="0" rtl="0" algn="l">
              <a:spcBef>
                <a:spcPts val="0"/>
              </a:spcBef>
              <a:spcAft>
                <a:spcPts val="0"/>
              </a:spcAft>
              <a:buNone/>
            </a:pPr>
            <a:r>
              <a:rPr b="1" lang="en-GB" sz="1600">
                <a:latin typeface="Calibri"/>
                <a:ea typeface="Calibri"/>
                <a:cs typeface="Calibri"/>
                <a:sym typeface="Calibri"/>
              </a:rPr>
              <a:t>how Dickens uses the supernatural in this extract </a:t>
            </a:r>
            <a:endParaRPr b="1" sz="1600">
              <a:latin typeface="Calibri"/>
              <a:ea typeface="Calibri"/>
              <a:cs typeface="Calibri"/>
              <a:sym typeface="Calibri"/>
            </a:endParaRPr>
          </a:p>
          <a:p>
            <a:pPr indent="0" lvl="0" marL="0" rtl="0" algn="l">
              <a:spcBef>
                <a:spcPts val="0"/>
              </a:spcBef>
              <a:spcAft>
                <a:spcPts val="0"/>
              </a:spcAft>
              <a:buNone/>
            </a:pPr>
            <a:r>
              <a:rPr b="1" lang="en-GB" sz="1600">
                <a:latin typeface="Calibri"/>
                <a:ea typeface="Calibri"/>
                <a:cs typeface="Calibri"/>
                <a:sym typeface="Calibri"/>
              </a:rPr>
              <a:t> how Dickens uses the supernatural in the novel as a whole. [30 marks]</a:t>
            </a:r>
            <a:endParaRPr b="1" sz="1600">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38281136694_0_23"/>
          <p:cNvSpPr txBox="1"/>
          <p:nvPr/>
        </p:nvSpPr>
        <p:spPr>
          <a:xfrm>
            <a:off x="0" y="0"/>
            <a:ext cx="6377700" cy="918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latin typeface="Calibri"/>
                <a:ea typeface="Calibri"/>
                <a:cs typeface="Calibri"/>
                <a:sym typeface="Calibri"/>
              </a:rPr>
              <a:t>This extract is taken from the very end of the novel.</a:t>
            </a:r>
            <a:r>
              <a:rPr lang="en-GB" sz="1500">
                <a:latin typeface="Calibri"/>
                <a:ea typeface="Calibri"/>
                <a:cs typeface="Calibri"/>
                <a:sym typeface="Calibri"/>
              </a:rPr>
              <a:t> </a:t>
            </a:r>
            <a:endParaRPr sz="1500">
              <a:latin typeface="Calibri"/>
              <a:ea typeface="Calibri"/>
              <a:cs typeface="Calibri"/>
              <a:sym typeface="Calibri"/>
            </a:endParaRPr>
          </a:p>
          <a:p>
            <a:pPr indent="0" lvl="0" marL="0" rtl="0" algn="l">
              <a:spcBef>
                <a:spcPts val="0"/>
              </a:spcBef>
              <a:spcAft>
                <a:spcPts val="0"/>
              </a:spcAft>
              <a:buNone/>
            </a:pPr>
            <a:r>
              <a:t/>
            </a:r>
            <a:endParaRPr sz="1500">
              <a:latin typeface="Calibri"/>
              <a:ea typeface="Calibri"/>
              <a:cs typeface="Calibri"/>
              <a:sym typeface="Calibri"/>
            </a:endParaRPr>
          </a:p>
          <a:p>
            <a:pPr indent="0" lvl="0" marL="0" rtl="0" algn="l">
              <a:spcBef>
                <a:spcPts val="0"/>
              </a:spcBef>
              <a:spcAft>
                <a:spcPts val="0"/>
              </a:spcAft>
              <a:buNone/>
            </a:pPr>
            <a:r>
              <a:rPr lang="en-GB" sz="1500">
                <a:latin typeface="Calibri"/>
                <a:ea typeface="Calibri"/>
                <a:cs typeface="Calibri"/>
                <a:sym typeface="Calibri"/>
              </a:rPr>
              <a:t>"Hallo," growled Scrooge, in his accustomed voice, as near as he could feign it. "What do you mean by coming here at this time of day?" "I'm very sorry, sir," said Bob. "I am behind my time." "You are?" repeated Scrooge. "Yes. I think you are. Step this way, if you please." "It's only once a year, sir," pleaded Bob, appearing from the Tank. "It shall not be repeated. I was making rather merry yesterday, sir." "Now, I'll tell you what, my friend," said Scrooge, "I am not going to stand this sort of thing any longer. And therefore," he continued, leaping from his stool, and giving Bob such a dig in the waistcoat that he staggered back into the Tank again; "and therefore I am about to raise your salary." Bob trembled, and got a little nearer to the ruler. He had a momentary idea of knocking Scrooge down with it, holding him, and calling to the people in the court for help and a strait-waistcoat. "A merry Christmas, Bob," said Scrooge, with an earnestness that could not be mistaken, as he clapped him on the back. "A merrier Christmas, Bob, my good fellow, than I have given you for many a year. I'll raise your salary, and endeavour to assist your struggling family, and we will discuss your affairs this very afternoon, over a Christmas bowl of smoking bishop, Bob. Make up the fires, and buy another coalscuttle before you dot another i, Bob Cratchit!" Scrooge was better than his word. He did it all, and infinitely more; and to Tiny Tim, who did not die, he was a second father. He became as good a friend, as good a master, and as good a man, as the good old city knew, or any other good old city, town, or borough, in the good old world. Some people laughed to see the alteration in him, but he let them laugh, and little heeded them; for he was wise enough to know that nothing ever happened on this globe, for good, at which some people did not have their fill of laughter in the outset; and knowing that such as these would be blind anyway, he thought it quite as well that they should wrinkle up their eyes in grins, as have the malady in less attractive forms. His own heart laughed: and that was quite enough for him. He had no further intercourse with Spirits, but lived upon the Total Abstinence Principle, ever afterwards; and it was always said of him, that he knew how to keep Christmas well, if any man alive possessed the knowledge. May that be truly said of us, and all of us! And so, as Tiny Tim observed, God Bless Us, Every One! </a:t>
            </a:r>
            <a:endParaRPr sz="1500">
              <a:latin typeface="Calibri"/>
              <a:ea typeface="Calibri"/>
              <a:cs typeface="Calibri"/>
              <a:sym typeface="Calibri"/>
            </a:endParaRPr>
          </a:p>
          <a:p>
            <a:pPr indent="0" lvl="0" marL="0" rtl="0" algn="l">
              <a:spcBef>
                <a:spcPts val="0"/>
              </a:spcBef>
              <a:spcAft>
                <a:spcPts val="0"/>
              </a:spcAft>
              <a:buNone/>
            </a:pPr>
            <a:r>
              <a:t/>
            </a:r>
            <a:endParaRPr sz="1500">
              <a:latin typeface="Calibri"/>
              <a:ea typeface="Calibri"/>
              <a:cs typeface="Calibri"/>
              <a:sym typeface="Calibri"/>
            </a:endParaRPr>
          </a:p>
          <a:p>
            <a:pPr indent="0" lvl="0" marL="0" rtl="0" algn="l">
              <a:spcBef>
                <a:spcPts val="0"/>
              </a:spcBef>
              <a:spcAft>
                <a:spcPts val="0"/>
              </a:spcAft>
              <a:buNone/>
            </a:pPr>
            <a:r>
              <a:rPr b="1" lang="en-GB" sz="1500">
                <a:latin typeface="Calibri"/>
                <a:ea typeface="Calibri"/>
                <a:cs typeface="Calibri"/>
                <a:sym typeface="Calibri"/>
              </a:rPr>
              <a:t>Starting with this extract, how does Dickens show the transformation of Scrooge’s character in A Christmas Carol? Write about:  how Dickens show the transformation in this extract  how Dickens show the transformation in the novel as a whole. [30 marks]</a:t>
            </a:r>
            <a:endParaRPr b="1" sz="1500">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80"/>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t>Resources</a:t>
            </a:r>
            <a:endParaRPr/>
          </a:p>
        </p:txBody>
      </p:sp>
      <p:sp>
        <p:nvSpPr>
          <p:cNvPr id="608" name="Google Shape;608;p80"/>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Around the clock revision.</a:t>
            </a:r>
            <a:endParaRPr/>
          </a:p>
          <a:p>
            <a:pPr indent="-342900" lvl="0" marL="342900" rtl="0" algn="l">
              <a:lnSpc>
                <a:spcPct val="100000"/>
              </a:lnSpc>
              <a:spcBef>
                <a:spcPts val="640"/>
              </a:spcBef>
              <a:spcAft>
                <a:spcPts val="0"/>
              </a:spcAft>
              <a:buClr>
                <a:schemeClr val="dk1"/>
              </a:buClr>
              <a:buSzPts val="3200"/>
              <a:buChar char="•"/>
            </a:pPr>
            <a:r>
              <a:rPr lang="en-GB"/>
              <a:t>Structure worksheet</a:t>
            </a:r>
            <a:endParaRPr/>
          </a:p>
          <a:p>
            <a:pPr indent="-342900" lvl="0" marL="342900" rtl="0" algn="l">
              <a:lnSpc>
                <a:spcPct val="100000"/>
              </a:lnSpc>
              <a:spcBef>
                <a:spcPts val="640"/>
              </a:spcBef>
              <a:spcAft>
                <a:spcPts val="0"/>
              </a:spcAft>
              <a:buClr>
                <a:schemeClr val="dk1"/>
              </a:buClr>
              <a:buSzPts val="3200"/>
              <a:buChar char="•"/>
            </a:pPr>
            <a:r>
              <a:rPr lang="en-GB"/>
              <a:t>Website list</a:t>
            </a:r>
            <a:endParaRPr/>
          </a:p>
          <a:p>
            <a:pPr indent="-342900" lvl="0" marL="342900" rtl="0" algn="l">
              <a:lnSpc>
                <a:spcPct val="100000"/>
              </a:lnSpc>
              <a:spcBef>
                <a:spcPts val="640"/>
              </a:spcBef>
              <a:spcAft>
                <a:spcPts val="0"/>
              </a:spcAft>
              <a:buClr>
                <a:schemeClr val="dk1"/>
              </a:buClr>
              <a:buSzPts val="3200"/>
              <a:buChar char="•"/>
            </a:pPr>
            <a:r>
              <a:rPr lang="en-GB"/>
              <a:t>Literary terms</a:t>
            </a:r>
            <a:endParaRPr/>
          </a:p>
          <a:p>
            <a:pPr indent="0" lvl="1" marL="457200" rtl="0" algn="l">
              <a:lnSpc>
                <a:spcPct val="100000"/>
              </a:lnSpc>
              <a:spcBef>
                <a:spcPts val="560"/>
              </a:spcBef>
              <a:spcAft>
                <a:spcPts val="0"/>
              </a:spcAft>
              <a:buClr>
                <a:schemeClr val="dk1"/>
              </a:buClr>
              <a:buSzPts val="28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81"/>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614" name="Google Shape;614;p81"/>
          <p:cNvSpPr/>
          <p:nvPr/>
        </p:nvSpPr>
        <p:spPr>
          <a:xfrm>
            <a:off x="0" y="0"/>
            <a:ext cx="6858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mage result for clock revision" id="615" name="Google Shape;615;p81"/>
          <p:cNvPicPr preferRelativeResize="0"/>
          <p:nvPr/>
        </p:nvPicPr>
        <p:blipFill rotWithShape="1">
          <a:blip r:embed="rId3">
            <a:alphaModFix/>
          </a:blip>
          <a:srcRect b="0" l="0" r="0" t="0"/>
          <a:stretch/>
        </p:blipFill>
        <p:spPr>
          <a:xfrm rot="-5400000">
            <a:off x="-1126832" y="1134943"/>
            <a:ext cx="9084284" cy="688538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82"/>
          <p:cNvSpPr txBox="1"/>
          <p:nvPr>
            <p:ph type="title"/>
          </p:nvPr>
        </p:nvSpPr>
        <p:spPr>
          <a:xfrm>
            <a:off x="342900" y="-324544"/>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t>Structure worksheet</a:t>
            </a:r>
            <a:endParaRPr/>
          </a:p>
        </p:txBody>
      </p:sp>
      <p:pic>
        <p:nvPicPr>
          <p:cNvPr id="621" name="Google Shape;621;p82"/>
          <p:cNvPicPr preferRelativeResize="0"/>
          <p:nvPr>
            <p:ph idx="1" type="body"/>
          </p:nvPr>
        </p:nvPicPr>
        <p:blipFill rotWithShape="1">
          <a:blip r:embed="rId3">
            <a:alphaModFix/>
          </a:blip>
          <a:srcRect b="0" l="0" r="0" t="0"/>
          <a:stretch/>
        </p:blipFill>
        <p:spPr>
          <a:xfrm rot="-5400000">
            <a:off x="-679784" y="1760863"/>
            <a:ext cx="8216066" cy="619118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83"/>
          <p:cNvSpPr txBox="1"/>
          <p:nvPr>
            <p:ph type="title"/>
          </p:nvPr>
        </p:nvSpPr>
        <p:spPr>
          <a:xfrm>
            <a:off x="342900" y="-192360"/>
            <a:ext cx="6172200" cy="15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t>Use the Web!</a:t>
            </a:r>
            <a:endParaRPr/>
          </a:p>
        </p:txBody>
      </p:sp>
      <p:sp>
        <p:nvSpPr>
          <p:cNvPr id="627" name="Google Shape;627;p83"/>
          <p:cNvSpPr txBox="1"/>
          <p:nvPr>
            <p:ph idx="1" type="body"/>
          </p:nvPr>
        </p:nvSpPr>
        <p:spPr>
          <a:xfrm>
            <a:off x="342900" y="971600"/>
            <a:ext cx="6172200" cy="7776863"/>
          </a:xfrm>
          <a:prstGeom prst="rect">
            <a:avLst/>
          </a:prstGeom>
          <a:noFill/>
          <a:ln>
            <a:noFill/>
          </a:ln>
        </p:spPr>
        <p:txBody>
          <a:bodyPr anchorCtr="0" anchor="t" bIns="45700" lIns="91425" spcFirstLastPara="1" rIns="91425" wrap="square" tIns="45700">
            <a:noAutofit/>
          </a:bodyPr>
          <a:lstStyle/>
          <a:p>
            <a:pPr indent="-330200" lvl="0" marL="342900" rtl="0" algn="l">
              <a:lnSpc>
                <a:spcPct val="100000"/>
              </a:lnSpc>
              <a:spcBef>
                <a:spcPts val="0"/>
              </a:spcBef>
              <a:spcAft>
                <a:spcPts val="0"/>
              </a:spcAft>
              <a:buClr>
                <a:schemeClr val="dk1"/>
              </a:buClr>
              <a:buSzPts val="1500"/>
              <a:buChar char="•"/>
            </a:pPr>
            <a:r>
              <a:rPr b="1" lang="en-GB" sz="1500"/>
              <a:t>AQA website, specimen papers and mark schemes from the exam board:</a:t>
            </a:r>
            <a:r>
              <a:rPr lang="en-GB" sz="1500"/>
              <a:t> </a:t>
            </a:r>
            <a:r>
              <a:rPr b="1" lang="en-GB" sz="1500" u="sng">
                <a:solidFill>
                  <a:schemeClr val="hlink"/>
                </a:solidFill>
                <a:hlinkClick r:id="rId3"/>
              </a:rPr>
              <a:t>http://www.aqa.org.uk/exams-administration/exams-guidance/find-past-papers-and-mark-schemes</a:t>
            </a:r>
            <a:endParaRPr b="1" sz="1500" u="sng"/>
          </a:p>
          <a:p>
            <a:pPr indent="-234950" lvl="0" marL="342900" rtl="0" algn="l">
              <a:lnSpc>
                <a:spcPct val="100000"/>
              </a:lnSpc>
              <a:spcBef>
                <a:spcPts val="340"/>
              </a:spcBef>
              <a:spcAft>
                <a:spcPts val="0"/>
              </a:spcAft>
              <a:buClr>
                <a:schemeClr val="dk1"/>
              </a:buClr>
              <a:buSzPts val="1700"/>
              <a:buNone/>
            </a:pPr>
            <a:r>
              <a:t/>
            </a:r>
            <a:endParaRPr sz="1500"/>
          </a:p>
          <a:p>
            <a:pPr indent="-330200" lvl="0" marL="342900" rtl="0" algn="l">
              <a:lnSpc>
                <a:spcPct val="100000"/>
              </a:lnSpc>
              <a:spcBef>
                <a:spcPts val="340"/>
              </a:spcBef>
              <a:spcAft>
                <a:spcPts val="0"/>
              </a:spcAft>
              <a:buClr>
                <a:schemeClr val="dk1"/>
              </a:buClr>
              <a:buSzPts val="1500"/>
              <a:buChar char="•"/>
            </a:pPr>
            <a:r>
              <a:rPr b="1" lang="en-GB" sz="1500"/>
              <a:t>BBC website, revision and skill development:</a:t>
            </a:r>
            <a:r>
              <a:rPr lang="en-GB" sz="1500"/>
              <a:t> </a:t>
            </a:r>
            <a:r>
              <a:rPr b="1" lang="en-GB" sz="1500"/>
              <a:t>Literature: </a:t>
            </a:r>
            <a:r>
              <a:rPr b="1" lang="en-GB" sz="1500" u="sng">
                <a:solidFill>
                  <a:schemeClr val="hlink"/>
                </a:solidFill>
                <a:hlinkClick r:id="rId4"/>
              </a:rPr>
              <a:t>https://www.bbc.co.uk/education/examspecs/zxqncwx</a:t>
            </a:r>
            <a:endParaRPr b="1" sz="1500" u="sng"/>
          </a:p>
          <a:p>
            <a:pPr indent="-234950" lvl="0" marL="342900" rtl="0" algn="l">
              <a:lnSpc>
                <a:spcPct val="100000"/>
              </a:lnSpc>
              <a:spcBef>
                <a:spcPts val="340"/>
              </a:spcBef>
              <a:spcAft>
                <a:spcPts val="0"/>
              </a:spcAft>
              <a:buClr>
                <a:schemeClr val="dk1"/>
              </a:buClr>
              <a:buSzPts val="1700"/>
              <a:buNone/>
            </a:pPr>
            <a:r>
              <a:t/>
            </a:r>
            <a:endParaRPr sz="1500"/>
          </a:p>
          <a:p>
            <a:pPr indent="-330200" lvl="0" marL="342900" rtl="0" algn="l">
              <a:lnSpc>
                <a:spcPct val="100000"/>
              </a:lnSpc>
              <a:spcBef>
                <a:spcPts val="340"/>
              </a:spcBef>
              <a:spcAft>
                <a:spcPts val="0"/>
              </a:spcAft>
              <a:buClr>
                <a:schemeClr val="dk1"/>
              </a:buClr>
              <a:buSzPts val="1500"/>
              <a:buChar char="•"/>
            </a:pPr>
            <a:r>
              <a:rPr b="1" lang="en-GB" sz="1500"/>
              <a:t>Geoff Barton (English specialist) website, advice and student revision resources: </a:t>
            </a:r>
            <a:r>
              <a:rPr b="1" lang="en-GB" sz="1500" u="sng">
                <a:solidFill>
                  <a:schemeClr val="hlink"/>
                </a:solidFill>
                <a:hlinkClick r:id="rId5"/>
              </a:rPr>
              <a:t>http://www.geoffbarton.co.uk/</a:t>
            </a:r>
            <a:endParaRPr b="1" sz="1500" u="sng"/>
          </a:p>
          <a:p>
            <a:pPr indent="-234950" lvl="0" marL="342900" rtl="0" algn="l">
              <a:lnSpc>
                <a:spcPct val="100000"/>
              </a:lnSpc>
              <a:spcBef>
                <a:spcPts val="340"/>
              </a:spcBef>
              <a:spcAft>
                <a:spcPts val="0"/>
              </a:spcAft>
              <a:buClr>
                <a:schemeClr val="dk1"/>
              </a:buClr>
              <a:buSzPts val="1700"/>
              <a:buNone/>
            </a:pPr>
            <a:r>
              <a:t/>
            </a:r>
            <a:endParaRPr sz="1500"/>
          </a:p>
          <a:p>
            <a:pPr indent="-330200" lvl="0" marL="342900" rtl="0" algn="l">
              <a:lnSpc>
                <a:spcPct val="100000"/>
              </a:lnSpc>
              <a:spcBef>
                <a:spcPts val="340"/>
              </a:spcBef>
              <a:spcAft>
                <a:spcPts val="0"/>
              </a:spcAft>
              <a:buClr>
                <a:schemeClr val="dk1"/>
              </a:buClr>
              <a:buSzPts val="1500"/>
              <a:buChar char="•"/>
            </a:pPr>
            <a:r>
              <a:rPr b="1" lang="en-GB" sz="1500" u="sng"/>
              <a:t>GCSEPod website, short revision videos on exam questions and exam techniques: </a:t>
            </a:r>
            <a:r>
              <a:rPr b="1" lang="en-GB" sz="1500" u="sng">
                <a:solidFill>
                  <a:schemeClr val="hlink"/>
                </a:solidFill>
                <a:hlinkClick r:id="rId6"/>
              </a:rPr>
              <a:t>https://www.gcsepod.com/gcsepod_content/english/</a:t>
            </a:r>
            <a:endParaRPr sz="1500"/>
          </a:p>
          <a:p>
            <a:pPr indent="0" lvl="0" marL="457200" rtl="0" algn="l">
              <a:lnSpc>
                <a:spcPct val="100000"/>
              </a:lnSpc>
              <a:spcBef>
                <a:spcPts val="340"/>
              </a:spcBef>
              <a:spcAft>
                <a:spcPts val="0"/>
              </a:spcAft>
              <a:buNone/>
            </a:pPr>
            <a:r>
              <a:t/>
            </a:r>
            <a:endParaRPr sz="1500"/>
          </a:p>
          <a:p>
            <a:pPr indent="-330200" lvl="0" marL="342900" rtl="0" algn="l">
              <a:lnSpc>
                <a:spcPct val="100000"/>
              </a:lnSpc>
              <a:spcBef>
                <a:spcPts val="340"/>
              </a:spcBef>
              <a:spcAft>
                <a:spcPts val="0"/>
              </a:spcAft>
              <a:buSzPts val="1500"/>
              <a:buChar char="•"/>
            </a:pPr>
            <a:r>
              <a:rPr b="1" lang="en-GB" sz="1500"/>
              <a:t>ACC Essay questions: </a:t>
            </a:r>
            <a:r>
              <a:rPr lang="en-GB" sz="1500" u="sng">
                <a:solidFill>
                  <a:schemeClr val="hlink"/>
                </a:solidFill>
                <a:hlinkClick r:id="rId7"/>
              </a:rPr>
              <a:t>https://www.aylesford.kent.sch.uk/images/documents/A_Christmas_Carol_-_Exam_Practice.pdf</a:t>
            </a:r>
            <a:r>
              <a:rPr lang="en-GB" sz="1500"/>
              <a:t> </a:t>
            </a:r>
            <a:endParaRPr sz="1500"/>
          </a:p>
          <a:p>
            <a:pPr indent="-234950" lvl="0" marL="342900" rtl="0" algn="l">
              <a:lnSpc>
                <a:spcPct val="100000"/>
              </a:lnSpc>
              <a:spcBef>
                <a:spcPts val="340"/>
              </a:spcBef>
              <a:spcAft>
                <a:spcPts val="0"/>
              </a:spcAft>
              <a:buClr>
                <a:schemeClr val="dk1"/>
              </a:buClr>
              <a:buSzPts val="1700"/>
              <a:buNone/>
            </a:pPr>
            <a:r>
              <a:t/>
            </a:r>
            <a:endParaRPr b="1" sz="1500" u="sng"/>
          </a:p>
          <a:p>
            <a:pPr indent="-330200" lvl="0" marL="342900" rtl="0" algn="l">
              <a:lnSpc>
                <a:spcPct val="100000"/>
              </a:lnSpc>
              <a:spcBef>
                <a:spcPts val="340"/>
              </a:spcBef>
              <a:spcAft>
                <a:spcPts val="0"/>
              </a:spcAft>
              <a:buClr>
                <a:schemeClr val="dk1"/>
              </a:buClr>
              <a:buSzPts val="1500"/>
              <a:buChar char="•"/>
            </a:pPr>
            <a:r>
              <a:rPr b="1" lang="en-GB" sz="1500" u="sng"/>
              <a:t>YouTube videos, helpful revision tips and breakdowns of exam questions:</a:t>
            </a:r>
            <a:endParaRPr sz="3000"/>
          </a:p>
          <a:p>
            <a:pPr indent="-234950" lvl="0" marL="342900" rtl="0" algn="l">
              <a:lnSpc>
                <a:spcPct val="100000"/>
              </a:lnSpc>
              <a:spcBef>
                <a:spcPts val="340"/>
              </a:spcBef>
              <a:spcAft>
                <a:spcPts val="0"/>
              </a:spcAft>
              <a:buClr>
                <a:schemeClr val="dk1"/>
              </a:buClr>
              <a:buSzPts val="1700"/>
              <a:buNone/>
            </a:pPr>
            <a:r>
              <a:t/>
            </a:r>
            <a:endParaRPr sz="1500"/>
          </a:p>
          <a:p>
            <a:pPr indent="-330200" lvl="0" marL="342900" rtl="0" algn="l">
              <a:lnSpc>
                <a:spcPct val="100000"/>
              </a:lnSpc>
              <a:spcBef>
                <a:spcPts val="340"/>
              </a:spcBef>
              <a:spcAft>
                <a:spcPts val="0"/>
              </a:spcAft>
              <a:buClr>
                <a:schemeClr val="dk1"/>
              </a:buClr>
              <a:buSzPts val="1500"/>
              <a:buChar char="•"/>
            </a:pPr>
            <a:r>
              <a:rPr b="1" lang="en-GB" sz="1500" u="sng"/>
              <a:t>Mr Bruff: </a:t>
            </a:r>
            <a:r>
              <a:rPr b="1" lang="en-GB" sz="1500" u="sng">
                <a:solidFill>
                  <a:schemeClr val="hlink"/>
                </a:solidFill>
                <a:hlinkClick r:id="rId8"/>
              </a:rPr>
              <a:t>https://www.youtube.com/user/mrbruff/playlists</a:t>
            </a:r>
            <a:endParaRPr b="1" sz="1500" u="sng"/>
          </a:p>
          <a:p>
            <a:pPr indent="-234950" lvl="0" marL="342900" rtl="0" algn="l">
              <a:lnSpc>
                <a:spcPct val="100000"/>
              </a:lnSpc>
              <a:spcBef>
                <a:spcPts val="340"/>
              </a:spcBef>
              <a:spcAft>
                <a:spcPts val="0"/>
              </a:spcAft>
              <a:buClr>
                <a:schemeClr val="dk1"/>
              </a:buClr>
              <a:buSzPts val="1700"/>
              <a:buNone/>
            </a:pPr>
            <a:r>
              <a:t/>
            </a:r>
            <a:endParaRPr sz="1500"/>
          </a:p>
          <a:p>
            <a:pPr indent="-330200" lvl="0" marL="342900" rtl="0" algn="l">
              <a:lnSpc>
                <a:spcPct val="100000"/>
              </a:lnSpc>
              <a:spcBef>
                <a:spcPts val="340"/>
              </a:spcBef>
              <a:spcAft>
                <a:spcPts val="0"/>
              </a:spcAft>
              <a:buClr>
                <a:schemeClr val="dk1"/>
              </a:buClr>
              <a:buSzPts val="1500"/>
              <a:buChar char="•"/>
            </a:pPr>
            <a:r>
              <a:rPr b="1" lang="en-GB" sz="1500" u="sng"/>
              <a:t>Revision With Eve: </a:t>
            </a:r>
            <a:endParaRPr sz="3000"/>
          </a:p>
          <a:p>
            <a:pPr indent="-330200" lvl="0" marL="342900" rtl="0" algn="l">
              <a:lnSpc>
                <a:spcPct val="100000"/>
              </a:lnSpc>
              <a:spcBef>
                <a:spcPts val="340"/>
              </a:spcBef>
              <a:spcAft>
                <a:spcPts val="0"/>
              </a:spcAft>
              <a:buClr>
                <a:schemeClr val="dk1"/>
              </a:buClr>
              <a:buSzPts val="1500"/>
              <a:buChar char="•"/>
            </a:pPr>
            <a:r>
              <a:rPr b="1" lang="en-GB" sz="1500" u="sng">
                <a:solidFill>
                  <a:schemeClr val="hlink"/>
                </a:solidFill>
                <a:hlinkClick r:id="rId9"/>
              </a:rPr>
              <a:t>https://www.youtube.com/channel/UCD2h_l6FMIta19ronaayedg/videos</a:t>
            </a:r>
            <a:endParaRPr b="1" sz="1500" u="sng"/>
          </a:p>
          <a:p>
            <a:pPr indent="0" lvl="0" marL="0" rtl="0" algn="l">
              <a:lnSpc>
                <a:spcPct val="100000"/>
              </a:lnSpc>
              <a:spcBef>
                <a:spcPts val="340"/>
              </a:spcBef>
              <a:spcAft>
                <a:spcPts val="0"/>
              </a:spcAft>
              <a:buClr>
                <a:schemeClr val="dk1"/>
              </a:buClr>
              <a:buSzPts val="1700"/>
              <a:buNone/>
            </a:pPr>
            <a:r>
              <a:t/>
            </a:r>
            <a:endParaRPr sz="1500"/>
          </a:p>
          <a:p>
            <a:pPr indent="-330200" lvl="0" marL="342900" rtl="0" algn="l">
              <a:lnSpc>
                <a:spcPct val="100000"/>
              </a:lnSpc>
              <a:spcBef>
                <a:spcPts val="340"/>
              </a:spcBef>
              <a:spcAft>
                <a:spcPts val="0"/>
              </a:spcAft>
              <a:buClr>
                <a:schemeClr val="dk1"/>
              </a:buClr>
              <a:buSzPts val="1500"/>
              <a:buChar char="•"/>
            </a:pPr>
            <a:r>
              <a:rPr b="1" lang="en-GB" sz="1500" u="sng"/>
              <a:t>Mrs Whelan’s English: </a:t>
            </a:r>
            <a:r>
              <a:rPr b="1" lang="en-GB" sz="1500" u="sng">
                <a:solidFill>
                  <a:schemeClr val="hlink"/>
                </a:solidFill>
                <a:hlinkClick r:id="rId10"/>
              </a:rPr>
              <a:t>https://www.youtube.com/channel/UC0jbf4wI1GPts6hpbKZ-7Bw/playlists</a:t>
            </a:r>
            <a:endParaRPr sz="1500"/>
          </a:p>
          <a:p>
            <a:pPr indent="0" lvl="0" marL="0" rtl="0" algn="l">
              <a:lnSpc>
                <a:spcPct val="100000"/>
              </a:lnSpc>
              <a:spcBef>
                <a:spcPts val="340"/>
              </a:spcBef>
              <a:spcAft>
                <a:spcPts val="0"/>
              </a:spcAft>
              <a:buNone/>
            </a:pPr>
            <a:r>
              <a:t/>
            </a:r>
            <a:endParaRPr sz="1500"/>
          </a:p>
          <a:p>
            <a:pPr indent="0" lvl="0" marL="0" rtl="0" algn="l">
              <a:lnSpc>
                <a:spcPct val="100000"/>
              </a:lnSpc>
              <a:spcBef>
                <a:spcPts val="340"/>
              </a:spcBef>
              <a:spcAft>
                <a:spcPts val="0"/>
              </a:spcAft>
              <a:buNone/>
            </a:pPr>
            <a:r>
              <a:t/>
            </a:r>
            <a:endParaRPr sz="1500"/>
          </a:p>
          <a:p>
            <a:pPr indent="-234950" lvl="0" marL="342900" rtl="0" algn="l">
              <a:lnSpc>
                <a:spcPct val="100000"/>
              </a:lnSpc>
              <a:spcBef>
                <a:spcPts val="340"/>
              </a:spcBef>
              <a:spcAft>
                <a:spcPts val="0"/>
              </a:spcAft>
              <a:buClr>
                <a:schemeClr val="dk1"/>
              </a:buClr>
              <a:buSzPts val="1700"/>
              <a:buNone/>
            </a:pPr>
            <a:r>
              <a:t/>
            </a:r>
            <a:endParaRPr sz="15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84"/>
          <p:cNvSpPr txBox="1"/>
          <p:nvPr>
            <p:ph type="title"/>
          </p:nvPr>
        </p:nvSpPr>
        <p:spPr>
          <a:xfrm>
            <a:off x="332656" y="179512"/>
            <a:ext cx="6172200" cy="74943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GB"/>
              <a:t>Literary Terms</a:t>
            </a:r>
            <a:endParaRPr/>
          </a:p>
        </p:txBody>
      </p:sp>
      <p:sp>
        <p:nvSpPr>
          <p:cNvPr id="633" name="Google Shape;633;p84"/>
          <p:cNvSpPr txBox="1"/>
          <p:nvPr>
            <p:ph idx="1" type="body"/>
          </p:nvPr>
        </p:nvSpPr>
        <p:spPr>
          <a:xfrm>
            <a:off x="342900" y="827584"/>
            <a:ext cx="3028950" cy="831641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500"/>
              <a:buChar char="•"/>
            </a:pPr>
            <a:r>
              <a:rPr b="1" lang="en-GB" sz="1500" u="sng"/>
              <a:t>allusion</a:t>
            </a:r>
            <a:r>
              <a:rPr lang="en-GB" sz="1500"/>
              <a:t> a reference in one work of literature to a person, place, or event in another work of literature or in history, art, or music. Example: the band Veruca Salt is an allusion to the character Veruca Salt in the film Willy Wonka and the Chocolate Factory.</a:t>
            </a:r>
            <a:endParaRPr/>
          </a:p>
          <a:p>
            <a:pPr indent="-342900" lvl="0" marL="342900" rtl="0" algn="l">
              <a:lnSpc>
                <a:spcPct val="100000"/>
              </a:lnSpc>
              <a:spcBef>
                <a:spcPts val="300"/>
              </a:spcBef>
              <a:spcAft>
                <a:spcPts val="0"/>
              </a:spcAft>
              <a:buClr>
                <a:schemeClr val="dk1"/>
              </a:buClr>
              <a:buSzPts val="1500"/>
              <a:buChar char="•"/>
            </a:pPr>
            <a:r>
              <a:rPr b="1" lang="en-GB" sz="1500" u="sng"/>
              <a:t>analogy</a:t>
            </a:r>
            <a:r>
              <a:rPr lang="en-GB" sz="1500"/>
              <a:t> an extended comparison showing the similarities between two things. Example: Juliet’s comparison of a rose and Romeo in her soliloquy.</a:t>
            </a:r>
            <a:endParaRPr/>
          </a:p>
          <a:p>
            <a:pPr indent="-342900" lvl="0" marL="342900" rtl="0" algn="l">
              <a:lnSpc>
                <a:spcPct val="100000"/>
              </a:lnSpc>
              <a:spcBef>
                <a:spcPts val="300"/>
              </a:spcBef>
              <a:spcAft>
                <a:spcPts val="0"/>
              </a:spcAft>
              <a:buClr>
                <a:schemeClr val="dk1"/>
              </a:buClr>
              <a:buSzPts val="1500"/>
              <a:buChar char="•"/>
            </a:pPr>
            <a:r>
              <a:rPr b="1" lang="en-GB" sz="1500" u="sng"/>
              <a:t>antagonist</a:t>
            </a:r>
            <a:r>
              <a:rPr lang="en-GB" sz="1500"/>
              <a:t> the character or force that works against the protagonist; introduces the conflict.</a:t>
            </a:r>
            <a:endParaRPr/>
          </a:p>
          <a:p>
            <a:pPr indent="-342900" lvl="0" marL="342900" rtl="0" algn="l">
              <a:lnSpc>
                <a:spcPct val="100000"/>
              </a:lnSpc>
              <a:spcBef>
                <a:spcPts val="300"/>
              </a:spcBef>
              <a:spcAft>
                <a:spcPts val="0"/>
              </a:spcAft>
              <a:buClr>
                <a:schemeClr val="dk1"/>
              </a:buClr>
              <a:buSzPts val="1500"/>
              <a:buChar char="•"/>
            </a:pPr>
            <a:r>
              <a:rPr b="1" lang="en-GB" sz="1500" u="sng"/>
              <a:t>aside</a:t>
            </a:r>
            <a:r>
              <a:rPr lang="en-GB" sz="1500"/>
              <a:t> words spoken by a character in a play, usually in an undertone and not intended.</a:t>
            </a:r>
            <a:endParaRPr/>
          </a:p>
          <a:p>
            <a:pPr indent="-342900" lvl="0" marL="342900" rtl="0" algn="l">
              <a:lnSpc>
                <a:spcPct val="100000"/>
              </a:lnSpc>
              <a:spcBef>
                <a:spcPts val="300"/>
              </a:spcBef>
              <a:spcAft>
                <a:spcPts val="0"/>
              </a:spcAft>
              <a:buClr>
                <a:schemeClr val="dk1"/>
              </a:buClr>
              <a:buSzPts val="1500"/>
              <a:buChar char="•"/>
            </a:pPr>
            <a:r>
              <a:rPr b="1" lang="en-GB" sz="1500" u="sng"/>
              <a:t>blank verse </a:t>
            </a:r>
            <a:r>
              <a:rPr lang="en-GB" sz="1500"/>
              <a:t>unrhymed iambic pentameter.</a:t>
            </a:r>
            <a:endParaRPr/>
          </a:p>
          <a:p>
            <a:pPr indent="-342900" lvl="0" marL="342900" rtl="0" algn="l">
              <a:lnSpc>
                <a:spcPct val="100000"/>
              </a:lnSpc>
              <a:spcBef>
                <a:spcPts val="300"/>
              </a:spcBef>
              <a:spcAft>
                <a:spcPts val="0"/>
              </a:spcAft>
              <a:buClr>
                <a:schemeClr val="dk1"/>
              </a:buClr>
              <a:buSzPts val="1500"/>
              <a:buChar char="•"/>
            </a:pPr>
            <a:r>
              <a:rPr b="1" lang="en-GB" sz="1500" u="sng"/>
              <a:t>characterisation</a:t>
            </a:r>
            <a:r>
              <a:rPr lang="en-GB" sz="1500"/>
              <a:t> the personality a character displays; also, the means by which the author reveals that personality.</a:t>
            </a:r>
            <a:endParaRPr/>
          </a:p>
          <a:p>
            <a:pPr indent="-342900" lvl="0" marL="342900" rtl="0" algn="l">
              <a:lnSpc>
                <a:spcPct val="100000"/>
              </a:lnSpc>
              <a:spcBef>
                <a:spcPts val="300"/>
              </a:spcBef>
              <a:spcAft>
                <a:spcPts val="0"/>
              </a:spcAft>
              <a:buClr>
                <a:schemeClr val="dk1"/>
              </a:buClr>
              <a:buSzPts val="1500"/>
              <a:buChar char="•"/>
            </a:pPr>
            <a:r>
              <a:rPr b="1" lang="en-GB" sz="1500" u="sng"/>
              <a:t>climax</a:t>
            </a:r>
            <a:r>
              <a:rPr lang="en-GB" sz="1500"/>
              <a:t> the point of greatest emotional intensity, interest, or suspense in a narrative.</a:t>
            </a:r>
            <a:endParaRPr/>
          </a:p>
          <a:p>
            <a:pPr indent="-342900" lvl="0" marL="342900" rtl="0" algn="l">
              <a:lnSpc>
                <a:spcPct val="100000"/>
              </a:lnSpc>
              <a:spcBef>
                <a:spcPts val="300"/>
              </a:spcBef>
              <a:spcAft>
                <a:spcPts val="0"/>
              </a:spcAft>
              <a:buClr>
                <a:schemeClr val="dk1"/>
              </a:buClr>
              <a:buSzPts val="1500"/>
              <a:buChar char="•"/>
            </a:pPr>
            <a:r>
              <a:rPr b="1" lang="en-GB" sz="1500" u="sng"/>
              <a:t>conflict</a:t>
            </a:r>
            <a:r>
              <a:rPr lang="en-GB" sz="1500"/>
              <a:t> a struggle (between two opposing forces or characters) </a:t>
            </a:r>
            <a:endParaRPr/>
          </a:p>
        </p:txBody>
      </p:sp>
      <p:sp>
        <p:nvSpPr>
          <p:cNvPr id="634" name="Google Shape;634;p84"/>
          <p:cNvSpPr txBox="1"/>
          <p:nvPr>
            <p:ph idx="2" type="body"/>
          </p:nvPr>
        </p:nvSpPr>
        <p:spPr>
          <a:xfrm>
            <a:off x="3486150" y="899592"/>
            <a:ext cx="3028950" cy="806489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500"/>
              <a:buChar char="•"/>
            </a:pPr>
            <a:r>
              <a:rPr b="1" lang="en-GB" sz="1500" u="sng"/>
              <a:t>couplet</a:t>
            </a:r>
            <a:r>
              <a:rPr lang="en-GB" sz="1500"/>
              <a:t> two consecutive lines of poetry that rhyme. Example: My only love, sprung from my only hate!/Too early seen unknown, and known too late!</a:t>
            </a:r>
            <a:endParaRPr/>
          </a:p>
          <a:p>
            <a:pPr indent="-342900" lvl="0" marL="342900" rtl="0" algn="l">
              <a:lnSpc>
                <a:spcPct val="100000"/>
              </a:lnSpc>
              <a:spcBef>
                <a:spcPts val="300"/>
              </a:spcBef>
              <a:spcAft>
                <a:spcPts val="0"/>
              </a:spcAft>
              <a:buClr>
                <a:schemeClr val="dk1"/>
              </a:buClr>
              <a:buSzPts val="1500"/>
              <a:buChar char="•"/>
            </a:pPr>
            <a:r>
              <a:rPr b="1" lang="en-GB" sz="1500" u="sng"/>
              <a:t>diction</a:t>
            </a:r>
            <a:r>
              <a:rPr lang="en-GB" sz="1500"/>
              <a:t> a writer’s choice of words for clarity, effectiveness, and precision </a:t>
            </a:r>
            <a:endParaRPr/>
          </a:p>
          <a:p>
            <a:pPr indent="-342900" lvl="0" marL="342900" rtl="0" algn="l">
              <a:lnSpc>
                <a:spcPct val="100000"/>
              </a:lnSpc>
              <a:spcBef>
                <a:spcPts val="300"/>
              </a:spcBef>
              <a:spcAft>
                <a:spcPts val="0"/>
              </a:spcAft>
              <a:buClr>
                <a:schemeClr val="dk1"/>
              </a:buClr>
              <a:buSzPts val="1500"/>
              <a:buChar char="•"/>
            </a:pPr>
            <a:r>
              <a:rPr b="1" lang="en-GB" sz="1500" u="sng"/>
              <a:t>dramatic irony</a:t>
            </a:r>
            <a:r>
              <a:rPr lang="en-GB" sz="1500"/>
              <a:t> a contrast between what the audience perceives and what a character does not know</a:t>
            </a:r>
            <a:endParaRPr/>
          </a:p>
          <a:p>
            <a:pPr indent="-342900" lvl="0" marL="342900" rtl="0" algn="l">
              <a:lnSpc>
                <a:spcPct val="100000"/>
              </a:lnSpc>
              <a:spcBef>
                <a:spcPts val="300"/>
              </a:spcBef>
              <a:spcAft>
                <a:spcPts val="0"/>
              </a:spcAft>
              <a:buClr>
                <a:schemeClr val="dk1"/>
              </a:buClr>
              <a:buSzPts val="1500"/>
              <a:buChar char="•"/>
            </a:pPr>
            <a:r>
              <a:rPr b="1" lang="en-GB" sz="1500" u="sng"/>
              <a:t>epithet</a:t>
            </a:r>
            <a:r>
              <a:rPr lang="en-GB" sz="1500"/>
              <a:t> a descriptive adjective or phrase used to characterise someone or something. (Peter the Great). Example: Romeo! Humors! Madman! Passion! Lover! (II.i.7)</a:t>
            </a:r>
            <a:endParaRPr/>
          </a:p>
          <a:p>
            <a:pPr indent="-342900" lvl="0" marL="342900" rtl="0" algn="l">
              <a:lnSpc>
                <a:spcPct val="100000"/>
              </a:lnSpc>
              <a:spcBef>
                <a:spcPts val="300"/>
              </a:spcBef>
              <a:spcAft>
                <a:spcPts val="0"/>
              </a:spcAft>
              <a:buClr>
                <a:schemeClr val="dk1"/>
              </a:buClr>
              <a:buSzPts val="1500"/>
              <a:buChar char="•"/>
            </a:pPr>
            <a:r>
              <a:rPr b="1" lang="en-GB" sz="1500" u="sng"/>
              <a:t>figurative language </a:t>
            </a:r>
            <a:r>
              <a:rPr lang="en-GB" sz="1500"/>
              <a:t>language that is not intended to be interpreted in a literal sense</a:t>
            </a:r>
            <a:endParaRPr/>
          </a:p>
          <a:p>
            <a:pPr indent="-342900" lvl="0" marL="342900" rtl="0" algn="l">
              <a:lnSpc>
                <a:spcPct val="100000"/>
              </a:lnSpc>
              <a:spcBef>
                <a:spcPts val="300"/>
              </a:spcBef>
              <a:spcAft>
                <a:spcPts val="0"/>
              </a:spcAft>
              <a:buClr>
                <a:schemeClr val="dk1"/>
              </a:buClr>
              <a:buSzPts val="1500"/>
              <a:buChar char="•"/>
            </a:pPr>
            <a:r>
              <a:rPr b="1" lang="en-GB" sz="1500" u="sng"/>
              <a:t>foil</a:t>
            </a:r>
            <a:r>
              <a:rPr lang="en-GB" sz="1500"/>
              <a:t> a character who sets off another character by contrast</a:t>
            </a:r>
            <a:endParaRPr/>
          </a:p>
          <a:p>
            <a:pPr indent="-342900" lvl="0" marL="342900" rtl="0" algn="l">
              <a:lnSpc>
                <a:spcPct val="100000"/>
              </a:lnSpc>
              <a:spcBef>
                <a:spcPts val="300"/>
              </a:spcBef>
              <a:spcAft>
                <a:spcPts val="0"/>
              </a:spcAft>
              <a:buClr>
                <a:schemeClr val="dk1"/>
              </a:buClr>
              <a:buSzPts val="1500"/>
              <a:buChar char="•"/>
            </a:pPr>
            <a:r>
              <a:rPr b="1" lang="en-GB" sz="1500" u="sng"/>
              <a:t>foreshadowing</a:t>
            </a:r>
            <a:r>
              <a:rPr lang="en-GB" sz="1500"/>
              <a:t> the use of hints or clues in a narrative to suggest what action is to come </a:t>
            </a:r>
            <a:endParaRPr/>
          </a:p>
          <a:p>
            <a:pPr indent="-342900" lvl="0" marL="342900" rtl="0" algn="l">
              <a:lnSpc>
                <a:spcPct val="100000"/>
              </a:lnSpc>
              <a:spcBef>
                <a:spcPts val="300"/>
              </a:spcBef>
              <a:spcAft>
                <a:spcPts val="0"/>
              </a:spcAft>
              <a:buClr>
                <a:schemeClr val="dk1"/>
              </a:buClr>
              <a:buSzPts val="1500"/>
              <a:buChar char="•"/>
            </a:pPr>
            <a:r>
              <a:rPr b="1" lang="en-GB" sz="1500" u="sng"/>
              <a:t>iambic meter</a:t>
            </a:r>
            <a:r>
              <a:rPr lang="en-GB" sz="1500"/>
              <a:t> unstressed syllable followed by a stressed syllable. Example: ǎ gain.</a:t>
            </a:r>
            <a:endParaRPr/>
          </a:p>
          <a:p>
            <a:pPr indent="-342900" lvl="0" marL="342900" rtl="0" algn="l">
              <a:lnSpc>
                <a:spcPct val="100000"/>
              </a:lnSpc>
              <a:spcBef>
                <a:spcPts val="300"/>
              </a:spcBef>
              <a:spcAft>
                <a:spcPts val="0"/>
              </a:spcAft>
              <a:buClr>
                <a:schemeClr val="dk1"/>
              </a:buClr>
              <a:buSzPts val="1500"/>
              <a:buChar char="•"/>
            </a:pPr>
            <a:r>
              <a:rPr b="1" lang="en-GB" sz="1500" u="sng"/>
              <a:t>iambic pentameter </a:t>
            </a:r>
            <a:r>
              <a:rPr lang="en-GB" sz="1500"/>
              <a:t>five verse feet with each foot an iamb (a total of ten syllables)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8"/>
          <p:cNvSpPr txBox="1"/>
          <p:nvPr>
            <p:ph type="title"/>
          </p:nvPr>
        </p:nvSpPr>
        <p:spPr>
          <a:xfrm>
            <a:off x="332656" y="107504"/>
            <a:ext cx="6172200" cy="1524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lang="en-GB" sz="3200"/>
              <a:t>Drawing connections between the characters (task explanation on the next page):</a:t>
            </a:r>
            <a:endParaRPr/>
          </a:p>
        </p:txBody>
      </p:sp>
      <p:sp>
        <p:nvSpPr>
          <p:cNvPr id="133" name="Google Shape;133;p48"/>
          <p:cNvSpPr/>
          <p:nvPr/>
        </p:nvSpPr>
        <p:spPr>
          <a:xfrm>
            <a:off x="384870" y="2819822"/>
            <a:ext cx="2304256" cy="1008112"/>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Romeo</a:t>
            </a:r>
            <a:endParaRPr b="0" i="0" sz="1400" u="none" cap="none" strike="noStrike">
              <a:solidFill>
                <a:srgbClr val="000000"/>
              </a:solidFill>
              <a:latin typeface="Arial"/>
              <a:ea typeface="Arial"/>
              <a:cs typeface="Arial"/>
              <a:sym typeface="Arial"/>
            </a:endParaRPr>
          </a:p>
        </p:txBody>
      </p:sp>
      <p:sp>
        <p:nvSpPr>
          <p:cNvPr id="134" name="Google Shape;134;p48"/>
          <p:cNvSpPr/>
          <p:nvPr/>
        </p:nvSpPr>
        <p:spPr>
          <a:xfrm>
            <a:off x="2611388" y="3574182"/>
            <a:ext cx="2304256" cy="1008112"/>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Juliet</a:t>
            </a:r>
            <a:endParaRPr b="0" i="0" sz="1400" u="none" cap="none" strike="noStrike">
              <a:solidFill>
                <a:srgbClr val="000000"/>
              </a:solidFill>
              <a:latin typeface="Arial"/>
              <a:ea typeface="Arial"/>
              <a:cs typeface="Arial"/>
              <a:sym typeface="Arial"/>
            </a:endParaRPr>
          </a:p>
        </p:txBody>
      </p:sp>
      <p:sp>
        <p:nvSpPr>
          <p:cNvPr id="135" name="Google Shape;135;p48"/>
          <p:cNvSpPr/>
          <p:nvPr/>
        </p:nvSpPr>
        <p:spPr>
          <a:xfrm>
            <a:off x="2266206" y="1743150"/>
            <a:ext cx="2304256" cy="1008112"/>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Capulet</a:t>
            </a:r>
            <a:endParaRPr b="0" i="0" sz="1400" u="none" cap="none" strike="noStrike">
              <a:solidFill>
                <a:srgbClr val="000000"/>
              </a:solidFill>
              <a:latin typeface="Arial"/>
              <a:ea typeface="Arial"/>
              <a:cs typeface="Arial"/>
              <a:sym typeface="Arial"/>
            </a:endParaRPr>
          </a:p>
        </p:txBody>
      </p:sp>
      <p:sp>
        <p:nvSpPr>
          <p:cNvPr id="136" name="Google Shape;136;p48"/>
          <p:cNvSpPr/>
          <p:nvPr/>
        </p:nvSpPr>
        <p:spPr>
          <a:xfrm>
            <a:off x="4221088" y="2555776"/>
            <a:ext cx="2304256" cy="1008112"/>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Tybalt</a:t>
            </a:r>
            <a:endParaRPr b="0" i="0" sz="1400" u="none" cap="none" strike="noStrike">
              <a:solidFill>
                <a:srgbClr val="000000"/>
              </a:solidFill>
              <a:latin typeface="Arial"/>
              <a:ea typeface="Arial"/>
              <a:cs typeface="Arial"/>
              <a:sym typeface="Arial"/>
            </a:endParaRPr>
          </a:p>
        </p:txBody>
      </p:sp>
      <p:sp>
        <p:nvSpPr>
          <p:cNvPr id="137" name="Google Shape;137;p48"/>
          <p:cNvSpPr/>
          <p:nvPr/>
        </p:nvSpPr>
        <p:spPr>
          <a:xfrm>
            <a:off x="260648" y="4670276"/>
            <a:ext cx="2304256" cy="1008112"/>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Montague</a:t>
            </a:r>
            <a:endParaRPr b="0" i="0" sz="1400" u="none" cap="none" strike="noStrike">
              <a:solidFill>
                <a:srgbClr val="000000"/>
              </a:solidFill>
              <a:latin typeface="Arial"/>
              <a:ea typeface="Arial"/>
              <a:cs typeface="Arial"/>
              <a:sym typeface="Arial"/>
            </a:endParaRPr>
          </a:p>
        </p:txBody>
      </p:sp>
      <p:sp>
        <p:nvSpPr>
          <p:cNvPr id="138" name="Google Shape;138;p48"/>
          <p:cNvSpPr/>
          <p:nvPr/>
        </p:nvSpPr>
        <p:spPr>
          <a:xfrm>
            <a:off x="2266206" y="5678388"/>
            <a:ext cx="2304256" cy="1008112"/>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Rosaline</a:t>
            </a:r>
            <a:endParaRPr b="0" i="0" sz="1400" u="none" cap="none" strike="noStrike">
              <a:solidFill>
                <a:srgbClr val="000000"/>
              </a:solidFill>
              <a:latin typeface="Arial"/>
              <a:ea typeface="Arial"/>
              <a:cs typeface="Arial"/>
              <a:sym typeface="Arial"/>
            </a:endParaRPr>
          </a:p>
        </p:txBody>
      </p:sp>
      <p:sp>
        <p:nvSpPr>
          <p:cNvPr id="139" name="Google Shape;139;p48"/>
          <p:cNvSpPr/>
          <p:nvPr/>
        </p:nvSpPr>
        <p:spPr>
          <a:xfrm>
            <a:off x="4224536" y="4670276"/>
            <a:ext cx="2304256" cy="1008112"/>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Benvolio</a:t>
            </a:r>
            <a:endParaRPr b="0" i="0" sz="1400" u="none" cap="none" strike="noStrike">
              <a:solidFill>
                <a:srgbClr val="000000"/>
              </a:solidFill>
              <a:latin typeface="Arial"/>
              <a:ea typeface="Arial"/>
              <a:cs typeface="Arial"/>
              <a:sym typeface="Arial"/>
            </a:endParaRPr>
          </a:p>
        </p:txBody>
      </p:sp>
      <p:sp>
        <p:nvSpPr>
          <p:cNvPr id="140" name="Google Shape;140;p48"/>
          <p:cNvSpPr/>
          <p:nvPr/>
        </p:nvSpPr>
        <p:spPr>
          <a:xfrm>
            <a:off x="4194770" y="6876256"/>
            <a:ext cx="2304256" cy="1008112"/>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Nurse</a:t>
            </a:r>
            <a:endParaRPr b="0" i="0" sz="1400" u="none" cap="none" strike="noStrike">
              <a:solidFill>
                <a:srgbClr val="000000"/>
              </a:solidFill>
              <a:latin typeface="Arial"/>
              <a:ea typeface="Arial"/>
              <a:cs typeface="Arial"/>
              <a:sym typeface="Arial"/>
            </a:endParaRPr>
          </a:p>
        </p:txBody>
      </p:sp>
      <p:sp>
        <p:nvSpPr>
          <p:cNvPr id="141" name="Google Shape;141;p48"/>
          <p:cNvSpPr/>
          <p:nvPr/>
        </p:nvSpPr>
        <p:spPr>
          <a:xfrm>
            <a:off x="260648" y="6804248"/>
            <a:ext cx="2304256" cy="1008112"/>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Mercutio</a:t>
            </a:r>
            <a:endParaRPr b="0" i="0" sz="1400" u="none" cap="none" strike="noStrike">
              <a:solidFill>
                <a:srgbClr val="000000"/>
              </a:solidFill>
              <a:latin typeface="Arial"/>
              <a:ea typeface="Arial"/>
              <a:cs typeface="Arial"/>
              <a:sym typeface="Arial"/>
            </a:endParaRPr>
          </a:p>
        </p:txBody>
      </p:sp>
      <p:sp>
        <p:nvSpPr>
          <p:cNvPr id="142" name="Google Shape;142;p48"/>
          <p:cNvSpPr/>
          <p:nvPr/>
        </p:nvSpPr>
        <p:spPr>
          <a:xfrm>
            <a:off x="2183954" y="7786092"/>
            <a:ext cx="2304256" cy="1008112"/>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Friar Lawrence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85"/>
          <p:cNvSpPr txBox="1"/>
          <p:nvPr>
            <p:ph idx="1" type="body"/>
          </p:nvPr>
        </p:nvSpPr>
        <p:spPr>
          <a:xfrm>
            <a:off x="342900" y="928944"/>
            <a:ext cx="3028950" cy="803554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500"/>
              <a:buChar char="•"/>
            </a:pPr>
            <a:r>
              <a:rPr b="1" lang="en-GB" sz="1500" u="sng"/>
              <a:t>imagery</a:t>
            </a:r>
            <a:r>
              <a:rPr lang="en-GB" sz="1500"/>
              <a:t> language that appeals to any sense (sight, hearing, taste, touch, or smell) or any combination of the senses</a:t>
            </a:r>
            <a:endParaRPr/>
          </a:p>
          <a:p>
            <a:pPr indent="-342900" lvl="0" marL="342900" rtl="0" algn="l">
              <a:lnSpc>
                <a:spcPct val="100000"/>
              </a:lnSpc>
              <a:spcBef>
                <a:spcPts val="300"/>
              </a:spcBef>
              <a:spcAft>
                <a:spcPts val="0"/>
              </a:spcAft>
              <a:buClr>
                <a:schemeClr val="dk1"/>
              </a:buClr>
              <a:buSzPts val="1500"/>
              <a:buChar char="•"/>
            </a:pPr>
            <a:r>
              <a:rPr b="1" lang="en-GB" sz="1500" u="sng"/>
              <a:t>irony</a:t>
            </a:r>
            <a:r>
              <a:rPr lang="en-GB" sz="1500"/>
              <a:t> literary technique that portrays differences between appearance and reality</a:t>
            </a:r>
            <a:endParaRPr/>
          </a:p>
          <a:p>
            <a:pPr indent="-342900" lvl="0" marL="342900" rtl="0" algn="l">
              <a:lnSpc>
                <a:spcPct val="100000"/>
              </a:lnSpc>
              <a:spcBef>
                <a:spcPts val="300"/>
              </a:spcBef>
              <a:spcAft>
                <a:spcPts val="0"/>
              </a:spcAft>
              <a:buClr>
                <a:schemeClr val="dk1"/>
              </a:buClr>
              <a:buSzPts val="1500"/>
              <a:buChar char="•"/>
            </a:pPr>
            <a:r>
              <a:rPr b="1" lang="en-GB" sz="1500" u="sng"/>
              <a:t>metaphor</a:t>
            </a:r>
            <a:r>
              <a:rPr lang="en-GB" sz="1500"/>
              <a:t> comparison between two unlike things with the intent of giving added meaning to one of them</a:t>
            </a:r>
            <a:endParaRPr/>
          </a:p>
          <a:p>
            <a:pPr indent="-342900" lvl="0" marL="342900" rtl="0" algn="l">
              <a:lnSpc>
                <a:spcPct val="100000"/>
              </a:lnSpc>
              <a:spcBef>
                <a:spcPts val="300"/>
              </a:spcBef>
              <a:spcAft>
                <a:spcPts val="0"/>
              </a:spcAft>
              <a:buClr>
                <a:schemeClr val="dk1"/>
              </a:buClr>
              <a:buSzPts val="1500"/>
              <a:buChar char="•"/>
            </a:pPr>
            <a:r>
              <a:rPr b="1" lang="en-GB" sz="1500" u="sng"/>
              <a:t>motivation</a:t>
            </a:r>
            <a:r>
              <a:rPr lang="en-GB" sz="1500"/>
              <a:t> a reason that explains or partially explains why a character thinks, feels, acts, or behaves in a certain way (Motivation results from a combination of the characters personality and the situation to be dealt with.)</a:t>
            </a:r>
            <a:endParaRPr/>
          </a:p>
          <a:p>
            <a:pPr indent="-342900" lvl="0" marL="342900" rtl="0" algn="l">
              <a:lnSpc>
                <a:spcPct val="100000"/>
              </a:lnSpc>
              <a:spcBef>
                <a:spcPts val="300"/>
              </a:spcBef>
              <a:spcAft>
                <a:spcPts val="0"/>
              </a:spcAft>
              <a:buClr>
                <a:schemeClr val="dk1"/>
              </a:buClr>
              <a:buSzPts val="1500"/>
              <a:buChar char="•"/>
            </a:pPr>
            <a:r>
              <a:rPr b="1" lang="en-GB" sz="1500" u="sng"/>
              <a:t>protagonist</a:t>
            </a:r>
            <a:r>
              <a:rPr lang="en-GB" sz="1500"/>
              <a:t> the main character in a play or story</a:t>
            </a:r>
            <a:endParaRPr/>
          </a:p>
          <a:p>
            <a:pPr indent="-342900" lvl="0" marL="342900" rtl="0" algn="l">
              <a:lnSpc>
                <a:spcPct val="100000"/>
              </a:lnSpc>
              <a:spcBef>
                <a:spcPts val="300"/>
              </a:spcBef>
              <a:spcAft>
                <a:spcPts val="0"/>
              </a:spcAft>
              <a:buClr>
                <a:schemeClr val="dk1"/>
              </a:buClr>
              <a:buSzPts val="1500"/>
              <a:buChar char="•"/>
            </a:pPr>
            <a:r>
              <a:rPr b="1" lang="en-GB" sz="1500" u="sng"/>
              <a:t>pun</a:t>
            </a:r>
            <a:r>
              <a:rPr lang="en-GB" sz="1500"/>
              <a:t> the humorous use of a word or phrase to suggest to or more meanings at the same time Romeo: The game was ne’er so fair, and I am done. Mercutio: Tut! Dun’s the mouse, the constable’s own word! If thou art Dun, we’ll draw thee from the mire. (I.iv.39-41)</a:t>
            </a:r>
            <a:endParaRPr/>
          </a:p>
          <a:p>
            <a:pPr indent="-342900" lvl="0" marL="342900" rtl="0" algn="l">
              <a:lnSpc>
                <a:spcPct val="100000"/>
              </a:lnSpc>
              <a:spcBef>
                <a:spcPts val="300"/>
              </a:spcBef>
              <a:spcAft>
                <a:spcPts val="0"/>
              </a:spcAft>
              <a:buClr>
                <a:schemeClr val="dk1"/>
              </a:buClr>
              <a:buSzPts val="1500"/>
              <a:buChar char="•"/>
            </a:pPr>
            <a:r>
              <a:rPr b="1" lang="en-GB" sz="1500" u="sng"/>
              <a:t>repetition</a:t>
            </a:r>
            <a:r>
              <a:rPr lang="en-GB" sz="1500"/>
              <a:t> the return of a word, phrase, stanza form, or effect in any form of literature (forms: alliteration; rhyme; refrain)</a:t>
            </a:r>
            <a:endParaRPr/>
          </a:p>
        </p:txBody>
      </p:sp>
      <p:sp>
        <p:nvSpPr>
          <p:cNvPr id="640" name="Google Shape;640;p85"/>
          <p:cNvSpPr txBox="1"/>
          <p:nvPr>
            <p:ph idx="2" type="body"/>
          </p:nvPr>
        </p:nvSpPr>
        <p:spPr>
          <a:xfrm>
            <a:off x="3486150" y="827584"/>
            <a:ext cx="3028950" cy="821505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450"/>
              <a:buChar char="•"/>
            </a:pPr>
            <a:r>
              <a:rPr b="1" lang="en-GB" sz="1450" u="sng"/>
              <a:t>monologue</a:t>
            </a:r>
            <a:r>
              <a:rPr lang="en-GB" sz="1450"/>
              <a:t> a long, uninterrupted speech presented in front of other characters </a:t>
            </a:r>
            <a:endParaRPr/>
          </a:p>
          <a:p>
            <a:pPr indent="-342900" lvl="0" marL="342900" rtl="0" algn="l">
              <a:lnSpc>
                <a:spcPct val="100000"/>
              </a:lnSpc>
              <a:spcBef>
                <a:spcPts val="290"/>
              </a:spcBef>
              <a:spcAft>
                <a:spcPts val="0"/>
              </a:spcAft>
              <a:buClr>
                <a:schemeClr val="dk1"/>
              </a:buClr>
              <a:buSzPts val="1450"/>
              <a:buChar char="•"/>
            </a:pPr>
            <a:r>
              <a:rPr b="1" lang="en-GB" sz="1450" u="sng"/>
              <a:t>oxymoron </a:t>
            </a:r>
            <a:r>
              <a:rPr lang="en-GB" sz="1450"/>
              <a:t>a figure of speech that combines apparently contradictory terms “sweet sorrow”; “loving hate” </a:t>
            </a:r>
            <a:endParaRPr/>
          </a:p>
          <a:p>
            <a:pPr indent="-342900" lvl="0" marL="342900" rtl="0" algn="l">
              <a:lnSpc>
                <a:spcPct val="100000"/>
              </a:lnSpc>
              <a:spcBef>
                <a:spcPts val="290"/>
              </a:spcBef>
              <a:spcAft>
                <a:spcPts val="0"/>
              </a:spcAft>
              <a:buClr>
                <a:schemeClr val="dk1"/>
              </a:buClr>
              <a:buSzPts val="1450"/>
              <a:buChar char="•"/>
            </a:pPr>
            <a:r>
              <a:rPr b="1" lang="en-GB" sz="1450" u="sng"/>
              <a:t>personification</a:t>
            </a:r>
            <a:r>
              <a:rPr lang="en-GB" sz="1450"/>
              <a:t> a figure of speech in which an animal, object, natural force, or idea is given a personality and described as human</a:t>
            </a:r>
            <a:endParaRPr/>
          </a:p>
          <a:p>
            <a:pPr indent="-342900" lvl="0" marL="342900" rtl="0" algn="l">
              <a:lnSpc>
                <a:spcPct val="100000"/>
              </a:lnSpc>
              <a:spcBef>
                <a:spcPts val="290"/>
              </a:spcBef>
              <a:spcAft>
                <a:spcPts val="0"/>
              </a:spcAft>
              <a:buClr>
                <a:schemeClr val="dk1"/>
              </a:buClr>
              <a:buSzPts val="1450"/>
              <a:buChar char="•"/>
            </a:pPr>
            <a:r>
              <a:rPr b="1" lang="en-GB" sz="1450" u="sng"/>
              <a:t>simile</a:t>
            </a:r>
            <a:r>
              <a:rPr lang="en-GB" sz="1450"/>
              <a:t> a comparison made between two dissimilar things through the use of a specific word of comparison such as like and as</a:t>
            </a:r>
            <a:endParaRPr/>
          </a:p>
          <a:p>
            <a:pPr indent="-342900" lvl="0" marL="342900" rtl="0" algn="l">
              <a:lnSpc>
                <a:spcPct val="100000"/>
              </a:lnSpc>
              <a:spcBef>
                <a:spcPts val="290"/>
              </a:spcBef>
              <a:spcAft>
                <a:spcPts val="0"/>
              </a:spcAft>
              <a:buClr>
                <a:schemeClr val="dk1"/>
              </a:buClr>
              <a:buSzPts val="1450"/>
              <a:buChar char="•"/>
            </a:pPr>
            <a:r>
              <a:rPr b="1" lang="en-GB" sz="1450" u="sng"/>
              <a:t>situational irony </a:t>
            </a:r>
            <a:r>
              <a:rPr lang="en-GB" sz="1450"/>
              <a:t>a contrast between what is expected and what really happens</a:t>
            </a:r>
            <a:endParaRPr/>
          </a:p>
          <a:p>
            <a:pPr indent="-342900" lvl="0" marL="342900" rtl="0" algn="l">
              <a:lnSpc>
                <a:spcPct val="100000"/>
              </a:lnSpc>
              <a:spcBef>
                <a:spcPts val="290"/>
              </a:spcBef>
              <a:spcAft>
                <a:spcPts val="0"/>
              </a:spcAft>
              <a:buClr>
                <a:schemeClr val="dk1"/>
              </a:buClr>
              <a:buSzPts val="1450"/>
              <a:buChar char="•"/>
            </a:pPr>
            <a:r>
              <a:rPr b="1" lang="en-GB" sz="1450" u="sng"/>
              <a:t>soliloquy</a:t>
            </a:r>
            <a:r>
              <a:rPr lang="en-GB" sz="1450"/>
              <a:t> a speech in which a character is alone on stage and expresses thoughts out loud</a:t>
            </a:r>
            <a:endParaRPr/>
          </a:p>
          <a:p>
            <a:pPr indent="-342900" lvl="0" marL="342900" rtl="0" algn="l">
              <a:lnSpc>
                <a:spcPct val="100000"/>
              </a:lnSpc>
              <a:spcBef>
                <a:spcPts val="290"/>
              </a:spcBef>
              <a:spcAft>
                <a:spcPts val="0"/>
              </a:spcAft>
              <a:buClr>
                <a:schemeClr val="dk1"/>
              </a:buClr>
              <a:buSzPts val="1450"/>
              <a:buChar char="•"/>
            </a:pPr>
            <a:r>
              <a:rPr b="1" lang="en-GB" sz="1450" u="sng"/>
              <a:t>sonne</a:t>
            </a:r>
            <a:r>
              <a:rPr lang="en-GB" sz="1450"/>
              <a:t>t a fourteen-line lyric poem, usually written in iambic pentameter, that has one of several rhyme schemes. A sonnet form used by William Shakespeare is called the Shakespearean sonnet. It has three four-line units (quatrains) followed by a concluding two-line unit (couplet). The most common rhyme scheme for the Shakespearean sonnet is abab cdcd efef gg</a:t>
            </a:r>
            <a:endParaRPr/>
          </a:p>
        </p:txBody>
      </p:sp>
      <p:sp>
        <p:nvSpPr>
          <p:cNvPr id="641" name="Google Shape;641;p85"/>
          <p:cNvSpPr txBox="1"/>
          <p:nvPr/>
        </p:nvSpPr>
        <p:spPr>
          <a:xfrm>
            <a:off x="332656" y="179512"/>
            <a:ext cx="6172200" cy="749432"/>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chemeClr val="dk1"/>
              </a:buClr>
              <a:buSzPct val="100000"/>
              <a:buFont typeface="Calibri"/>
              <a:buNone/>
            </a:pPr>
            <a:r>
              <a:rPr b="0" i="0" lang="en-GB" sz="4400" u="none" cap="none" strike="noStrike">
                <a:solidFill>
                  <a:schemeClr val="dk1"/>
                </a:solidFill>
                <a:latin typeface="Calibri"/>
                <a:ea typeface="Calibri"/>
                <a:cs typeface="Calibri"/>
                <a:sym typeface="Calibri"/>
              </a:rPr>
              <a:t>Literary Terms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86"/>
          <p:cNvSpPr txBox="1"/>
          <p:nvPr>
            <p:ph idx="1" type="body"/>
          </p:nvPr>
        </p:nvSpPr>
        <p:spPr>
          <a:xfrm>
            <a:off x="332656" y="938122"/>
            <a:ext cx="3028950" cy="6034617"/>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lnSpc>
                <a:spcPct val="100000"/>
              </a:lnSpc>
              <a:spcBef>
                <a:spcPts val="0"/>
              </a:spcBef>
              <a:spcAft>
                <a:spcPts val="0"/>
              </a:spcAft>
              <a:buClr>
                <a:schemeClr val="dk1"/>
              </a:buClr>
              <a:buSzPct val="100000"/>
              <a:buChar char="•"/>
            </a:pPr>
            <a:r>
              <a:rPr b="1" lang="en-GB" u="sng"/>
              <a:t>symbol</a:t>
            </a:r>
            <a:r>
              <a:rPr lang="en-GB"/>
              <a:t> any object, person, place, or action that has a meaning in itself and that also stands for something larger than itself—such as a quality, attitude, belief, or value.</a:t>
            </a:r>
            <a:endParaRPr/>
          </a:p>
          <a:p>
            <a:pPr indent="-342900" lvl="0" marL="342900" rtl="0" algn="l">
              <a:lnSpc>
                <a:spcPct val="100000"/>
              </a:lnSpc>
              <a:spcBef>
                <a:spcPts val="392"/>
              </a:spcBef>
              <a:spcAft>
                <a:spcPts val="0"/>
              </a:spcAft>
              <a:buClr>
                <a:schemeClr val="dk1"/>
              </a:buClr>
              <a:buSzPct val="100000"/>
              <a:buChar char="•"/>
            </a:pPr>
            <a:r>
              <a:rPr b="1" lang="en-GB" u="sng"/>
              <a:t>suspense</a:t>
            </a:r>
            <a:r>
              <a:rPr lang="en-GB"/>
              <a:t> that quality of a literary work that makes the reader or audience uncertain or tense about the outcome of events</a:t>
            </a:r>
            <a:endParaRPr/>
          </a:p>
          <a:p>
            <a:pPr indent="-342900" lvl="0" marL="342900" rtl="0" algn="l">
              <a:lnSpc>
                <a:spcPct val="100000"/>
              </a:lnSpc>
              <a:spcBef>
                <a:spcPts val="392"/>
              </a:spcBef>
              <a:spcAft>
                <a:spcPts val="0"/>
              </a:spcAft>
              <a:buClr>
                <a:schemeClr val="dk1"/>
              </a:buClr>
              <a:buSzPct val="100000"/>
              <a:buChar char="•"/>
            </a:pPr>
            <a:r>
              <a:rPr b="1" lang="en-GB" u="sng"/>
              <a:t>theme</a:t>
            </a:r>
            <a:r>
              <a:rPr lang="en-GB"/>
              <a:t> the central idea of a work of literature</a:t>
            </a:r>
            <a:endParaRPr/>
          </a:p>
          <a:p>
            <a:pPr indent="-342900" lvl="0" marL="342900" rtl="0" algn="l">
              <a:lnSpc>
                <a:spcPct val="100000"/>
              </a:lnSpc>
              <a:spcBef>
                <a:spcPts val="392"/>
              </a:spcBef>
              <a:spcAft>
                <a:spcPts val="0"/>
              </a:spcAft>
              <a:buClr>
                <a:schemeClr val="dk1"/>
              </a:buClr>
              <a:buSzPct val="100000"/>
              <a:buChar char="•"/>
            </a:pPr>
            <a:r>
              <a:rPr b="1" lang="en-GB" u="sng"/>
              <a:t>verbal irony</a:t>
            </a:r>
            <a:r>
              <a:rPr lang="en-GB"/>
              <a:t> a contrast between what is said and what is meant</a:t>
            </a:r>
            <a:endParaRPr/>
          </a:p>
        </p:txBody>
      </p:sp>
      <p:sp>
        <p:nvSpPr>
          <p:cNvPr id="647" name="Google Shape;647;p86"/>
          <p:cNvSpPr txBox="1"/>
          <p:nvPr>
            <p:ph idx="2" type="body"/>
          </p:nvPr>
        </p:nvSpPr>
        <p:spPr>
          <a:xfrm>
            <a:off x="3486150" y="3923928"/>
            <a:ext cx="3028950" cy="4824536"/>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b="1" lang="en-GB" sz="3200"/>
              <a:t>Task:</a:t>
            </a:r>
            <a:endParaRPr/>
          </a:p>
          <a:p>
            <a:pPr indent="-215900" lvl="0" marL="342900" rtl="0" algn="l">
              <a:lnSpc>
                <a:spcPct val="100000"/>
              </a:lnSpc>
              <a:spcBef>
                <a:spcPts val="400"/>
              </a:spcBef>
              <a:spcAft>
                <a:spcPts val="0"/>
              </a:spcAft>
              <a:buClr>
                <a:schemeClr val="dk1"/>
              </a:buClr>
              <a:buSzPts val="2000"/>
              <a:buNone/>
            </a:pPr>
            <a:r>
              <a:t/>
            </a:r>
            <a:endParaRPr b="1" sz="2000"/>
          </a:p>
          <a:p>
            <a:pPr indent="-342900" lvl="0" marL="342900" rtl="0" algn="l">
              <a:lnSpc>
                <a:spcPct val="100000"/>
              </a:lnSpc>
              <a:spcBef>
                <a:spcPts val="400"/>
              </a:spcBef>
              <a:spcAft>
                <a:spcPts val="0"/>
              </a:spcAft>
              <a:buClr>
                <a:schemeClr val="dk1"/>
              </a:buClr>
              <a:buSzPts val="2000"/>
              <a:buChar char="•"/>
            </a:pPr>
            <a:r>
              <a:rPr b="1" lang="en-GB" sz="2000"/>
              <a:t>Choose the literary terms you do not know and create flash cards for them. Keep testing yourself until you can confidently recall them. </a:t>
            </a:r>
            <a:endParaRPr/>
          </a:p>
          <a:p>
            <a:pPr indent="-215900" lvl="0" marL="342900" rtl="0" algn="l">
              <a:lnSpc>
                <a:spcPct val="100000"/>
              </a:lnSpc>
              <a:spcBef>
                <a:spcPts val="400"/>
              </a:spcBef>
              <a:spcAft>
                <a:spcPts val="0"/>
              </a:spcAft>
              <a:buClr>
                <a:schemeClr val="dk1"/>
              </a:buClr>
              <a:buSzPts val="2000"/>
              <a:buNone/>
            </a:pPr>
            <a:r>
              <a:t/>
            </a:r>
            <a:endParaRPr b="1" sz="2000"/>
          </a:p>
          <a:p>
            <a:pPr indent="-342900" lvl="0" marL="342900" rtl="0" algn="l">
              <a:lnSpc>
                <a:spcPct val="100000"/>
              </a:lnSpc>
              <a:spcBef>
                <a:spcPts val="400"/>
              </a:spcBef>
              <a:spcAft>
                <a:spcPts val="0"/>
              </a:spcAft>
              <a:buClr>
                <a:schemeClr val="dk1"/>
              </a:buClr>
              <a:buSzPts val="2000"/>
              <a:buChar char="•"/>
            </a:pPr>
            <a:r>
              <a:rPr b="1" lang="en-GB" sz="2000"/>
              <a:t>Remember: a lot of these techniques are relevant across all/some of your papers!</a:t>
            </a:r>
            <a:endParaRPr/>
          </a:p>
        </p:txBody>
      </p:sp>
      <p:sp>
        <p:nvSpPr>
          <p:cNvPr id="648" name="Google Shape;648;p86"/>
          <p:cNvSpPr txBox="1"/>
          <p:nvPr/>
        </p:nvSpPr>
        <p:spPr>
          <a:xfrm>
            <a:off x="332656" y="179512"/>
            <a:ext cx="6172200" cy="749432"/>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chemeClr val="dk1"/>
              </a:buClr>
              <a:buSzPct val="100000"/>
              <a:buFont typeface="Calibri"/>
              <a:buNone/>
            </a:pPr>
            <a:r>
              <a:rPr b="0" i="0" lang="en-GB" sz="4400" u="none" cap="none" strike="noStrike">
                <a:solidFill>
                  <a:schemeClr val="dk1"/>
                </a:solidFill>
                <a:latin typeface="Calibri"/>
                <a:ea typeface="Calibri"/>
                <a:cs typeface="Calibri"/>
                <a:sym typeface="Calibri"/>
              </a:rPr>
              <a:t>Literary Terms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9"/>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GB"/>
              <a:t>Drawing connections between the characters – Tasks:</a:t>
            </a:r>
            <a:endParaRPr/>
          </a:p>
        </p:txBody>
      </p:sp>
      <p:sp>
        <p:nvSpPr>
          <p:cNvPr id="148" name="Google Shape;148;p49"/>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100000"/>
              </a:lnSpc>
              <a:spcBef>
                <a:spcPts val="0"/>
              </a:spcBef>
              <a:spcAft>
                <a:spcPts val="0"/>
              </a:spcAft>
              <a:buClr>
                <a:schemeClr val="dk1"/>
              </a:buClr>
              <a:buSzPct val="100000"/>
              <a:buChar char="•"/>
            </a:pPr>
            <a:r>
              <a:rPr lang="en-GB"/>
              <a:t>Draw connections between as many of the bubbles. Using a line, you should connect the characters and write an explanation of how they are linked. For example: you might join Romeo and Tybalt and write ‘Romeo kills Tybalt’.</a:t>
            </a:r>
            <a:endParaRPr/>
          </a:p>
          <a:p>
            <a:pPr indent="-154940" lvl="0" marL="342900" rtl="0" algn="l">
              <a:lnSpc>
                <a:spcPct val="100000"/>
              </a:lnSpc>
              <a:spcBef>
                <a:spcPts val="592"/>
              </a:spcBef>
              <a:spcAft>
                <a:spcPts val="0"/>
              </a:spcAft>
              <a:buClr>
                <a:schemeClr val="dk1"/>
              </a:buClr>
              <a:buSzPct val="100000"/>
              <a:buNone/>
            </a:pPr>
            <a:r>
              <a:t/>
            </a:r>
            <a:endParaRPr/>
          </a:p>
          <a:p>
            <a:pPr indent="-342900" lvl="0" marL="342900" rtl="0" algn="l">
              <a:lnSpc>
                <a:spcPct val="100000"/>
              </a:lnSpc>
              <a:spcBef>
                <a:spcPts val="592"/>
              </a:spcBef>
              <a:spcAft>
                <a:spcPts val="0"/>
              </a:spcAft>
              <a:buClr>
                <a:schemeClr val="dk1"/>
              </a:buClr>
              <a:buSzPct val="100000"/>
              <a:buChar char="•"/>
            </a:pPr>
            <a:r>
              <a:rPr lang="en-GB"/>
              <a:t>Task 2: Take the above connections and create a concept map onto a piece of A3. Consider the main ideas/themes/messages being communicated by Shakespeare.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0"/>
          <p:cNvSpPr txBox="1"/>
          <p:nvPr/>
        </p:nvSpPr>
        <p:spPr>
          <a:xfrm>
            <a:off x="0" y="0"/>
            <a:ext cx="6858000" cy="369332"/>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Add notes and quotes to these pages to illustrate the character </a:t>
            </a:r>
            <a:endParaRPr b="0" i="0" sz="1400" u="none" cap="none" strike="noStrike">
              <a:solidFill>
                <a:srgbClr val="000000"/>
              </a:solidFill>
              <a:latin typeface="Arial"/>
              <a:ea typeface="Arial"/>
              <a:cs typeface="Arial"/>
              <a:sym typeface="Arial"/>
            </a:endParaRPr>
          </a:p>
        </p:txBody>
      </p:sp>
      <p:graphicFrame>
        <p:nvGraphicFramePr>
          <p:cNvPr id="154" name="Google Shape;154;p50"/>
          <p:cNvGraphicFramePr/>
          <p:nvPr/>
        </p:nvGraphicFramePr>
        <p:xfrm>
          <a:off x="44624" y="441776"/>
          <a:ext cx="3000000" cy="3000000"/>
        </p:xfrm>
        <a:graphic>
          <a:graphicData uri="http://schemas.openxmlformats.org/drawingml/2006/table">
            <a:tbl>
              <a:tblPr bandRow="1" firstRow="1">
                <a:noFill/>
                <a:tableStyleId>{B2030E83-BA32-4682-B3E8-641AD426E5D7}</a:tableStyleId>
              </a:tblPr>
              <a:tblGrid>
                <a:gridCol w="224407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How JULIET changes throughout the play</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1</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2</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3</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4</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 5</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155" name="Google Shape;155;p50"/>
          <p:cNvSpPr/>
          <p:nvPr/>
        </p:nvSpPr>
        <p:spPr>
          <a:xfrm>
            <a:off x="2348880" y="369332"/>
            <a:ext cx="4509120" cy="3626604"/>
          </a:xfrm>
          <a:prstGeom prst="flowChartProcess">
            <a:avLst/>
          </a:prstGeom>
          <a:solidFill>
            <a:srgbClr val="F2DAD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sng" cap="none" strike="noStrike">
              <a:solidFill>
                <a:srgbClr val="0C0C0C"/>
              </a:solidFill>
              <a:latin typeface="Calibri"/>
              <a:ea typeface="Calibri"/>
              <a:cs typeface="Calibri"/>
              <a:sym typeface="Calibri"/>
            </a:endParaRPr>
          </a:p>
        </p:txBody>
      </p:sp>
      <p:sp>
        <p:nvSpPr>
          <p:cNvPr id="156" name="Google Shape;156;p50"/>
          <p:cNvSpPr txBox="1"/>
          <p:nvPr/>
        </p:nvSpPr>
        <p:spPr>
          <a:xfrm>
            <a:off x="2348880" y="3995936"/>
            <a:ext cx="4509120" cy="2308324"/>
          </a:xfrm>
          <a:prstGeom prst="rect">
            <a:avLst/>
          </a:prstGeom>
          <a:solidFill>
            <a:srgbClr val="DAEEF3"/>
          </a:solidFill>
          <a:ln cap="flat" cmpd="sng" w="9525">
            <a:solidFill>
              <a:srgbClr val="6324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Juliet’s views on </a:t>
            </a:r>
            <a:r>
              <a:rPr b="1" i="0" lang="en-GB" sz="1800" u="sng" cap="none" strike="noStrike">
                <a:solidFill>
                  <a:schemeClr val="dk1"/>
                </a:solidFill>
                <a:latin typeface="Calibri"/>
                <a:ea typeface="Calibri"/>
                <a:cs typeface="Calibri"/>
                <a:sym typeface="Calibri"/>
              </a:rPr>
              <a:t>HONOUR</a:t>
            </a: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p50"/>
          <p:cNvSpPr txBox="1"/>
          <p:nvPr/>
        </p:nvSpPr>
        <p:spPr>
          <a:xfrm>
            <a:off x="2348880" y="6304260"/>
            <a:ext cx="4509120" cy="2862322"/>
          </a:xfrm>
          <a:prstGeom prst="rect">
            <a:avLst/>
          </a:prstGeom>
          <a:solidFill>
            <a:srgbClr val="FDE9D8"/>
          </a:solidFill>
          <a:ln cap="flat" cmpd="sng" w="9525">
            <a:solidFill>
              <a:srgbClr val="5F497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Juliet’s views on her </a:t>
            </a:r>
            <a:r>
              <a:rPr b="1" i="0" lang="en-GB" sz="1800" u="sng" cap="none" strike="noStrike">
                <a:solidFill>
                  <a:schemeClr val="dk1"/>
                </a:solidFill>
                <a:latin typeface="Calibri"/>
                <a:ea typeface="Calibri"/>
                <a:cs typeface="Calibri"/>
                <a:sym typeface="Calibri"/>
              </a:rPr>
              <a:t>family</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800"/>
              <a:buFont typeface="Arial"/>
              <a:buNone/>
            </a:pPr>
            <a:r>
              <a:t/>
            </a:r>
            <a:endParaRPr b="1" i="0" sz="1800" u="sng" cap="none" strike="noStrike">
              <a:solidFill>
                <a:schemeClr val="dk1"/>
              </a:solidFill>
              <a:latin typeface="Calibri"/>
              <a:ea typeface="Calibri"/>
              <a:cs typeface="Calibri"/>
              <a:sym typeface="Calibri"/>
            </a:endParaRPr>
          </a:p>
        </p:txBody>
      </p:sp>
      <p:sp>
        <p:nvSpPr>
          <p:cNvPr id="158" name="Google Shape;158;p50"/>
          <p:cNvSpPr txBox="1"/>
          <p:nvPr/>
        </p:nvSpPr>
        <p:spPr>
          <a:xfrm>
            <a:off x="2492896" y="539552"/>
            <a:ext cx="273630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C0C0C"/>
                </a:solidFill>
                <a:latin typeface="Calibri"/>
                <a:ea typeface="Calibri"/>
                <a:cs typeface="Calibri"/>
                <a:sym typeface="Calibri"/>
              </a:rPr>
              <a:t>Juliet’s views on </a:t>
            </a:r>
            <a:r>
              <a:rPr b="1" i="0" lang="en-GB" sz="1800" u="sng" cap="none" strike="noStrike">
                <a:solidFill>
                  <a:srgbClr val="0C0C0C"/>
                </a:solidFill>
                <a:latin typeface="Calibri"/>
                <a:ea typeface="Calibri"/>
                <a:cs typeface="Calibri"/>
                <a:sym typeface="Calibri"/>
              </a:rPr>
              <a:t>love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2019-03-10T11:31:37Z</dcterms:created>
  <dc:creator>tlyons</dc:creator>
</cp:coreProperties>
</file>