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Lst>
  <p:sldSz cy="9144000" cx="6858000"/>
  <p:notesSz cx="6797675" cy="9926625"/>
  <p:embeddedFontLst>
    <p:embeddedFont>
      <p:font typeface="Jacques Francois Shadow"/>
      <p:regular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80" roundtripDataSignature="AMtx7mhZaQqW1vPTfCY9YeDVq5ChzqLu5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7D7210D-DEF9-4315-8C0E-BFA531144CA0}">
  <a:tblStyle styleId="{37D7210D-DEF9-4315-8C0E-BFA531144CA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6550CCC-9B0D-4423-A377-5AB2B3DE2E18}"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font" Target="fonts/JacquesFrancoisShadow-regular.fntdata"/><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63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6332"/>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3"/>
            <a:ext cx="2945659" cy="4963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1: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d70f17fd0d_0_252: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d70f17fd0d_0_252: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3d70f17fd0d_0_252: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d70f17fd0d_0_257: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d70f17fd0d_0_257: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g3d70f17fd0d_0_257: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d70f17fd0d_0_263: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d70f17fd0d_0_263: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g3d70f17fd0d_0_263: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d70f17fd0d_0_268: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d70f17fd0d_0_268: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g3d70f17fd0d_0_268: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d70f17fd0d_0_274: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d70f17fd0d_0_274: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3d70f17fd0d_0_274: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d70f17fd0d_0_280: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d70f17fd0d_0_280: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3d70f17fd0d_0_280: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d70f17fd0d_0_285: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d70f17fd0d_0_285: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3d70f17fd0d_0_285: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d70f17fd0d_0_291: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d70f17fd0d_0_291: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3d70f17fd0d_0_291: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d70f17fd0d_0_297: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d70f17fd0d_0_297: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3d70f17fd0d_0_297: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d70f17fd0d_0_302: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d70f17fd0d_0_302: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3d70f17fd0d_0_302: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d70f17fd0d_0_207: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d70f17fd0d_0_207: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g3d70f17fd0d_0_207: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d70f17fd0d_0_308: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d70f17fd0d_0_308: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g3d70f17fd0d_0_308: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d70f17fd0d_0_314: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d70f17fd0d_0_314: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3d70f17fd0d_0_314: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d70f17fd0d_0_320: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d70f17fd0d_0_320: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3d70f17fd0d_0_320: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d70f17fd0d_0_326: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d70f17fd0d_0_326: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g3d70f17fd0d_0_326: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d70f17fd0d_0_332: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d70f17fd0d_0_332: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3d70f17fd0d_0_332: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d70f17fd0d_0_337: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d70f17fd0d_0_337: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g3d70f17fd0d_0_337: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d70f17fd0d_0_344: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g3d70f17fd0d_0_344: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d70f17fd0d_0_349: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d70f17fd0d_0_349: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3d70f17fd0d_0_349: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d70f17fd0d_0_355: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d70f17fd0d_0_355: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g3d70f17fd0d_0_355: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d70f17fd0d_0_361: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d70f17fd0d_0_361: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g3d70f17fd0d_0_361: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d70f17fd0d_0_213: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d70f17fd0d_0_213: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g3d70f17fd0d_0_213: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8817dbb001_0_0: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8817dbb001_0_0: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g38817dbb001_0_0: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8817dbb001_0_6: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8817dbb001_0_6: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g38817dbb001_0_6: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8817dbb001_0_19: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8817dbb001_0_19: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g38817dbb001_0_19: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d70f17fd0d_0_15: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d70f17fd0d_0_15: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g3d70f17fd0d_0_15: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d70f17fd0d_0_0: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d70f17fd0d_0_0: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g3d70f17fd0d_0_0: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d70f17fd0d_0_112: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d70f17fd0d_0_112: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g3d70f17fd0d_0_112: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d70f17fd0d_0_120: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d70f17fd0d_0_120: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g3d70f17fd0d_0_120: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d70f17fd0d_0_126: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d70f17fd0d_0_126: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g3d70f17fd0d_0_126: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d70f17fd0d_0_28:notes"/>
          <p:cNvSpPr/>
          <p:nvPr>
            <p:ph idx="2" type="sldImg"/>
          </p:nvPr>
        </p:nvSpPr>
        <p:spPr>
          <a:xfrm>
            <a:off x="2124571" y="744497"/>
            <a:ext cx="2549100" cy="37224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d70f17fd0d_0_28:notes"/>
          <p:cNvSpPr txBox="1"/>
          <p:nvPr>
            <p:ph idx="1" type="body"/>
          </p:nvPr>
        </p:nvSpPr>
        <p:spPr>
          <a:xfrm>
            <a:off x="679768" y="4715147"/>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8817dbb001_0_27: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8817dbb001_0_27: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g38817dbb001_0_27: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d70f17fd0d_0_218: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d70f17fd0d_0_218: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g3d70f17fd0d_0_218: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8817dbb001_0_36: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8817dbb001_0_36: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g38817dbb001_0_36: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8817dbb001_0_44: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38817dbb001_0_44: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g38817dbb001_0_44: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d70f17fd0d_0_86: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3d70f17fd0d_0_86: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g3d70f17fd0d_0_86: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d70f17fd0d_0_94: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d70f17fd0d_0_94: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g3d70f17fd0d_0_94: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8817dbb001_0_57: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38817dbb001_0_57: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g38817dbb001_0_57: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d70f17fd0d_0_134: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3d70f17fd0d_0_134: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g3d70f17fd0d_0_134: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83ebede968_0_9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2" name="Google Shape;412;g383ebede968_0_97: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d70f17fd0d_0_147: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3d70f17fd0d_0_147: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g3d70f17fd0d_0_147: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d70f17fd0d_0_154: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3d70f17fd0d_0_154: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g3d70f17fd0d_0_154: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d70f17fd0d_0_161: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d70f17fd0d_0_161: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g3d70f17fd0d_0_161: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d70f17fd0d_0_224: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d70f17fd0d_0_224: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g3d70f17fd0d_0_224: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d70f17fd0d_0_168: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3d70f17fd0d_0_168: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g3d70f17fd0d_0_168: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d70f17fd0d_0_184: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3d70f17fd0d_0_184: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g3d70f17fd0d_0_184: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d71e7459be_0_67: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d71e7459be_0_67: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g3d71e7459be_0_67: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d71e7459be_0_1388: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3d71e7459be_0_1388: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g3d71e7459be_0_1388: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d71e7459be_0_1403: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3d71e7459be_0_1403: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g3d71e7459be_0_1403: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d71e7459be_0_89: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3d71e7459be_0_89: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g3d71e7459be_0_89: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3d71e7459be_0_102: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3d71e7459be_0_102: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g3d71e7459be_0_102: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3d71e7459be_0_73: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3d71e7459be_0_73: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g3d71e7459be_0_73: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3d71e7459be_0_1410: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3d71e7459be_0_1410: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g3d71e7459be_0_1410: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d71e7459be_0_1424: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3d71e7459be_0_1424: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g3d71e7459be_0_1424: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d70f17fd0d_0_230: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d70f17fd0d_0_230: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g3d70f17fd0d_0_230: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3d71e7459be_0_1360: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3d71e7459be_0_1360: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g3d71e7459be_0_1360: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3d71e7459be_0_1367: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3d71e7459be_0_1367: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g3d71e7459be_0_1367: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3d71e7459be_0_1374: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3d71e7459be_0_1374: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g3d71e7459be_0_1374: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3d71e7459be_0_1381: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3d71e7459be_0_1381: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g3d71e7459be_0_1381: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3d71e7459be_0_62: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4" name="Google Shape;544;g3d71e7459be_0_62: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3d71e7459be_0_2: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3d71e7459be_0_2: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g3d71e7459be_0_2: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3d71e7459be_0_10: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3d71e7459be_0_10: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g3d71e7459be_0_10: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3d71e7459be_0_17: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3d71e7459be_0_17: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g3d71e7459be_0_17: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3d71e7459be_0_25: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3d71e7459be_0_25: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g3d71e7459be_0_25: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3d71e7459be_0_32: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3d71e7459be_0_32: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g3d71e7459be_0_32: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d70f17fd0d_0_235: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d70f17fd0d_0_235: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3d70f17fd0d_0_235: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3d71e7459be_0_40: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3d71e7459be_0_40: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g3d71e7459be_0_40: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3d71e7459be_0_47: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3d71e7459be_0_47: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g3d71e7459be_0_47: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3d71e7459be_0_55: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3d71e7459be_0_55: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g3d71e7459be_0_55: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d70f17fd0d_0_241: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d70f17fd0d_0_241: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g3d70f17fd0d_0_241: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d70f17fd0d_0_246: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d70f17fd0d_0_246: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3d70f17fd0d_0_246: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88"/>
          <p:cNvSpPr txBox="1"/>
          <p:nvPr>
            <p:ph type="ctrTitle"/>
          </p:nvPr>
        </p:nvSpPr>
        <p:spPr>
          <a:xfrm>
            <a:off x="514350" y="2840568"/>
            <a:ext cx="5829300" cy="196003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8"/>
          <p:cNvSpPr txBox="1"/>
          <p:nvPr>
            <p:ph idx="1" type="subTitle"/>
          </p:nvPr>
        </p:nvSpPr>
        <p:spPr>
          <a:xfrm>
            <a:off x="1028700" y="5181600"/>
            <a:ext cx="4800600" cy="23368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88"/>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88"/>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88"/>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97"/>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97"/>
          <p:cNvSpPr txBox="1"/>
          <p:nvPr>
            <p:ph idx="1" type="body"/>
          </p:nvPr>
        </p:nvSpPr>
        <p:spPr>
          <a:xfrm rot="5400000">
            <a:off x="411692" y="2064810"/>
            <a:ext cx="6034617" cy="6172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97"/>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97"/>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97"/>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98"/>
          <p:cNvSpPr txBox="1"/>
          <p:nvPr>
            <p:ph type="title"/>
          </p:nvPr>
        </p:nvSpPr>
        <p:spPr>
          <a:xfrm rot="5400000">
            <a:off x="1842559" y="3495677"/>
            <a:ext cx="7802033" cy="15430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98"/>
          <p:cNvSpPr txBox="1"/>
          <p:nvPr>
            <p:ph idx="1" type="body"/>
          </p:nvPr>
        </p:nvSpPr>
        <p:spPr>
          <a:xfrm rot="5400000">
            <a:off x="-1300691" y="2009777"/>
            <a:ext cx="7802033" cy="451485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98"/>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98"/>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8"/>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4" name="Shape 84"/>
        <p:cNvGrpSpPr/>
        <p:nvPr/>
      </p:nvGrpSpPr>
      <p:grpSpPr>
        <a:xfrm>
          <a:off x="0" y="0"/>
          <a:ext cx="0" cy="0"/>
          <a:chOff x="0" y="0"/>
          <a:chExt cx="0" cy="0"/>
        </a:xfrm>
      </p:grpSpPr>
      <p:sp>
        <p:nvSpPr>
          <p:cNvPr id="85" name="Google Shape;85;g3d70f17fd0d_0_79"/>
          <p:cNvSpPr txBox="1"/>
          <p:nvPr>
            <p:ph type="title"/>
          </p:nvPr>
        </p:nvSpPr>
        <p:spPr>
          <a:xfrm>
            <a:off x="233775" y="791156"/>
            <a:ext cx="6390600" cy="1018200"/>
          </a:xfrm>
          <a:prstGeom prst="rect">
            <a:avLst/>
          </a:prstGeom>
        </p:spPr>
        <p:txBody>
          <a:bodyPr anchorCtr="0" anchor="ctr" bIns="45700" lIns="91425" spcFirstLastPara="1" rIns="91425" wrap="square" tIns="45700">
            <a:norm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g3d70f17fd0d_0_79"/>
          <p:cNvSpPr txBox="1"/>
          <p:nvPr>
            <p:ph idx="1" type="body"/>
          </p:nvPr>
        </p:nvSpPr>
        <p:spPr>
          <a:xfrm>
            <a:off x="233775" y="2048844"/>
            <a:ext cx="3000000" cy="6073500"/>
          </a:xfrm>
          <a:prstGeom prst="rect">
            <a:avLst/>
          </a:prstGeom>
        </p:spPr>
        <p:txBody>
          <a:bodyPr anchorCtr="0" anchor="t" bIns="45700" lIns="91425" spcFirstLastPara="1" rIns="91425" wrap="square" tIns="45700">
            <a:normAutofit/>
          </a:bodyPr>
          <a:lstStyle>
            <a:lvl1pPr indent="-317500" lvl="0" marL="457200">
              <a:spcBef>
                <a:spcPts val="640"/>
              </a:spcBef>
              <a:spcAft>
                <a:spcPts val="0"/>
              </a:spcAft>
              <a:buSzPts val="1400"/>
              <a:buChar char="•"/>
              <a:defRPr sz="1400"/>
            </a:lvl1pPr>
            <a:lvl2pPr indent="-304800" lvl="1" marL="914400">
              <a:spcBef>
                <a:spcPts val="560"/>
              </a:spcBef>
              <a:spcAft>
                <a:spcPts val="0"/>
              </a:spcAft>
              <a:buSzPts val="1200"/>
              <a:buChar char="–"/>
              <a:defRPr sz="1200"/>
            </a:lvl2pPr>
            <a:lvl3pPr indent="-304800" lvl="2" marL="1371600">
              <a:spcBef>
                <a:spcPts val="480"/>
              </a:spcBef>
              <a:spcAft>
                <a:spcPts val="0"/>
              </a:spcAft>
              <a:buSzPts val="1200"/>
              <a:buChar char="•"/>
              <a:defRPr sz="1200"/>
            </a:lvl3pPr>
            <a:lvl4pPr indent="-304800" lvl="3" marL="1828800">
              <a:spcBef>
                <a:spcPts val="400"/>
              </a:spcBef>
              <a:spcAft>
                <a:spcPts val="0"/>
              </a:spcAft>
              <a:buSzPts val="1200"/>
              <a:buChar char="–"/>
              <a:defRPr sz="1200"/>
            </a:lvl4pPr>
            <a:lvl5pPr indent="-304800" lvl="4" marL="2286000">
              <a:spcBef>
                <a:spcPts val="400"/>
              </a:spcBef>
              <a:spcAft>
                <a:spcPts val="0"/>
              </a:spcAft>
              <a:buSzPts val="1200"/>
              <a:buChar char="»"/>
              <a:defRPr sz="1200"/>
            </a:lvl5pPr>
            <a:lvl6pPr indent="-304800" lvl="5" marL="2743200">
              <a:spcBef>
                <a:spcPts val="400"/>
              </a:spcBef>
              <a:spcAft>
                <a:spcPts val="0"/>
              </a:spcAft>
              <a:buSzPts val="1200"/>
              <a:buChar char="•"/>
              <a:defRPr sz="1200"/>
            </a:lvl6pPr>
            <a:lvl7pPr indent="-304800" lvl="6" marL="3200400">
              <a:spcBef>
                <a:spcPts val="400"/>
              </a:spcBef>
              <a:spcAft>
                <a:spcPts val="0"/>
              </a:spcAft>
              <a:buSzPts val="1200"/>
              <a:buChar char="•"/>
              <a:defRPr sz="1200"/>
            </a:lvl7pPr>
            <a:lvl8pPr indent="-304800" lvl="7" marL="3657600">
              <a:spcBef>
                <a:spcPts val="400"/>
              </a:spcBef>
              <a:spcAft>
                <a:spcPts val="0"/>
              </a:spcAft>
              <a:buSzPts val="1200"/>
              <a:buChar char="•"/>
              <a:defRPr sz="1200"/>
            </a:lvl8pPr>
            <a:lvl9pPr indent="-304800" lvl="8" marL="4114800">
              <a:spcBef>
                <a:spcPts val="400"/>
              </a:spcBef>
              <a:spcAft>
                <a:spcPts val="0"/>
              </a:spcAft>
              <a:buSzPts val="1200"/>
              <a:buChar char="•"/>
              <a:defRPr sz="1200"/>
            </a:lvl9pPr>
          </a:lstStyle>
          <a:p/>
        </p:txBody>
      </p:sp>
      <p:sp>
        <p:nvSpPr>
          <p:cNvPr id="87" name="Google Shape;87;g3d70f17fd0d_0_79"/>
          <p:cNvSpPr txBox="1"/>
          <p:nvPr>
            <p:ph idx="2" type="body"/>
          </p:nvPr>
        </p:nvSpPr>
        <p:spPr>
          <a:xfrm>
            <a:off x="3624300" y="2048844"/>
            <a:ext cx="3000000" cy="6073500"/>
          </a:xfrm>
          <a:prstGeom prst="rect">
            <a:avLst/>
          </a:prstGeom>
        </p:spPr>
        <p:txBody>
          <a:bodyPr anchorCtr="0" anchor="t" bIns="45700" lIns="91425" spcFirstLastPara="1" rIns="91425" wrap="square" tIns="45700">
            <a:normAutofit/>
          </a:bodyPr>
          <a:lstStyle>
            <a:lvl1pPr indent="-317500" lvl="0" marL="457200">
              <a:spcBef>
                <a:spcPts val="640"/>
              </a:spcBef>
              <a:spcAft>
                <a:spcPts val="0"/>
              </a:spcAft>
              <a:buSzPts val="1400"/>
              <a:buChar char="•"/>
              <a:defRPr sz="1400"/>
            </a:lvl1pPr>
            <a:lvl2pPr indent="-304800" lvl="1" marL="914400">
              <a:spcBef>
                <a:spcPts val="560"/>
              </a:spcBef>
              <a:spcAft>
                <a:spcPts val="0"/>
              </a:spcAft>
              <a:buSzPts val="1200"/>
              <a:buChar char="–"/>
              <a:defRPr sz="1200"/>
            </a:lvl2pPr>
            <a:lvl3pPr indent="-304800" lvl="2" marL="1371600">
              <a:spcBef>
                <a:spcPts val="480"/>
              </a:spcBef>
              <a:spcAft>
                <a:spcPts val="0"/>
              </a:spcAft>
              <a:buSzPts val="1200"/>
              <a:buChar char="•"/>
              <a:defRPr sz="1200"/>
            </a:lvl3pPr>
            <a:lvl4pPr indent="-304800" lvl="3" marL="1828800">
              <a:spcBef>
                <a:spcPts val="400"/>
              </a:spcBef>
              <a:spcAft>
                <a:spcPts val="0"/>
              </a:spcAft>
              <a:buSzPts val="1200"/>
              <a:buChar char="–"/>
              <a:defRPr sz="1200"/>
            </a:lvl4pPr>
            <a:lvl5pPr indent="-304800" lvl="4" marL="2286000">
              <a:spcBef>
                <a:spcPts val="400"/>
              </a:spcBef>
              <a:spcAft>
                <a:spcPts val="0"/>
              </a:spcAft>
              <a:buSzPts val="1200"/>
              <a:buChar char="»"/>
              <a:defRPr sz="1200"/>
            </a:lvl5pPr>
            <a:lvl6pPr indent="-304800" lvl="5" marL="2743200">
              <a:spcBef>
                <a:spcPts val="400"/>
              </a:spcBef>
              <a:spcAft>
                <a:spcPts val="0"/>
              </a:spcAft>
              <a:buSzPts val="1200"/>
              <a:buChar char="•"/>
              <a:defRPr sz="1200"/>
            </a:lvl6pPr>
            <a:lvl7pPr indent="-304800" lvl="6" marL="3200400">
              <a:spcBef>
                <a:spcPts val="400"/>
              </a:spcBef>
              <a:spcAft>
                <a:spcPts val="0"/>
              </a:spcAft>
              <a:buSzPts val="1200"/>
              <a:buChar char="•"/>
              <a:defRPr sz="1200"/>
            </a:lvl7pPr>
            <a:lvl8pPr indent="-304800" lvl="7" marL="3657600">
              <a:spcBef>
                <a:spcPts val="400"/>
              </a:spcBef>
              <a:spcAft>
                <a:spcPts val="0"/>
              </a:spcAft>
              <a:buSzPts val="1200"/>
              <a:buChar char="•"/>
              <a:defRPr sz="1200"/>
            </a:lvl8pPr>
            <a:lvl9pPr indent="-304800" lvl="8" marL="4114800">
              <a:spcBef>
                <a:spcPts val="400"/>
              </a:spcBef>
              <a:spcAft>
                <a:spcPts val="0"/>
              </a:spcAft>
              <a:buSzPts val="1200"/>
              <a:buChar char="•"/>
              <a:defRPr sz="1200"/>
            </a:lvl9pPr>
          </a:lstStyle>
          <a:p/>
        </p:txBody>
      </p:sp>
      <p:sp>
        <p:nvSpPr>
          <p:cNvPr id="88" name="Google Shape;88;g3d70f17fd0d_0_79"/>
          <p:cNvSpPr txBox="1"/>
          <p:nvPr>
            <p:ph idx="12" type="sldNum"/>
          </p:nvPr>
        </p:nvSpPr>
        <p:spPr>
          <a:xfrm>
            <a:off x="6354343" y="8290163"/>
            <a:ext cx="411600" cy="699600"/>
          </a:xfrm>
          <a:prstGeom prst="rect">
            <a:avLst/>
          </a:prstGeom>
        </p:spPr>
        <p:txBody>
          <a:bodyPr anchorCtr="0" anchor="ctr" bIns="45700" lIns="91425" spcFirstLastPara="1" rIns="91425" wrap="square" tIns="4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89"/>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89"/>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89"/>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89"/>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89"/>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90"/>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90"/>
          <p:cNvSpPr txBox="1"/>
          <p:nvPr>
            <p:ph idx="1" type="body"/>
          </p:nvPr>
        </p:nvSpPr>
        <p:spPr>
          <a:xfrm>
            <a:off x="342900" y="2133601"/>
            <a:ext cx="3028950" cy="6034617"/>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0" name="Google Shape;30;p90"/>
          <p:cNvSpPr txBox="1"/>
          <p:nvPr>
            <p:ph idx="2" type="body"/>
          </p:nvPr>
        </p:nvSpPr>
        <p:spPr>
          <a:xfrm>
            <a:off x="3486150" y="2133601"/>
            <a:ext cx="3028950" cy="6034617"/>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1" name="Google Shape;31;p90"/>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90"/>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90"/>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91"/>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91"/>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91"/>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92"/>
          <p:cNvSpPr txBox="1"/>
          <p:nvPr>
            <p:ph type="title"/>
          </p:nvPr>
        </p:nvSpPr>
        <p:spPr>
          <a:xfrm>
            <a:off x="541735" y="5875867"/>
            <a:ext cx="5829300" cy="1816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92"/>
          <p:cNvSpPr txBox="1"/>
          <p:nvPr>
            <p:ph idx="1" type="body"/>
          </p:nvPr>
        </p:nvSpPr>
        <p:spPr>
          <a:xfrm>
            <a:off x="541735" y="3875618"/>
            <a:ext cx="5829300" cy="2000249"/>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41" name="Google Shape;41;p92"/>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92"/>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92"/>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93"/>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93"/>
          <p:cNvSpPr txBox="1"/>
          <p:nvPr>
            <p:ph idx="1" type="body"/>
          </p:nvPr>
        </p:nvSpPr>
        <p:spPr>
          <a:xfrm>
            <a:off x="342900" y="2046817"/>
            <a:ext cx="3030141" cy="85301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93"/>
          <p:cNvSpPr txBox="1"/>
          <p:nvPr>
            <p:ph idx="2" type="body"/>
          </p:nvPr>
        </p:nvSpPr>
        <p:spPr>
          <a:xfrm>
            <a:off x="342900" y="2899833"/>
            <a:ext cx="3030141" cy="5268384"/>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93"/>
          <p:cNvSpPr txBox="1"/>
          <p:nvPr>
            <p:ph idx="3" type="body"/>
          </p:nvPr>
        </p:nvSpPr>
        <p:spPr>
          <a:xfrm>
            <a:off x="3483769" y="2046817"/>
            <a:ext cx="3031331" cy="85301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93"/>
          <p:cNvSpPr txBox="1"/>
          <p:nvPr>
            <p:ph idx="4" type="body"/>
          </p:nvPr>
        </p:nvSpPr>
        <p:spPr>
          <a:xfrm>
            <a:off x="3483769" y="2899833"/>
            <a:ext cx="3031331" cy="5268384"/>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93"/>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3"/>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3"/>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94"/>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94"/>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4"/>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4"/>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5"/>
          <p:cNvSpPr txBox="1"/>
          <p:nvPr>
            <p:ph type="title"/>
          </p:nvPr>
        </p:nvSpPr>
        <p:spPr>
          <a:xfrm>
            <a:off x="342900" y="364067"/>
            <a:ext cx="2256235" cy="1549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5"/>
          <p:cNvSpPr txBox="1"/>
          <p:nvPr>
            <p:ph idx="1" type="body"/>
          </p:nvPr>
        </p:nvSpPr>
        <p:spPr>
          <a:xfrm>
            <a:off x="2681287" y="364067"/>
            <a:ext cx="3833813" cy="7804151"/>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95"/>
          <p:cNvSpPr txBox="1"/>
          <p:nvPr>
            <p:ph idx="2" type="body"/>
          </p:nvPr>
        </p:nvSpPr>
        <p:spPr>
          <a:xfrm>
            <a:off x="342900" y="1913467"/>
            <a:ext cx="2256235" cy="625475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95"/>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5"/>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5"/>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96"/>
          <p:cNvSpPr txBox="1"/>
          <p:nvPr>
            <p:ph type="title"/>
          </p:nvPr>
        </p:nvSpPr>
        <p:spPr>
          <a:xfrm>
            <a:off x="1344216" y="6400800"/>
            <a:ext cx="4114800" cy="75565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96"/>
          <p:cNvSpPr/>
          <p:nvPr>
            <p:ph idx="2" type="pic"/>
          </p:nvPr>
        </p:nvSpPr>
        <p:spPr>
          <a:xfrm>
            <a:off x="1344216" y="817033"/>
            <a:ext cx="4114800" cy="5486400"/>
          </a:xfrm>
          <a:prstGeom prst="rect">
            <a:avLst/>
          </a:prstGeom>
          <a:noFill/>
          <a:ln>
            <a:noFill/>
          </a:ln>
        </p:spPr>
      </p:sp>
      <p:sp>
        <p:nvSpPr>
          <p:cNvPr id="68" name="Google Shape;68;p96"/>
          <p:cNvSpPr txBox="1"/>
          <p:nvPr>
            <p:ph idx="1" type="body"/>
          </p:nvPr>
        </p:nvSpPr>
        <p:spPr>
          <a:xfrm>
            <a:off x="1344216" y="7156451"/>
            <a:ext cx="4114800" cy="10731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96"/>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96"/>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6"/>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7"/>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87"/>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87"/>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87"/>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87"/>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14.png"/><Relationship Id="rId6" Type="http://schemas.openxmlformats.org/officeDocument/2006/relationships/image" Target="../media/image3.png"/><Relationship Id="rId7"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1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txBox="1"/>
          <p:nvPr>
            <p:ph type="ctrTitle"/>
          </p:nvPr>
        </p:nvSpPr>
        <p:spPr>
          <a:xfrm>
            <a:off x="533059" y="3235700"/>
            <a:ext cx="5829300" cy="196003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Jacques Francois Shadow"/>
              <a:buNone/>
            </a:pPr>
            <a:r>
              <a:rPr b="1" lang="en-GB" u="sng">
                <a:latin typeface="Jacques Francois Shadow"/>
                <a:ea typeface="Jacques Francois Shadow"/>
                <a:cs typeface="Jacques Francois Shadow"/>
                <a:sym typeface="Jacques Francois Shadow"/>
              </a:rPr>
              <a:t>Revision Pack: Literature Paper Two</a:t>
            </a:r>
            <a:endParaRPr/>
          </a:p>
        </p:txBody>
      </p:sp>
      <p:sp>
        <p:nvSpPr>
          <p:cNvPr descr="Image result for motivation for revision" id="94" name="Google Shape;94;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descr="Image result for motivation for revision" id="95" name="Google Shape;95;p1"/>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96" name="Google Shape;96;p1"/>
          <p:cNvPicPr preferRelativeResize="0"/>
          <p:nvPr/>
        </p:nvPicPr>
        <p:blipFill rotWithShape="1">
          <a:blip r:embed="rId3">
            <a:alphaModFix/>
          </a:blip>
          <a:srcRect b="0" l="0" r="0" t="0"/>
          <a:stretch/>
        </p:blipFill>
        <p:spPr>
          <a:xfrm>
            <a:off x="980728" y="5395292"/>
            <a:ext cx="2052451" cy="2899494"/>
          </a:xfrm>
          <a:prstGeom prst="rect">
            <a:avLst/>
          </a:prstGeom>
          <a:noFill/>
          <a:ln>
            <a:noFill/>
          </a:ln>
        </p:spPr>
      </p:pic>
      <p:pic>
        <p:nvPicPr>
          <p:cNvPr descr="Image result for motivation for revision" id="97" name="Google Shape;97;p1"/>
          <p:cNvPicPr preferRelativeResize="0"/>
          <p:nvPr/>
        </p:nvPicPr>
        <p:blipFill rotWithShape="1">
          <a:blip r:embed="rId4">
            <a:alphaModFix/>
          </a:blip>
          <a:srcRect b="0" l="0" r="0" t="0"/>
          <a:stretch/>
        </p:blipFill>
        <p:spPr>
          <a:xfrm>
            <a:off x="3482894" y="5395292"/>
            <a:ext cx="2498762" cy="3331682"/>
          </a:xfrm>
          <a:prstGeom prst="rect">
            <a:avLst/>
          </a:prstGeom>
          <a:noFill/>
          <a:ln>
            <a:noFill/>
          </a:ln>
        </p:spPr>
      </p:pic>
      <p:pic>
        <p:nvPicPr>
          <p:cNvPr id="98" name="Google Shape;98;p1"/>
          <p:cNvPicPr preferRelativeResize="0"/>
          <p:nvPr/>
        </p:nvPicPr>
        <p:blipFill>
          <a:blip r:embed="rId5">
            <a:alphaModFix/>
          </a:blip>
          <a:stretch>
            <a:fillRect/>
          </a:stretch>
        </p:blipFill>
        <p:spPr>
          <a:xfrm>
            <a:off x="307975" y="160350"/>
            <a:ext cx="1358050" cy="2066925"/>
          </a:xfrm>
          <a:prstGeom prst="rect">
            <a:avLst/>
          </a:prstGeom>
          <a:noFill/>
          <a:ln>
            <a:noFill/>
          </a:ln>
        </p:spPr>
      </p:pic>
      <p:pic>
        <p:nvPicPr>
          <p:cNvPr id="99" name="Google Shape;99;p1"/>
          <p:cNvPicPr preferRelativeResize="0"/>
          <p:nvPr/>
        </p:nvPicPr>
        <p:blipFill>
          <a:blip r:embed="rId6">
            <a:alphaModFix/>
          </a:blip>
          <a:stretch>
            <a:fillRect/>
          </a:stretch>
        </p:blipFill>
        <p:spPr>
          <a:xfrm>
            <a:off x="2166950" y="1656338"/>
            <a:ext cx="2524125" cy="1809750"/>
          </a:xfrm>
          <a:prstGeom prst="rect">
            <a:avLst/>
          </a:prstGeom>
          <a:noFill/>
          <a:ln>
            <a:noFill/>
          </a:ln>
        </p:spPr>
      </p:pic>
      <p:pic>
        <p:nvPicPr>
          <p:cNvPr id="100" name="Google Shape;100;p1"/>
          <p:cNvPicPr preferRelativeResize="0"/>
          <p:nvPr/>
        </p:nvPicPr>
        <p:blipFill>
          <a:blip r:embed="rId7">
            <a:alphaModFix/>
          </a:blip>
          <a:stretch>
            <a:fillRect/>
          </a:stretch>
        </p:blipFill>
        <p:spPr>
          <a:xfrm>
            <a:off x="4691087" y="262738"/>
            <a:ext cx="1862138" cy="18621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3d70f17fd0d_0_252"/>
          <p:cNvSpPr txBox="1"/>
          <p:nvPr>
            <p:ph idx="1" type="body"/>
          </p:nvPr>
        </p:nvSpPr>
        <p:spPr>
          <a:xfrm>
            <a:off x="342900" y="531300"/>
            <a:ext cx="6172200" cy="7636800"/>
          </a:xfrm>
          <a:prstGeom prst="rect">
            <a:avLst/>
          </a:prstGeom>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lang="en-GB" sz="1200"/>
              <a:t>Example (Sheila Birling):</a:t>
            </a:r>
            <a:endParaRPr sz="1200"/>
          </a:p>
          <a:p>
            <a:pPr indent="-304800" lvl="0" marL="457200" rtl="0" algn="l">
              <a:lnSpc>
                <a:spcPct val="115000"/>
              </a:lnSpc>
              <a:spcBef>
                <a:spcPts val="1200"/>
              </a:spcBef>
              <a:spcAft>
                <a:spcPts val="0"/>
              </a:spcAft>
              <a:buSzPts val="1200"/>
              <a:buFont typeface="Calibri"/>
              <a:buChar char="●"/>
            </a:pPr>
            <a:r>
              <a:rPr lang="en-GB" sz="1200"/>
              <a:t>1912: Limited role for women - Sheila matures, challenges stereotypes.</a:t>
            </a:r>
            <a:endParaRPr sz="1200"/>
          </a:p>
          <a:p>
            <a:pPr indent="-304800" lvl="0" marL="457200" rtl="0" algn="l">
              <a:lnSpc>
                <a:spcPct val="115000"/>
              </a:lnSpc>
              <a:spcBef>
                <a:spcPts val="0"/>
              </a:spcBef>
              <a:spcAft>
                <a:spcPts val="0"/>
              </a:spcAft>
              <a:buSzPts val="1200"/>
              <a:buFont typeface="Calibri"/>
              <a:buChar char="●"/>
            </a:pPr>
            <a:r>
              <a:rPr lang="en-GB" sz="1200"/>
              <a:t>1945: Women’s roles expanded in war - audience sees hope in her change.</a:t>
            </a:r>
            <a:endParaRPr sz="1200"/>
          </a:p>
          <a:p>
            <a:pPr indent="-304800" lvl="0" marL="457200" rtl="0" algn="l">
              <a:lnSpc>
                <a:spcPct val="115000"/>
              </a:lnSpc>
              <a:spcBef>
                <a:spcPts val="0"/>
              </a:spcBef>
              <a:spcAft>
                <a:spcPts val="0"/>
              </a:spcAft>
              <a:buSzPts val="1200"/>
              <a:buFont typeface="Calibri"/>
              <a:buChar char="●"/>
            </a:pPr>
            <a:r>
              <a:rPr lang="en-GB" sz="1200"/>
              <a:t>Quotation: ‘You and I aren’t the same people who sat down to dinner tonight.’</a:t>
            </a:r>
            <a:endParaRPr sz="1200"/>
          </a:p>
          <a:p>
            <a:pPr indent="0" lvl="0" marL="0" rtl="0" algn="l">
              <a:lnSpc>
                <a:spcPct val="115000"/>
              </a:lnSpc>
              <a:spcBef>
                <a:spcPts val="1800"/>
              </a:spcBef>
              <a:spcAft>
                <a:spcPts val="0"/>
              </a:spcAft>
              <a:buClr>
                <a:schemeClr val="dk1"/>
              </a:buClr>
              <a:buSzPts val="1100"/>
              <a:buFont typeface="Arial"/>
              <a:buNone/>
            </a:pPr>
            <a:r>
              <a:rPr b="1" lang="en-GB" sz="1200"/>
              <a:t>Step 4: Wrap-Up</a:t>
            </a:r>
            <a:endParaRPr b="1" sz="1200"/>
          </a:p>
          <a:p>
            <a:pPr indent="0" lvl="0" marL="0" rtl="0" algn="l">
              <a:lnSpc>
                <a:spcPct val="115000"/>
              </a:lnSpc>
              <a:spcBef>
                <a:spcPts val="1200"/>
              </a:spcBef>
              <a:spcAft>
                <a:spcPts val="0"/>
              </a:spcAft>
              <a:buClr>
                <a:schemeClr val="dk1"/>
              </a:buClr>
              <a:buSzPts val="1100"/>
              <a:buFont typeface="Arial"/>
              <a:buNone/>
            </a:pPr>
            <a:r>
              <a:rPr lang="en-GB" sz="1200"/>
              <a:t>Write one thesis-style sentence linking context, character/theme, and Priestley’s message.</a:t>
            </a:r>
            <a:endParaRPr sz="1200"/>
          </a:p>
          <a:p>
            <a:pPr indent="0" lvl="0" marL="0" rtl="0" algn="l">
              <a:lnSpc>
                <a:spcPct val="115000"/>
              </a:lnSpc>
              <a:spcBef>
                <a:spcPts val="1200"/>
              </a:spcBef>
              <a:spcAft>
                <a:spcPts val="0"/>
              </a:spcAft>
              <a:buNone/>
            </a:pPr>
            <a:r>
              <a:rPr lang="en-GB" sz="1200"/>
              <a:t>Example (Theme: Social Responsibility):</a:t>
            </a:r>
            <a:br>
              <a:rPr lang="en-GB" sz="1200"/>
            </a:br>
            <a:endParaRPr sz="1200"/>
          </a:p>
          <a:p>
            <a:pPr indent="0" lvl="0" marL="0" rtl="0" algn="l">
              <a:lnSpc>
                <a:spcPct val="115000"/>
              </a:lnSpc>
              <a:spcBef>
                <a:spcPts val="1200"/>
              </a:spcBef>
              <a:spcAft>
                <a:spcPts val="0"/>
              </a:spcAft>
              <a:buClr>
                <a:schemeClr val="dk1"/>
              </a:buClr>
              <a:buSzPts val="1100"/>
              <a:buFont typeface="Arial"/>
              <a:buNone/>
            </a:pPr>
            <a:r>
              <a:rPr lang="en-GB" sz="1200"/>
              <a:t>Priestley sets his 1912 play in a society blind to responsibility, but presents it to a 1945 audience ready for change, urging them to embrace socialism and collective duty.</a:t>
            </a:r>
            <a:endParaRPr sz="1200"/>
          </a:p>
          <a:p>
            <a:pPr indent="0" lvl="0" marL="0" rtl="0" algn="l">
              <a:lnSpc>
                <a:spcPct val="115000"/>
              </a:lnSpc>
              <a:spcBef>
                <a:spcPts val="1200"/>
              </a:spcBef>
              <a:spcAft>
                <a:spcPts val="0"/>
              </a:spcAft>
              <a:buClr>
                <a:schemeClr val="dk1"/>
              </a:buClr>
              <a:buSzPts val="1100"/>
              <a:buFont typeface="Arial"/>
              <a:buNone/>
            </a:pPr>
            <a:r>
              <a:rPr lang="en-GB" sz="1200"/>
              <a:t>Resources you can use:</a:t>
            </a:r>
            <a:endParaRPr sz="1200"/>
          </a:p>
          <a:p>
            <a:pPr indent="-304800" lvl="0" marL="457200" rtl="0" algn="l">
              <a:lnSpc>
                <a:spcPct val="115000"/>
              </a:lnSpc>
              <a:spcBef>
                <a:spcPts val="1200"/>
              </a:spcBef>
              <a:spcAft>
                <a:spcPts val="0"/>
              </a:spcAft>
              <a:buSzPts val="1200"/>
              <a:buChar char="●"/>
            </a:pPr>
            <a:r>
              <a:rPr b="1" lang="en-GB" sz="1200"/>
              <a:t>BBC Bitesize: </a:t>
            </a:r>
            <a:r>
              <a:rPr b="1" i="1" lang="en-GB" sz="1200"/>
              <a:t>An Inspector Calls</a:t>
            </a:r>
            <a:r>
              <a:rPr lang="en-GB" sz="1200"/>
              <a:t> (context and themes)</a:t>
            </a:r>
            <a:endParaRPr sz="1200"/>
          </a:p>
          <a:p>
            <a:pPr indent="-304800" lvl="0" marL="457200" rtl="0" algn="l">
              <a:lnSpc>
                <a:spcPct val="115000"/>
              </a:lnSpc>
              <a:spcBef>
                <a:spcPts val="0"/>
              </a:spcBef>
              <a:spcAft>
                <a:spcPts val="0"/>
              </a:spcAft>
              <a:buSzPts val="1200"/>
              <a:buFont typeface="Calibri"/>
              <a:buChar char="●"/>
            </a:pPr>
            <a:r>
              <a:rPr b="1" lang="en-GB" sz="1200"/>
              <a:t>SparkNotes / York Notes summaries</a:t>
            </a:r>
            <a:endParaRPr b="1" sz="1200"/>
          </a:p>
          <a:p>
            <a:pPr indent="-304800" lvl="0" marL="457200" rtl="0" algn="l">
              <a:lnSpc>
                <a:spcPct val="115000"/>
              </a:lnSpc>
              <a:spcBef>
                <a:spcPts val="0"/>
              </a:spcBef>
              <a:spcAft>
                <a:spcPts val="0"/>
              </a:spcAft>
              <a:buSzPts val="1200"/>
              <a:buChar char="●"/>
            </a:pPr>
            <a:r>
              <a:rPr lang="en-GB" sz="1200"/>
              <a:t>Your </a:t>
            </a:r>
            <a:r>
              <a:rPr b="1" lang="en-GB" sz="1200"/>
              <a:t>class notes / annotations</a:t>
            </a:r>
            <a:r>
              <a:rPr lang="en-GB" sz="1200"/>
              <a:t> in the play</a:t>
            </a:r>
            <a:endParaRPr sz="1200"/>
          </a:p>
          <a:p>
            <a:pPr indent="-304800" lvl="0" marL="457200" rtl="0" algn="l">
              <a:lnSpc>
                <a:spcPct val="115000"/>
              </a:lnSpc>
              <a:spcBef>
                <a:spcPts val="0"/>
              </a:spcBef>
              <a:spcAft>
                <a:spcPts val="0"/>
              </a:spcAft>
              <a:buSzPts val="1200"/>
              <a:buChar char="●"/>
            </a:pPr>
            <a:r>
              <a:rPr b="1" lang="en-GB" sz="1200"/>
              <a:t>GCSEPod</a:t>
            </a:r>
            <a:endParaRPr b="1" sz="1200"/>
          </a:p>
          <a:p>
            <a:pPr indent="-304800" lvl="0" marL="457200" rtl="0" algn="l">
              <a:lnSpc>
                <a:spcPct val="115000"/>
              </a:lnSpc>
              <a:spcBef>
                <a:spcPts val="0"/>
              </a:spcBef>
              <a:spcAft>
                <a:spcPts val="0"/>
              </a:spcAft>
              <a:buSzPts val="1200"/>
              <a:buChar char="●"/>
            </a:pPr>
            <a:r>
              <a:rPr b="1" lang="en-GB" sz="1200"/>
              <a:t>Seneca </a:t>
            </a:r>
            <a:endParaRPr b="1" sz="1200"/>
          </a:p>
          <a:p>
            <a:pPr indent="-304800" lvl="0" marL="457200" rtl="0" algn="l">
              <a:lnSpc>
                <a:spcPct val="115000"/>
              </a:lnSpc>
              <a:spcBef>
                <a:spcPts val="0"/>
              </a:spcBef>
              <a:spcAft>
                <a:spcPts val="0"/>
              </a:spcAft>
              <a:buSzPts val="1200"/>
              <a:buChar char="●"/>
            </a:pPr>
            <a:r>
              <a:rPr b="1" lang="en-GB" sz="1200"/>
              <a:t>CGP study guides</a:t>
            </a:r>
            <a:endParaRPr b="1" sz="1200"/>
          </a:p>
          <a:p>
            <a:pPr indent="-304800" lvl="0" marL="457200" rtl="0" algn="l">
              <a:lnSpc>
                <a:spcPct val="115000"/>
              </a:lnSpc>
              <a:spcBef>
                <a:spcPts val="0"/>
              </a:spcBef>
              <a:spcAft>
                <a:spcPts val="0"/>
              </a:spcAft>
              <a:buSzPts val="1200"/>
              <a:buChar char="●"/>
            </a:pPr>
            <a:r>
              <a:rPr b="1" lang="en-GB" sz="1200"/>
              <a:t>Mr Bruff on YouTube</a:t>
            </a:r>
            <a:endParaRPr b="1" sz="1200"/>
          </a:p>
          <a:p>
            <a:pPr indent="0" lvl="0" marL="0" rtl="0" algn="l">
              <a:spcBef>
                <a:spcPts val="12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3d70f17fd0d_0_257"/>
          <p:cNvSpPr txBox="1"/>
          <p:nvPr>
            <p:ph type="title"/>
          </p:nvPr>
        </p:nvSpPr>
        <p:spPr>
          <a:xfrm>
            <a:off x="342900" y="519982"/>
            <a:ext cx="6172200" cy="1524000"/>
          </a:xfrm>
          <a:prstGeom prst="rect">
            <a:avLst/>
          </a:prstGeom>
        </p:spPr>
        <p:txBody>
          <a:bodyPr anchorCtr="0" anchor="ctr" bIns="45700" lIns="91425" spcFirstLastPara="1" rIns="91425" wrap="square" tIns="45700">
            <a:noAutofit/>
          </a:bodyPr>
          <a:lstStyle/>
          <a:p>
            <a:pPr indent="0" lvl="0" marL="0" rtl="0" algn="ctr">
              <a:lnSpc>
                <a:spcPct val="115000"/>
              </a:lnSpc>
              <a:spcBef>
                <a:spcPts val="2400"/>
              </a:spcBef>
              <a:spcAft>
                <a:spcPts val="0"/>
              </a:spcAft>
              <a:buClr>
                <a:schemeClr val="dk1"/>
              </a:buClr>
              <a:buSzPts val="990"/>
              <a:buFont typeface="Arial"/>
              <a:buNone/>
            </a:pPr>
            <a:r>
              <a:rPr b="1" lang="en-GB" sz="3070"/>
              <a:t>Assessment Sheet: Mr Birling</a:t>
            </a:r>
            <a:endParaRPr b="1" sz="3070"/>
          </a:p>
          <a:p>
            <a:pPr indent="0" lvl="0" marL="0" rtl="0" algn="ctr">
              <a:lnSpc>
                <a:spcPct val="115000"/>
              </a:lnSpc>
              <a:spcBef>
                <a:spcPts val="1200"/>
              </a:spcBef>
              <a:spcAft>
                <a:spcPts val="0"/>
              </a:spcAft>
              <a:buClr>
                <a:schemeClr val="dk1"/>
              </a:buClr>
              <a:buSzPts val="990"/>
              <a:buFont typeface="Arial"/>
              <a:buNone/>
            </a:pPr>
            <a:r>
              <a:rPr i="1" lang="en-GB" sz="1990"/>
              <a:t>Question: How does Priestley present Mr Birling as a selfish character?</a:t>
            </a:r>
            <a:endParaRPr i="1" sz="1990"/>
          </a:p>
          <a:p>
            <a:pPr indent="0" lvl="0" marL="0" rtl="0" algn="ctr">
              <a:spcBef>
                <a:spcPts val="1200"/>
              </a:spcBef>
              <a:spcAft>
                <a:spcPts val="0"/>
              </a:spcAft>
              <a:buSzPts val="990"/>
              <a:buNone/>
            </a:pPr>
            <a:r>
              <a:t/>
            </a:r>
            <a:endParaRPr sz="4960"/>
          </a:p>
        </p:txBody>
      </p:sp>
      <p:sp>
        <p:nvSpPr>
          <p:cNvPr id="166" name="Google Shape;166;g3d70f17fd0d_0_257"/>
          <p:cNvSpPr txBox="1"/>
          <p:nvPr>
            <p:ph idx="1" type="body"/>
          </p:nvPr>
        </p:nvSpPr>
        <p:spPr>
          <a:xfrm>
            <a:off x="342900" y="1831600"/>
            <a:ext cx="6172200" cy="6839700"/>
          </a:xfrm>
          <a:prstGeom prst="rect">
            <a:avLst/>
          </a:prstGeom>
        </p:spPr>
        <p:txBody>
          <a:bodyPr anchorCtr="0" anchor="t" bIns="45700" lIns="91425" spcFirstLastPara="1" rIns="91425" wrap="square" tIns="45700">
            <a:normAutofit fontScale="40000" lnSpcReduction="20000"/>
          </a:bodyPr>
          <a:lstStyle/>
          <a:p>
            <a:pPr indent="0" lvl="0" marL="0" rtl="0" algn="l">
              <a:lnSpc>
                <a:spcPct val="115000"/>
              </a:lnSpc>
              <a:spcBef>
                <a:spcPts val="1200"/>
              </a:spcBef>
              <a:spcAft>
                <a:spcPts val="0"/>
              </a:spcAft>
              <a:buNone/>
            </a:pPr>
            <a:r>
              <a:rPr lang="en-GB"/>
              <a:t>Using the simplified marksheet on the next page, read, annotate and award a level/mark for the example paragraphs below. Please note that the band/mark would be awarded for a sustained answer, not just one paragraph. </a:t>
            </a:r>
            <a:endParaRPr/>
          </a:p>
          <a:p>
            <a:pPr indent="0" lvl="0" marL="0" rtl="0" algn="l">
              <a:lnSpc>
                <a:spcPct val="115000"/>
              </a:lnSpc>
              <a:spcBef>
                <a:spcPts val="1200"/>
              </a:spcBef>
              <a:spcAft>
                <a:spcPts val="0"/>
              </a:spcAft>
              <a:buNone/>
            </a:pPr>
            <a:r>
              <a:rPr lang="en-GB"/>
              <a:t>Example one:</a:t>
            </a:r>
            <a:endParaRPr/>
          </a:p>
          <a:p>
            <a:pPr indent="0" lvl="0" marL="0" rtl="0" algn="l">
              <a:lnSpc>
                <a:spcPct val="115000"/>
              </a:lnSpc>
              <a:spcBef>
                <a:spcPts val="1200"/>
              </a:spcBef>
              <a:spcAft>
                <a:spcPts val="0"/>
              </a:spcAft>
              <a:buNone/>
            </a:pPr>
            <a:r>
              <a:rPr lang="en-GB"/>
              <a:t>Priestley presents Mr Birling as selfish and arrogant through his speeches in Act 1. He describes himself as a “hard-headed practical man of business.” This quotation shows he values profit over people. The audience in 1945 would dislike him because they know capitalists like Birling refused to help workers before the war. Priestley is warning the audience not to trust men like Birling. Later in the play, Birling refuses to accept any responsibility for Eva’s death, which makes him seem even more selfish.</a:t>
            </a:r>
            <a:endParaRPr/>
          </a:p>
          <a:p>
            <a:pPr indent="0" lvl="0" marL="0" rtl="0" algn="l">
              <a:lnSpc>
                <a:spcPct val="115000"/>
              </a:lnSpc>
              <a:spcBef>
                <a:spcPts val="1200"/>
              </a:spcBef>
              <a:spcAft>
                <a:spcPts val="0"/>
              </a:spcAft>
              <a:buNone/>
            </a:pPr>
            <a:r>
              <a:rPr lang="en-GB"/>
              <a:t>Example two:</a:t>
            </a:r>
            <a:endParaRPr/>
          </a:p>
          <a:p>
            <a:pPr indent="0" lvl="0" marL="0" rtl="0" algn="l">
              <a:lnSpc>
                <a:spcPct val="115000"/>
              </a:lnSpc>
              <a:spcBef>
                <a:spcPts val="1200"/>
              </a:spcBef>
              <a:spcAft>
                <a:spcPts val="0"/>
              </a:spcAft>
              <a:buNone/>
            </a:pPr>
            <a:r>
              <a:rPr lang="en-GB"/>
              <a:t>Priestley deliberately portrays Mr Birling as the embodiment of selfish capitalism. When Birling declares the Titanic is “unsinkable, absolutely unsinkable,” the repetition of “absolutely” highlights his overconfidence. This dramatic irony makes him look foolish to the audience, who know disaster is inevitable. The audience loses respect for him and questions his authority. This contrasts sharply with the Inspector’s later warning about “fire and blood and anguish,” presenting Birling as dangerously short-sighted. Through Birling’s arrogance, Priestley attacks self-serving leaders and urges his 1945 audience to reject capitalist values in favour of collective responsibility.</a:t>
            </a:r>
            <a:endParaRPr/>
          </a:p>
          <a:p>
            <a:pPr indent="0" lvl="0" marL="0" rtl="0" algn="l">
              <a:lnSpc>
                <a:spcPct val="115000"/>
              </a:lnSpc>
              <a:spcBef>
                <a:spcPts val="1200"/>
              </a:spcBef>
              <a:spcAft>
                <a:spcPts val="0"/>
              </a:spcAft>
              <a:buNone/>
            </a:pPr>
            <a:r>
              <a:rPr lang="en-GB"/>
              <a:t>Example 3:</a:t>
            </a:r>
            <a:endParaRPr/>
          </a:p>
          <a:p>
            <a:pPr indent="0" lvl="0" marL="0" rtl="0" algn="l">
              <a:lnSpc>
                <a:spcPct val="115000"/>
              </a:lnSpc>
              <a:spcBef>
                <a:spcPts val="1200"/>
              </a:spcBef>
              <a:spcAft>
                <a:spcPts val="0"/>
              </a:spcAft>
              <a:buClr>
                <a:schemeClr val="dk1"/>
              </a:buClr>
              <a:buSzPct val="34375"/>
              <a:buFont typeface="Arial"/>
              <a:buNone/>
            </a:pPr>
            <a:r>
              <a:rPr lang="en-GB"/>
              <a:t>Mr Birling is shown as selfish because he only cares about himself and money. At the start of the play, he talks about being a “hard-headed businessman,” which shows that he is proud of putting profit first. He also says there won’t be a war and that the Titanic is “unsinkable.” These ideas make him look silly to the audience because they know he is wrong. Instead of thinking about his family or about Eva Smith, he only talks about how important he is and what he thinks will happen. This shows he does not really care about other people.</a:t>
            </a:r>
            <a:endParaRPr/>
          </a:p>
          <a:p>
            <a:pPr indent="0" lvl="0" marL="0" rtl="0" algn="l">
              <a:spcBef>
                <a:spcPts val="12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3d70f17fd0d_0_263"/>
          <p:cNvSpPr txBox="1"/>
          <p:nvPr>
            <p:ph idx="1" type="body"/>
          </p:nvPr>
        </p:nvSpPr>
        <p:spPr>
          <a:xfrm>
            <a:off x="342900" y="349550"/>
            <a:ext cx="6172200" cy="7818600"/>
          </a:xfrm>
          <a:prstGeom prst="rect">
            <a:avLst/>
          </a:prstGeom>
        </p:spPr>
        <p:txBody>
          <a:bodyPr anchorCtr="0" anchor="t" bIns="45700" lIns="91425" spcFirstLastPara="1" rIns="91425" wrap="square" tIns="45700">
            <a:noAutofit/>
          </a:bodyPr>
          <a:lstStyle/>
          <a:p>
            <a:pPr indent="0" lvl="0" marL="0" rtl="0" algn="l">
              <a:lnSpc>
                <a:spcPct val="115000"/>
              </a:lnSpc>
              <a:spcBef>
                <a:spcPts val="1800"/>
              </a:spcBef>
              <a:spcAft>
                <a:spcPts val="0"/>
              </a:spcAft>
              <a:buClr>
                <a:schemeClr val="dk1"/>
              </a:buClr>
              <a:buSzPts val="1100"/>
              <a:buFont typeface="Arial"/>
              <a:buNone/>
            </a:pPr>
            <a:r>
              <a:rPr b="1" lang="en-GB" sz="1200"/>
              <a:t>Marking Symbols</a:t>
            </a:r>
            <a:endParaRPr b="1" sz="1200"/>
          </a:p>
          <a:p>
            <a:pPr indent="0" lvl="0" marL="0" rtl="0" algn="l">
              <a:lnSpc>
                <a:spcPct val="115000"/>
              </a:lnSpc>
              <a:spcBef>
                <a:spcPts val="1200"/>
              </a:spcBef>
              <a:spcAft>
                <a:spcPts val="0"/>
              </a:spcAft>
              <a:buClr>
                <a:schemeClr val="dk1"/>
              </a:buClr>
              <a:buSzPts val="1100"/>
              <a:buFont typeface="Arial"/>
              <a:buNone/>
            </a:pPr>
            <a:r>
              <a:rPr lang="en-GB" sz="1200"/>
              <a:t>Use these as you read your own (or a partner’s) answer:</a:t>
            </a:r>
            <a:endParaRPr sz="1200"/>
          </a:p>
          <a:p>
            <a:pPr indent="-304800" lvl="0" marL="457200" rtl="0" algn="l">
              <a:lnSpc>
                <a:spcPct val="115000"/>
              </a:lnSpc>
              <a:spcBef>
                <a:spcPts val="1200"/>
              </a:spcBef>
              <a:spcAft>
                <a:spcPts val="0"/>
              </a:spcAft>
              <a:buSzPts val="1200"/>
              <a:buChar char="●"/>
            </a:pPr>
            <a:r>
              <a:rPr b="1" lang="en-GB" sz="1200"/>
              <a:t>✦</a:t>
            </a:r>
            <a:r>
              <a:rPr lang="en-GB" sz="1200"/>
              <a:t> = Well-chosen quotation</a:t>
            </a:r>
            <a:endParaRPr sz="1200"/>
          </a:p>
          <a:p>
            <a:pPr indent="-304800" lvl="0" marL="457200" rtl="0" algn="l">
              <a:lnSpc>
                <a:spcPct val="115000"/>
              </a:lnSpc>
              <a:spcBef>
                <a:spcPts val="0"/>
              </a:spcBef>
              <a:spcAft>
                <a:spcPts val="0"/>
              </a:spcAft>
              <a:buSzPts val="1200"/>
              <a:buChar char="●"/>
            </a:pPr>
            <a:r>
              <a:rPr b="1" lang="en-GB" sz="1200"/>
              <a:t>★</a:t>
            </a:r>
            <a:r>
              <a:rPr lang="en-GB" sz="1200"/>
              <a:t> = Clear explanation of HOW Priestley presents Birling</a:t>
            </a:r>
            <a:endParaRPr sz="1200"/>
          </a:p>
          <a:p>
            <a:pPr indent="-304800" lvl="0" marL="457200" rtl="0" algn="l">
              <a:lnSpc>
                <a:spcPct val="115000"/>
              </a:lnSpc>
              <a:spcBef>
                <a:spcPts val="0"/>
              </a:spcBef>
              <a:spcAft>
                <a:spcPts val="0"/>
              </a:spcAft>
              <a:buSzPts val="1200"/>
              <a:buChar char="●"/>
            </a:pPr>
            <a:r>
              <a:rPr b="1" lang="en-GB" sz="1200"/>
              <a:t>⚑</a:t>
            </a:r>
            <a:r>
              <a:rPr lang="en-GB" sz="1200"/>
              <a:t> = Link to another moment in the play</a:t>
            </a:r>
            <a:endParaRPr sz="1200"/>
          </a:p>
          <a:p>
            <a:pPr indent="-304800" lvl="0" marL="457200" rtl="0" algn="l">
              <a:lnSpc>
                <a:spcPct val="115000"/>
              </a:lnSpc>
              <a:spcBef>
                <a:spcPts val="0"/>
              </a:spcBef>
              <a:spcAft>
                <a:spcPts val="0"/>
              </a:spcAft>
              <a:buSzPts val="1200"/>
              <a:buChar char="●"/>
            </a:pPr>
            <a:r>
              <a:rPr b="1" lang="en-GB" sz="1200"/>
              <a:t>☀</a:t>
            </a:r>
            <a:r>
              <a:rPr lang="en-GB" sz="1200"/>
              <a:t> = Priestley’s message / purpose</a:t>
            </a:r>
            <a:endParaRPr sz="1200"/>
          </a:p>
          <a:p>
            <a:pPr indent="-304800" lvl="0" marL="457200" rtl="0" algn="l">
              <a:lnSpc>
                <a:spcPct val="115000"/>
              </a:lnSpc>
              <a:spcBef>
                <a:spcPts val="0"/>
              </a:spcBef>
              <a:spcAft>
                <a:spcPts val="0"/>
              </a:spcAft>
              <a:buSzPts val="1200"/>
              <a:buChar char="●"/>
            </a:pPr>
            <a:r>
              <a:rPr b="1" lang="en-GB" sz="1200"/>
              <a:t>♥</a:t>
            </a:r>
            <a:r>
              <a:rPr lang="en-GB" sz="1200"/>
              <a:t> = Audience reaction (how we are meant to feel)</a:t>
            </a:r>
            <a:endParaRPr sz="1200"/>
          </a:p>
          <a:p>
            <a:pPr indent="-304800" lvl="0" marL="457200" rtl="0" algn="l">
              <a:lnSpc>
                <a:spcPct val="115000"/>
              </a:lnSpc>
              <a:spcBef>
                <a:spcPts val="0"/>
              </a:spcBef>
              <a:spcAft>
                <a:spcPts val="0"/>
              </a:spcAft>
              <a:buSzPts val="1200"/>
              <a:buChar char="●"/>
            </a:pPr>
            <a:r>
              <a:rPr b="1" lang="en-GB" sz="1200"/>
              <a:t>✎</a:t>
            </a:r>
            <a:r>
              <a:rPr lang="en-GB" sz="1200"/>
              <a:t> = Writing is linked directly back to the question</a:t>
            </a:r>
            <a:endParaRPr sz="1200"/>
          </a:p>
          <a:p>
            <a:pPr indent="0" lvl="0" marL="0" rtl="0" algn="l">
              <a:lnSpc>
                <a:spcPct val="115000"/>
              </a:lnSpc>
              <a:spcBef>
                <a:spcPts val="1200"/>
              </a:spcBef>
              <a:spcAft>
                <a:spcPts val="0"/>
              </a:spcAft>
              <a:buClr>
                <a:schemeClr val="dk1"/>
              </a:buClr>
              <a:buSzPts val="1100"/>
              <a:buFont typeface="Arial"/>
              <a:buNone/>
            </a:pPr>
            <a:r>
              <a:rPr b="1" lang="en-GB" sz="1200"/>
              <a:t>Highlight / annotate</a:t>
            </a:r>
            <a:r>
              <a:rPr lang="en-GB" sz="1200"/>
              <a:t> these symbols as you find them.</a:t>
            </a:r>
            <a:endParaRPr sz="1200"/>
          </a:p>
          <a:p>
            <a:pPr indent="0" lvl="0" marL="0" rtl="0" algn="l">
              <a:lnSpc>
                <a:spcPct val="115000"/>
              </a:lnSpc>
              <a:spcBef>
                <a:spcPts val="1800"/>
              </a:spcBef>
              <a:spcAft>
                <a:spcPts val="0"/>
              </a:spcAft>
              <a:buClr>
                <a:schemeClr val="dk1"/>
              </a:buClr>
              <a:buSzPts val="1100"/>
              <a:buFont typeface="Arial"/>
              <a:buNone/>
            </a:pPr>
            <a:r>
              <a:rPr b="1" lang="en-GB" sz="1200"/>
              <a:t>Level Guide</a:t>
            </a:r>
            <a:endParaRPr b="1" sz="1200"/>
          </a:p>
          <a:p>
            <a:pPr indent="0" lvl="0" marL="0" rtl="0" algn="l">
              <a:lnSpc>
                <a:spcPct val="115000"/>
              </a:lnSpc>
              <a:spcBef>
                <a:spcPts val="1400"/>
              </a:spcBef>
              <a:spcAft>
                <a:spcPts val="0"/>
              </a:spcAft>
              <a:buClr>
                <a:schemeClr val="dk1"/>
              </a:buClr>
              <a:buSzPts val="1100"/>
              <a:buFont typeface="Arial"/>
              <a:buNone/>
            </a:pPr>
            <a:r>
              <a:rPr b="1" lang="en-GB" sz="1200"/>
              <a:t>Level 1: Simple (1–6 marks)</a:t>
            </a:r>
            <a:endParaRPr b="1" sz="1200"/>
          </a:p>
          <a:p>
            <a:pPr indent="-304800" lvl="0" marL="457200" rtl="0" algn="l">
              <a:lnSpc>
                <a:spcPct val="115000"/>
              </a:lnSpc>
              <a:spcBef>
                <a:spcPts val="1200"/>
              </a:spcBef>
              <a:spcAft>
                <a:spcPts val="0"/>
              </a:spcAft>
              <a:buSzPts val="1200"/>
              <a:buFont typeface="Calibri"/>
              <a:buChar char="●"/>
            </a:pPr>
            <a:r>
              <a:rPr lang="en-GB" sz="1200"/>
              <a:t>Retells what Birling says/does.</a:t>
            </a:r>
            <a:endParaRPr sz="1200"/>
          </a:p>
          <a:p>
            <a:pPr indent="-304800" lvl="0" marL="457200" rtl="0" algn="l">
              <a:lnSpc>
                <a:spcPct val="115000"/>
              </a:lnSpc>
              <a:spcBef>
                <a:spcPts val="0"/>
              </a:spcBef>
              <a:spcAft>
                <a:spcPts val="0"/>
              </a:spcAft>
              <a:buSzPts val="1200"/>
              <a:buFont typeface="Calibri"/>
              <a:buChar char="●"/>
            </a:pPr>
            <a:r>
              <a:rPr lang="en-GB" sz="1200"/>
              <a:t>Few or no quotations.</a:t>
            </a:r>
            <a:endParaRPr sz="1200"/>
          </a:p>
          <a:p>
            <a:pPr indent="-304800" lvl="0" marL="457200" rtl="0" algn="l">
              <a:lnSpc>
                <a:spcPct val="115000"/>
              </a:lnSpc>
              <a:spcBef>
                <a:spcPts val="0"/>
              </a:spcBef>
              <a:spcAft>
                <a:spcPts val="0"/>
              </a:spcAft>
              <a:buSzPts val="1200"/>
              <a:buFont typeface="Calibri"/>
              <a:buChar char="●"/>
            </a:pPr>
            <a:r>
              <a:rPr lang="en-GB" sz="1200"/>
              <a:t>Doesn’t explain </a:t>
            </a:r>
            <a:r>
              <a:rPr i="1" lang="en-GB" sz="1200"/>
              <a:t>how</a:t>
            </a:r>
            <a:r>
              <a:rPr lang="en-GB" sz="1200"/>
              <a:t> or </a:t>
            </a:r>
            <a:r>
              <a:rPr i="1" lang="en-GB" sz="1200"/>
              <a:t>why</a:t>
            </a:r>
            <a:r>
              <a:rPr lang="en-GB" sz="1200"/>
              <a:t>.</a:t>
            </a:r>
            <a:endParaRPr sz="1200"/>
          </a:p>
          <a:p>
            <a:pPr indent="0" lvl="0" marL="0" rtl="0" algn="l">
              <a:lnSpc>
                <a:spcPct val="115000"/>
              </a:lnSpc>
              <a:spcBef>
                <a:spcPts val="1400"/>
              </a:spcBef>
              <a:spcAft>
                <a:spcPts val="0"/>
              </a:spcAft>
              <a:buClr>
                <a:schemeClr val="dk1"/>
              </a:buClr>
              <a:buSzPts val="1100"/>
              <a:buFont typeface="Arial"/>
              <a:buNone/>
            </a:pPr>
            <a:r>
              <a:rPr b="1" lang="en-GB" sz="1200"/>
              <a:t>Level 2: Developing (7–12 marks)</a:t>
            </a:r>
            <a:endParaRPr b="1" sz="1200"/>
          </a:p>
          <a:p>
            <a:pPr indent="-304800" lvl="0" marL="457200" rtl="0" algn="l">
              <a:lnSpc>
                <a:spcPct val="115000"/>
              </a:lnSpc>
              <a:spcBef>
                <a:spcPts val="1200"/>
              </a:spcBef>
              <a:spcAft>
                <a:spcPts val="0"/>
              </a:spcAft>
              <a:buSzPts val="1200"/>
              <a:buFont typeface="Calibri"/>
              <a:buChar char="●"/>
            </a:pPr>
            <a:r>
              <a:rPr lang="en-GB" sz="1200"/>
              <a:t>Some quotations.</a:t>
            </a:r>
            <a:endParaRPr sz="1200"/>
          </a:p>
          <a:p>
            <a:pPr indent="-304800" lvl="0" marL="457200" rtl="0" algn="l">
              <a:lnSpc>
                <a:spcPct val="115000"/>
              </a:lnSpc>
              <a:spcBef>
                <a:spcPts val="0"/>
              </a:spcBef>
              <a:spcAft>
                <a:spcPts val="0"/>
              </a:spcAft>
              <a:buSzPts val="1200"/>
              <a:buFont typeface="Calibri"/>
              <a:buChar char="●"/>
            </a:pPr>
            <a:r>
              <a:rPr lang="en-GB" sz="1200"/>
              <a:t>Begins to explain meaning.</a:t>
            </a:r>
            <a:endParaRPr sz="1200"/>
          </a:p>
          <a:p>
            <a:pPr indent="-304800" lvl="0" marL="457200" rtl="0" algn="l">
              <a:lnSpc>
                <a:spcPct val="115000"/>
              </a:lnSpc>
              <a:spcBef>
                <a:spcPts val="0"/>
              </a:spcBef>
              <a:spcAft>
                <a:spcPts val="0"/>
              </a:spcAft>
              <a:buSzPts val="1200"/>
              <a:buFont typeface="Calibri"/>
              <a:buChar char="●"/>
            </a:pPr>
            <a:r>
              <a:rPr lang="en-GB" sz="1200"/>
              <a:t>May hint at Priestley’s purpose.</a:t>
            </a:r>
            <a:endParaRPr sz="1200"/>
          </a:p>
          <a:p>
            <a:pPr indent="0" lvl="0" marL="0" rtl="0" algn="l">
              <a:lnSpc>
                <a:spcPct val="115000"/>
              </a:lnSpc>
              <a:spcBef>
                <a:spcPts val="1400"/>
              </a:spcBef>
              <a:spcAft>
                <a:spcPts val="0"/>
              </a:spcAft>
              <a:buClr>
                <a:schemeClr val="dk1"/>
              </a:buClr>
              <a:buSzPts val="1100"/>
              <a:buFont typeface="Arial"/>
              <a:buNone/>
            </a:pPr>
            <a:r>
              <a:rPr b="1" lang="en-GB" sz="1200"/>
              <a:t>Level 3: Secure (13–18 marks)</a:t>
            </a:r>
            <a:endParaRPr b="1" sz="1200"/>
          </a:p>
          <a:p>
            <a:pPr indent="-304800" lvl="0" marL="457200" rtl="0" algn="l">
              <a:lnSpc>
                <a:spcPct val="115000"/>
              </a:lnSpc>
              <a:spcBef>
                <a:spcPts val="1200"/>
              </a:spcBef>
              <a:spcAft>
                <a:spcPts val="0"/>
              </a:spcAft>
              <a:buSzPts val="1200"/>
              <a:buFont typeface="Calibri"/>
              <a:buChar char="●"/>
            </a:pPr>
            <a:r>
              <a:rPr lang="en-GB" sz="1200"/>
              <a:t>Well-chosen quotations with analysis.</a:t>
            </a:r>
            <a:br>
              <a:rPr lang="en-GB" sz="1200"/>
            </a:br>
            <a:r>
              <a:rPr lang="en-GB" sz="1200"/>
              <a:t>Links to other scenes.</a:t>
            </a:r>
            <a:endParaRPr sz="1200"/>
          </a:p>
          <a:p>
            <a:pPr indent="-304800" lvl="0" marL="457200" rtl="0" algn="l">
              <a:lnSpc>
                <a:spcPct val="115000"/>
              </a:lnSpc>
              <a:spcBef>
                <a:spcPts val="0"/>
              </a:spcBef>
              <a:spcAft>
                <a:spcPts val="0"/>
              </a:spcAft>
              <a:buSzPts val="1200"/>
              <a:buFont typeface="Calibri"/>
              <a:buChar char="●"/>
            </a:pPr>
            <a:r>
              <a:rPr lang="en-GB" sz="1200"/>
              <a:t>Mentions Priestley’s socialist message.</a:t>
            </a:r>
            <a:br>
              <a:rPr lang="en-GB" sz="1200"/>
            </a:br>
            <a:endParaRPr sz="1200"/>
          </a:p>
          <a:p>
            <a:pPr indent="0" lvl="0" marL="0" rtl="0" algn="l">
              <a:lnSpc>
                <a:spcPct val="115000"/>
              </a:lnSpc>
              <a:spcBef>
                <a:spcPts val="1200"/>
              </a:spcBef>
              <a:spcAft>
                <a:spcPts val="0"/>
              </a:spcAft>
              <a:buNone/>
            </a:pPr>
            <a:r>
              <a:rPr b="1" lang="en-GB" sz="1200"/>
              <a:t>Level 4: Perceptive (19–24 marks)</a:t>
            </a:r>
            <a:endParaRPr b="1" sz="1200"/>
          </a:p>
          <a:p>
            <a:pPr indent="-304800" lvl="0" marL="457200" rtl="0" algn="l">
              <a:lnSpc>
                <a:spcPct val="115000"/>
              </a:lnSpc>
              <a:spcBef>
                <a:spcPts val="1200"/>
              </a:spcBef>
              <a:spcAft>
                <a:spcPts val="0"/>
              </a:spcAft>
              <a:buSzPts val="1200"/>
              <a:buFont typeface="Calibri"/>
              <a:buChar char="●"/>
            </a:pPr>
            <a:r>
              <a:rPr lang="en-GB" sz="1200"/>
              <a:t>Detailed, thoughtful language analysis.</a:t>
            </a:r>
            <a:endParaRPr sz="1200"/>
          </a:p>
          <a:p>
            <a:pPr indent="-304800" lvl="0" marL="457200" rtl="0" algn="l">
              <a:lnSpc>
                <a:spcPct val="115000"/>
              </a:lnSpc>
              <a:spcBef>
                <a:spcPts val="0"/>
              </a:spcBef>
              <a:spcAft>
                <a:spcPts val="0"/>
              </a:spcAft>
              <a:buSzPts val="1200"/>
              <a:buFont typeface="Calibri"/>
              <a:buChar char="●"/>
            </a:pPr>
            <a:r>
              <a:rPr lang="en-GB" sz="1200"/>
              <a:t>Strong links across the play.</a:t>
            </a:r>
            <a:endParaRPr sz="1200"/>
          </a:p>
          <a:p>
            <a:pPr indent="-304800" lvl="0" marL="457200" rtl="0" algn="l">
              <a:lnSpc>
                <a:spcPct val="115000"/>
              </a:lnSpc>
              <a:spcBef>
                <a:spcPts val="0"/>
              </a:spcBef>
              <a:spcAft>
                <a:spcPts val="0"/>
              </a:spcAft>
              <a:buSzPts val="1200"/>
              <a:buFont typeface="Calibri"/>
              <a:buChar char="●"/>
            </a:pPr>
            <a:r>
              <a:rPr lang="en-GB" sz="1200"/>
              <a:t>Clear focus on Priestley’s message + audience impact.</a:t>
            </a:r>
            <a:endParaRPr sz="1200"/>
          </a:p>
          <a:p>
            <a:pPr indent="0" lvl="0" marL="0" rtl="0" algn="l">
              <a:lnSpc>
                <a:spcPct val="115000"/>
              </a:lnSpc>
              <a:spcBef>
                <a:spcPts val="1200"/>
              </a:spcBef>
              <a:spcAft>
                <a:spcPts val="0"/>
              </a:spcAft>
              <a:buNone/>
            </a:pPr>
            <a:r>
              <a:t/>
            </a:r>
            <a:endParaRPr sz="1200"/>
          </a:p>
          <a:p>
            <a:pPr indent="0" lvl="0" marL="0" rtl="0" algn="l">
              <a:spcBef>
                <a:spcPts val="1200"/>
              </a:spcBef>
              <a:spcAft>
                <a:spcPts val="0"/>
              </a:spcAft>
              <a:buNone/>
            </a:pPr>
            <a:r>
              <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3d70f17fd0d_0_268"/>
          <p:cNvSpPr txBox="1"/>
          <p:nvPr>
            <p:ph type="title"/>
          </p:nvPr>
        </p:nvSpPr>
        <p:spPr>
          <a:xfrm>
            <a:off x="342900" y="-151137"/>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sz="4000"/>
              <a:t>Theme Tracking Across the Play</a:t>
            </a:r>
            <a:endParaRPr sz="4000"/>
          </a:p>
        </p:txBody>
      </p:sp>
      <p:sp>
        <p:nvSpPr>
          <p:cNvPr id="179" name="Google Shape;179;g3d70f17fd0d_0_268"/>
          <p:cNvSpPr txBox="1"/>
          <p:nvPr>
            <p:ph idx="1" type="body"/>
          </p:nvPr>
        </p:nvSpPr>
        <p:spPr>
          <a:xfrm>
            <a:off x="342900" y="1048625"/>
            <a:ext cx="6172200" cy="71196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0"/>
              </a:spcAft>
              <a:buNone/>
            </a:pPr>
            <a:r>
              <a:rPr b="1" lang="en-GB" sz="1200"/>
              <a:t>Step 1: Pick a Theme </a:t>
            </a:r>
            <a:endParaRPr b="1" sz="1200"/>
          </a:p>
          <a:p>
            <a:pPr indent="0" lvl="0" marL="0" rtl="0" algn="l">
              <a:lnSpc>
                <a:spcPct val="115000"/>
              </a:lnSpc>
              <a:spcBef>
                <a:spcPts val="1400"/>
              </a:spcBef>
              <a:spcAft>
                <a:spcPts val="0"/>
              </a:spcAft>
              <a:buClr>
                <a:schemeClr val="dk1"/>
              </a:buClr>
              <a:buSzPts val="1100"/>
              <a:buFont typeface="Arial"/>
              <a:buNone/>
            </a:pPr>
            <a:r>
              <a:rPr lang="en-GB" sz="1200"/>
              <a:t>Choose one theme, e.g.:</a:t>
            </a:r>
            <a:endParaRPr sz="1200"/>
          </a:p>
          <a:p>
            <a:pPr indent="-304800" lvl="0" marL="457200" rtl="0" algn="l">
              <a:lnSpc>
                <a:spcPct val="115000"/>
              </a:lnSpc>
              <a:spcBef>
                <a:spcPts val="1200"/>
              </a:spcBef>
              <a:spcAft>
                <a:spcPts val="0"/>
              </a:spcAft>
              <a:buSzPts val="1200"/>
              <a:buFont typeface="Calibri"/>
              <a:buChar char="●"/>
            </a:pPr>
            <a:r>
              <a:rPr lang="en-GB" sz="1200"/>
              <a:t>Social Responsibility</a:t>
            </a:r>
            <a:endParaRPr sz="1200"/>
          </a:p>
          <a:p>
            <a:pPr indent="-304800" lvl="0" marL="457200" rtl="0" algn="l">
              <a:lnSpc>
                <a:spcPct val="115000"/>
              </a:lnSpc>
              <a:spcBef>
                <a:spcPts val="0"/>
              </a:spcBef>
              <a:spcAft>
                <a:spcPts val="0"/>
              </a:spcAft>
              <a:buSzPts val="1200"/>
              <a:buFont typeface="Calibri"/>
              <a:buChar char="●"/>
            </a:pPr>
            <a:r>
              <a:rPr lang="en-GB" sz="1200"/>
              <a:t>Generations</a:t>
            </a:r>
            <a:endParaRPr sz="1200"/>
          </a:p>
          <a:p>
            <a:pPr indent="-304800" lvl="0" marL="457200" rtl="0" algn="l">
              <a:lnSpc>
                <a:spcPct val="115000"/>
              </a:lnSpc>
              <a:spcBef>
                <a:spcPts val="0"/>
              </a:spcBef>
              <a:spcAft>
                <a:spcPts val="0"/>
              </a:spcAft>
              <a:buSzPts val="1200"/>
              <a:buFont typeface="Calibri"/>
              <a:buChar char="●"/>
            </a:pPr>
            <a:r>
              <a:rPr lang="en-GB" sz="1200"/>
              <a:t>Class</a:t>
            </a:r>
            <a:endParaRPr sz="1200"/>
          </a:p>
          <a:p>
            <a:pPr indent="-304800" lvl="0" marL="457200" rtl="0" algn="l">
              <a:lnSpc>
                <a:spcPct val="115000"/>
              </a:lnSpc>
              <a:spcBef>
                <a:spcPts val="0"/>
              </a:spcBef>
              <a:spcAft>
                <a:spcPts val="0"/>
              </a:spcAft>
              <a:buSzPts val="1200"/>
              <a:buFont typeface="Calibri"/>
              <a:buChar char="●"/>
            </a:pPr>
            <a:r>
              <a:rPr lang="en-GB" sz="1200"/>
              <a:t>Gender</a:t>
            </a:r>
            <a:endParaRPr sz="1200"/>
          </a:p>
          <a:p>
            <a:pPr indent="-304800" lvl="0" marL="457200" rtl="0" algn="l">
              <a:lnSpc>
                <a:spcPct val="115000"/>
              </a:lnSpc>
              <a:spcBef>
                <a:spcPts val="0"/>
              </a:spcBef>
              <a:spcAft>
                <a:spcPts val="0"/>
              </a:spcAft>
              <a:buSzPts val="1200"/>
              <a:buFont typeface="Calibri"/>
              <a:buChar char="●"/>
            </a:pPr>
            <a:r>
              <a:rPr lang="en-GB" sz="1200"/>
              <a:t>Wealth &amp; Materialism</a:t>
            </a:r>
            <a:endParaRPr sz="1200"/>
          </a:p>
          <a:p>
            <a:pPr indent="0" lvl="0" marL="0" rtl="0" algn="l">
              <a:lnSpc>
                <a:spcPct val="115000"/>
              </a:lnSpc>
              <a:spcBef>
                <a:spcPts val="1400"/>
              </a:spcBef>
              <a:spcAft>
                <a:spcPts val="0"/>
              </a:spcAft>
              <a:buNone/>
            </a:pPr>
            <a:r>
              <a:rPr b="1" lang="en-GB" sz="1200"/>
              <a:t>Step 2: Find 3–4 Key Moments </a:t>
            </a:r>
            <a:endParaRPr b="1" sz="1200"/>
          </a:p>
          <a:p>
            <a:pPr indent="0" lvl="0" marL="0" rtl="0" algn="l">
              <a:lnSpc>
                <a:spcPct val="115000"/>
              </a:lnSpc>
              <a:spcBef>
                <a:spcPts val="1400"/>
              </a:spcBef>
              <a:spcAft>
                <a:spcPts val="0"/>
              </a:spcAft>
              <a:buNone/>
            </a:pPr>
            <a:r>
              <a:rPr lang="en-GB" sz="1200"/>
              <a:t>Quickly scan your notes or memory and write down </a:t>
            </a:r>
            <a:r>
              <a:rPr b="1" lang="en-GB" sz="1200"/>
              <a:t>3–4 moments from the play</a:t>
            </a:r>
            <a:r>
              <a:rPr lang="en-GB" sz="1200"/>
              <a:t> that show this theme. Include:</a:t>
            </a:r>
            <a:endParaRPr sz="1200"/>
          </a:p>
          <a:p>
            <a:pPr indent="-304800" lvl="1" marL="914400" rtl="0" algn="l">
              <a:lnSpc>
                <a:spcPct val="115000"/>
              </a:lnSpc>
              <a:spcBef>
                <a:spcPts val="1200"/>
              </a:spcBef>
              <a:spcAft>
                <a:spcPts val="0"/>
              </a:spcAft>
              <a:buSzPts val="1200"/>
              <a:buFont typeface="Calibri"/>
              <a:buChar char="○"/>
            </a:pPr>
            <a:r>
              <a:rPr lang="en-GB" sz="1200"/>
              <a:t>Character involved</a:t>
            </a:r>
            <a:endParaRPr sz="1200"/>
          </a:p>
          <a:p>
            <a:pPr indent="-304800" lvl="1" marL="914400" rtl="0" algn="l">
              <a:lnSpc>
                <a:spcPct val="115000"/>
              </a:lnSpc>
              <a:spcBef>
                <a:spcPts val="0"/>
              </a:spcBef>
              <a:spcAft>
                <a:spcPts val="0"/>
              </a:spcAft>
              <a:buSzPts val="1200"/>
              <a:buFont typeface="Calibri"/>
              <a:buChar char="○"/>
            </a:pPr>
            <a:r>
              <a:rPr lang="en-GB" sz="1200"/>
              <a:t>What happens</a:t>
            </a:r>
            <a:endParaRPr sz="1200"/>
          </a:p>
          <a:p>
            <a:pPr indent="-304800" lvl="1" marL="914400" rtl="0" algn="l">
              <a:lnSpc>
                <a:spcPct val="115000"/>
              </a:lnSpc>
              <a:spcBef>
                <a:spcPts val="0"/>
              </a:spcBef>
              <a:spcAft>
                <a:spcPts val="0"/>
              </a:spcAft>
              <a:buSzPts val="1200"/>
              <a:buFont typeface="Calibri"/>
              <a:buChar char="○"/>
            </a:pPr>
            <a:r>
              <a:rPr lang="en-GB" sz="1200"/>
              <a:t>One key quotation</a:t>
            </a:r>
            <a:endParaRPr sz="1200"/>
          </a:p>
          <a:p>
            <a:pPr indent="0" lvl="0" marL="0" rtl="0" algn="l">
              <a:lnSpc>
                <a:spcPct val="115000"/>
              </a:lnSpc>
              <a:spcBef>
                <a:spcPts val="1200"/>
              </a:spcBef>
              <a:spcAft>
                <a:spcPts val="0"/>
              </a:spcAft>
              <a:buClr>
                <a:schemeClr val="dk1"/>
              </a:buClr>
              <a:buSzPts val="1100"/>
              <a:buFont typeface="Arial"/>
              <a:buNone/>
            </a:pPr>
            <a:r>
              <a:rPr lang="en-GB" sz="1200"/>
              <a:t>Example (Social Responsibility):</a:t>
            </a:r>
            <a:endParaRPr sz="1200"/>
          </a:p>
          <a:p>
            <a:pPr indent="-304800" lvl="0" marL="457200" rtl="0" algn="l">
              <a:lnSpc>
                <a:spcPct val="115000"/>
              </a:lnSpc>
              <a:spcBef>
                <a:spcPts val="1200"/>
              </a:spcBef>
              <a:spcAft>
                <a:spcPts val="0"/>
              </a:spcAft>
              <a:buSzPts val="1200"/>
              <a:buFont typeface="Calibri"/>
              <a:buAutoNum type="arabicPeriod"/>
            </a:pPr>
            <a:r>
              <a:rPr lang="en-GB" sz="1200"/>
              <a:t>The Inspector: ‘We are members of one body.’</a:t>
            </a:r>
            <a:endParaRPr sz="1200"/>
          </a:p>
          <a:p>
            <a:pPr indent="-304800" lvl="0" marL="457200" rtl="0" algn="l">
              <a:lnSpc>
                <a:spcPct val="115000"/>
              </a:lnSpc>
              <a:spcBef>
                <a:spcPts val="0"/>
              </a:spcBef>
              <a:spcAft>
                <a:spcPts val="0"/>
              </a:spcAft>
              <a:buSzPts val="1200"/>
              <a:buFont typeface="Calibri"/>
              <a:buAutoNum type="arabicPeriod"/>
            </a:pPr>
            <a:r>
              <a:rPr lang="en-GB" sz="1200"/>
              <a:t>Sheila: returns the ring</a:t>
            </a:r>
            <a:endParaRPr sz="1200"/>
          </a:p>
          <a:p>
            <a:pPr indent="-304800" lvl="0" marL="457200" rtl="0" algn="l">
              <a:lnSpc>
                <a:spcPct val="115000"/>
              </a:lnSpc>
              <a:spcBef>
                <a:spcPts val="0"/>
              </a:spcBef>
              <a:spcAft>
                <a:spcPts val="0"/>
              </a:spcAft>
              <a:buSzPts val="1200"/>
              <a:buFont typeface="Calibri"/>
              <a:buAutoNum type="arabicPeriod"/>
            </a:pPr>
            <a:r>
              <a:rPr lang="en-GB" sz="1200"/>
              <a:t>Eric: admits his role in Eva’s death – ‘I was in that state when a chap easily turns nasty.</a:t>
            </a:r>
            <a:endParaRPr sz="1200"/>
          </a:p>
          <a:p>
            <a:pPr indent="0" lvl="0" marL="0" rtl="0" algn="l">
              <a:lnSpc>
                <a:spcPct val="115000"/>
              </a:lnSpc>
              <a:spcBef>
                <a:spcPts val="1400"/>
              </a:spcBef>
              <a:spcAft>
                <a:spcPts val="0"/>
              </a:spcAft>
              <a:buClr>
                <a:schemeClr val="dk1"/>
              </a:buClr>
              <a:buSzPts val="1100"/>
              <a:buFont typeface="Arial"/>
              <a:buNone/>
            </a:pPr>
            <a:r>
              <a:rPr b="1" lang="en-GB" sz="1200"/>
              <a:t>Step 3: Analyse Each Moment</a:t>
            </a:r>
            <a:endParaRPr b="1" sz="1200"/>
          </a:p>
          <a:p>
            <a:pPr indent="-304800" lvl="0" marL="457200" rtl="0" algn="l">
              <a:lnSpc>
                <a:spcPct val="115000"/>
              </a:lnSpc>
              <a:spcBef>
                <a:spcPts val="1200"/>
              </a:spcBef>
              <a:spcAft>
                <a:spcPts val="0"/>
              </a:spcAft>
              <a:buSzPts val="1200"/>
              <a:buFont typeface="Calibri"/>
              <a:buChar char="●"/>
            </a:pPr>
            <a:r>
              <a:rPr lang="en-GB" sz="1200"/>
              <a:t>For each moment, add:</a:t>
            </a:r>
            <a:endParaRPr sz="1200"/>
          </a:p>
          <a:p>
            <a:pPr indent="-304800" lvl="1" marL="914400" rtl="0" algn="l">
              <a:lnSpc>
                <a:spcPct val="115000"/>
              </a:lnSpc>
              <a:spcBef>
                <a:spcPts val="0"/>
              </a:spcBef>
              <a:spcAft>
                <a:spcPts val="0"/>
              </a:spcAft>
              <a:buSzPts val="1200"/>
              <a:buChar char="○"/>
            </a:pPr>
            <a:r>
              <a:rPr b="1" lang="en-GB" sz="1200"/>
              <a:t>Method</a:t>
            </a:r>
            <a:r>
              <a:rPr lang="en-GB" sz="1200"/>
              <a:t> (language, stage directions, dramatic devices)</a:t>
            </a:r>
            <a:br>
              <a:rPr lang="en-GB" sz="1200"/>
            </a:br>
            <a:r>
              <a:rPr b="1" lang="en-GB" sz="1200"/>
              <a:t>Effect on audience</a:t>
            </a:r>
            <a:endParaRPr b="1" sz="1200"/>
          </a:p>
          <a:p>
            <a:pPr indent="-304800" lvl="1" marL="914400" rtl="0" algn="l">
              <a:lnSpc>
                <a:spcPct val="115000"/>
              </a:lnSpc>
              <a:spcBef>
                <a:spcPts val="0"/>
              </a:spcBef>
              <a:spcAft>
                <a:spcPts val="0"/>
              </a:spcAft>
              <a:buSzPts val="1200"/>
              <a:buFont typeface="Calibri"/>
              <a:buChar char="○"/>
            </a:pPr>
            <a:r>
              <a:rPr b="1" lang="en-GB" sz="1200"/>
              <a:t>Link to Priestley’s purpose/context</a:t>
            </a:r>
            <a:endParaRPr b="1" sz="1200"/>
          </a:p>
          <a:p>
            <a:pPr indent="0" lvl="0" marL="0" rtl="0" algn="l">
              <a:lnSpc>
                <a:spcPct val="115000"/>
              </a:lnSpc>
              <a:spcBef>
                <a:spcPts val="1200"/>
              </a:spcBef>
              <a:spcAft>
                <a:spcPts val="0"/>
              </a:spcAft>
              <a:buNone/>
            </a:pPr>
            <a:r>
              <a:rPr b="1" lang="en-GB" sz="1200"/>
              <a:t>Step 4: Exam-Style Sentence (2 mins)</a:t>
            </a:r>
            <a:endParaRPr b="1" sz="1200"/>
          </a:p>
          <a:p>
            <a:pPr indent="-304800" lvl="0" marL="457200" rtl="0" algn="l">
              <a:lnSpc>
                <a:spcPct val="115000"/>
              </a:lnSpc>
              <a:spcBef>
                <a:spcPts val="1200"/>
              </a:spcBef>
              <a:spcAft>
                <a:spcPts val="0"/>
              </a:spcAft>
              <a:buSzPts val="1200"/>
              <a:buFont typeface="Calibri"/>
              <a:buChar char="●"/>
            </a:pPr>
            <a:r>
              <a:rPr lang="en-GB" sz="1200"/>
              <a:t>Choose one of your examples and write one concise sentence linking:</a:t>
            </a:r>
            <a:br>
              <a:rPr lang="en-GB" sz="1200"/>
            </a:br>
            <a:r>
              <a:rPr i="1" lang="en-GB" sz="1200"/>
              <a:t>Quotation → method → theme → audience impact → Priestley’s message</a:t>
            </a:r>
            <a:br>
              <a:rPr i="1" lang="en-GB" sz="1200"/>
            </a:br>
            <a:r>
              <a:rPr lang="en-GB" sz="1200"/>
              <a:t>Example: Priestley uses the Inspector’s line ‘We are members of one body’ as a metaphor to emphasise social responsibility, making the audience reflect on collective duty and reinforcing his socialist message to 1945 viewers.</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d70f17fd0d_0_274"/>
          <p:cNvSpPr txBox="1"/>
          <p:nvPr>
            <p:ph type="title"/>
          </p:nvPr>
        </p:nvSpPr>
        <p:spPr>
          <a:xfrm>
            <a:off x="342900" y="-95211"/>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Priestley’s Intentions and Big Ideas</a:t>
            </a:r>
            <a:endParaRPr/>
          </a:p>
        </p:txBody>
      </p:sp>
      <p:sp>
        <p:nvSpPr>
          <p:cNvPr id="186" name="Google Shape;186;g3d70f17fd0d_0_274"/>
          <p:cNvSpPr txBox="1"/>
          <p:nvPr>
            <p:ph idx="1" type="body"/>
          </p:nvPr>
        </p:nvSpPr>
        <p:spPr>
          <a:xfrm>
            <a:off x="342900" y="1328250"/>
            <a:ext cx="6172200" cy="68397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0"/>
              </a:spcAft>
              <a:buClr>
                <a:schemeClr val="dk1"/>
              </a:buClr>
              <a:buSzPts val="1100"/>
              <a:buFont typeface="Arial"/>
              <a:buNone/>
            </a:pPr>
            <a:r>
              <a:rPr b="1" lang="en-GB" sz="1100"/>
              <a:t>Step 1: Recall Key Messages</a:t>
            </a:r>
            <a:endParaRPr b="1" sz="1100"/>
          </a:p>
          <a:p>
            <a:pPr indent="-298450" lvl="0" marL="457200" rtl="0" algn="l">
              <a:lnSpc>
                <a:spcPct val="115000"/>
              </a:lnSpc>
              <a:spcBef>
                <a:spcPts val="1200"/>
              </a:spcBef>
              <a:spcAft>
                <a:spcPts val="0"/>
              </a:spcAft>
              <a:buSzPts val="1100"/>
              <a:buChar char="●"/>
            </a:pPr>
            <a:r>
              <a:rPr lang="en-GB" sz="1100"/>
              <a:t>Write down </a:t>
            </a:r>
            <a:r>
              <a:rPr b="1" lang="en-GB" sz="1100"/>
              <a:t>3–5 big ideas or messages</a:t>
            </a:r>
            <a:r>
              <a:rPr lang="en-GB" sz="1100"/>
              <a:t> Priestley is trying to convey in the play.</a:t>
            </a:r>
            <a:br>
              <a:rPr lang="en-GB" sz="1100"/>
            </a:br>
            <a:r>
              <a:rPr lang="en-GB" sz="1100"/>
              <a:t> Examples:</a:t>
            </a:r>
            <a:endParaRPr sz="1100"/>
          </a:p>
          <a:p>
            <a:pPr indent="-298450" lvl="0" marL="457200" rtl="0" algn="l">
              <a:lnSpc>
                <a:spcPct val="115000"/>
              </a:lnSpc>
              <a:spcBef>
                <a:spcPts val="0"/>
              </a:spcBef>
              <a:spcAft>
                <a:spcPts val="0"/>
              </a:spcAft>
              <a:buSzPts val="1100"/>
              <a:buFont typeface="Calibri"/>
              <a:buChar char="●"/>
            </a:pPr>
            <a:r>
              <a:rPr lang="en-GB" sz="1100"/>
              <a:t>Social responsibility is essential for a fair society.</a:t>
            </a:r>
            <a:endParaRPr sz="1100"/>
          </a:p>
          <a:p>
            <a:pPr indent="-298450" lvl="0" marL="457200" rtl="0" algn="l">
              <a:lnSpc>
                <a:spcPct val="115000"/>
              </a:lnSpc>
              <a:spcBef>
                <a:spcPts val="0"/>
              </a:spcBef>
              <a:spcAft>
                <a:spcPts val="0"/>
              </a:spcAft>
              <a:buSzPts val="1100"/>
              <a:buFont typeface="Calibri"/>
              <a:buChar char="●"/>
            </a:pPr>
            <a:r>
              <a:rPr lang="en-GB" sz="1100"/>
              <a:t>The younger generation can learn and change, unlike the older generation.</a:t>
            </a:r>
            <a:endParaRPr sz="1100"/>
          </a:p>
          <a:p>
            <a:pPr indent="0" lvl="0" marL="0" rtl="0" algn="l">
              <a:lnSpc>
                <a:spcPct val="115000"/>
              </a:lnSpc>
              <a:spcBef>
                <a:spcPts val="1400"/>
              </a:spcBef>
              <a:spcAft>
                <a:spcPts val="0"/>
              </a:spcAft>
              <a:buNone/>
            </a:pPr>
            <a:r>
              <a:rPr b="1" lang="en-GB" sz="1100"/>
              <a:t>Step 2: Find Supporting Moments</a:t>
            </a:r>
            <a:endParaRPr b="1" sz="1100"/>
          </a:p>
          <a:p>
            <a:pPr indent="-298450" lvl="0" marL="457200" rtl="0" algn="l">
              <a:lnSpc>
                <a:spcPct val="115000"/>
              </a:lnSpc>
              <a:spcBef>
                <a:spcPts val="1200"/>
              </a:spcBef>
              <a:spcAft>
                <a:spcPts val="0"/>
              </a:spcAft>
              <a:buSzPts val="1100"/>
              <a:buChar char="●"/>
            </a:pPr>
            <a:r>
              <a:rPr lang="en-GB" sz="1100"/>
              <a:t>For </a:t>
            </a:r>
            <a:r>
              <a:rPr b="1" lang="en-GB" sz="1100"/>
              <a:t>each big idea</a:t>
            </a:r>
            <a:r>
              <a:rPr lang="en-GB" sz="1100"/>
              <a:t>, jot down:</a:t>
            </a:r>
            <a:endParaRPr sz="1100"/>
          </a:p>
          <a:p>
            <a:pPr indent="-298450" lvl="1" marL="914400" rtl="0" algn="l">
              <a:lnSpc>
                <a:spcPct val="115000"/>
              </a:lnSpc>
              <a:spcBef>
                <a:spcPts val="0"/>
              </a:spcBef>
              <a:spcAft>
                <a:spcPts val="0"/>
              </a:spcAft>
              <a:buSzPts val="1100"/>
              <a:buChar char="○"/>
            </a:pPr>
            <a:r>
              <a:rPr b="1" lang="en-GB" sz="1100"/>
              <a:t>A character or event</a:t>
            </a:r>
            <a:r>
              <a:rPr lang="en-GB" sz="1100"/>
              <a:t> that shows it</a:t>
            </a:r>
            <a:endParaRPr sz="1100"/>
          </a:p>
          <a:p>
            <a:pPr indent="-298450" lvl="1" marL="914400" rtl="0" algn="l">
              <a:lnSpc>
                <a:spcPct val="115000"/>
              </a:lnSpc>
              <a:spcBef>
                <a:spcPts val="0"/>
              </a:spcBef>
              <a:spcAft>
                <a:spcPts val="0"/>
              </a:spcAft>
              <a:buSzPts val="1100"/>
              <a:buFont typeface="Calibri"/>
              <a:buChar char="○"/>
            </a:pPr>
            <a:r>
              <a:rPr b="1" lang="en-GB" sz="1100"/>
              <a:t>A key quotation</a:t>
            </a:r>
            <a:endParaRPr b="1" sz="1100"/>
          </a:p>
          <a:p>
            <a:pPr indent="-298450" lvl="1" marL="914400" rtl="0" algn="l">
              <a:lnSpc>
                <a:spcPct val="115000"/>
              </a:lnSpc>
              <a:spcBef>
                <a:spcPts val="0"/>
              </a:spcBef>
              <a:spcAft>
                <a:spcPts val="0"/>
              </a:spcAft>
              <a:buSzPts val="1100"/>
              <a:buChar char="○"/>
            </a:pPr>
            <a:r>
              <a:rPr b="1" lang="en-GB" sz="1100"/>
              <a:t>A method Priestley uses</a:t>
            </a:r>
            <a:r>
              <a:rPr lang="en-GB" sz="1100"/>
              <a:t> (language, stage direction, dramatic device)</a:t>
            </a:r>
            <a:endParaRPr sz="1100"/>
          </a:p>
          <a:p>
            <a:pPr indent="0" lvl="0" marL="0" rtl="0" algn="l">
              <a:lnSpc>
                <a:spcPct val="115000"/>
              </a:lnSpc>
              <a:spcBef>
                <a:spcPts val="1200"/>
              </a:spcBef>
              <a:spcAft>
                <a:spcPts val="0"/>
              </a:spcAft>
              <a:buNone/>
            </a:pPr>
            <a:r>
              <a:rPr lang="en-GB" sz="1100"/>
              <a:t>Example:</a:t>
            </a:r>
            <a:endParaRPr sz="1100"/>
          </a:p>
          <a:p>
            <a:pPr indent="-298450" lvl="0" marL="457200" rtl="0" algn="l">
              <a:lnSpc>
                <a:spcPct val="115000"/>
              </a:lnSpc>
              <a:spcBef>
                <a:spcPts val="1200"/>
              </a:spcBef>
              <a:spcAft>
                <a:spcPts val="0"/>
              </a:spcAft>
              <a:buSzPts val="1100"/>
              <a:buFont typeface="Calibri"/>
              <a:buChar char="●"/>
            </a:pPr>
            <a:r>
              <a:rPr lang="en-GB" sz="1100"/>
              <a:t>Big idea: Social responsibility is essential</a:t>
            </a:r>
            <a:endParaRPr sz="1100"/>
          </a:p>
          <a:p>
            <a:pPr indent="-298450" lvl="0" marL="457200" rtl="0" algn="l">
              <a:lnSpc>
                <a:spcPct val="115000"/>
              </a:lnSpc>
              <a:spcBef>
                <a:spcPts val="0"/>
              </a:spcBef>
              <a:spcAft>
                <a:spcPts val="0"/>
              </a:spcAft>
              <a:buSzPts val="1100"/>
              <a:buFont typeface="Calibri"/>
              <a:buChar char="●"/>
            </a:pPr>
            <a:r>
              <a:rPr lang="en-GB" sz="1100"/>
              <a:t>Character/event: The Inspector’s speech</a:t>
            </a:r>
            <a:endParaRPr sz="1100"/>
          </a:p>
          <a:p>
            <a:pPr indent="-298450" lvl="0" marL="457200" rtl="0" algn="l">
              <a:lnSpc>
                <a:spcPct val="115000"/>
              </a:lnSpc>
              <a:spcBef>
                <a:spcPts val="0"/>
              </a:spcBef>
              <a:spcAft>
                <a:spcPts val="0"/>
              </a:spcAft>
              <a:buSzPts val="1100"/>
              <a:buFont typeface="Calibri"/>
              <a:buChar char="●"/>
            </a:pPr>
            <a:r>
              <a:rPr lang="en-GB" sz="1100"/>
              <a:t>Quotation: “We are members of one body”</a:t>
            </a:r>
            <a:endParaRPr sz="1100"/>
          </a:p>
          <a:p>
            <a:pPr indent="-298450" lvl="0" marL="457200" rtl="0" algn="l">
              <a:lnSpc>
                <a:spcPct val="115000"/>
              </a:lnSpc>
              <a:spcBef>
                <a:spcPts val="0"/>
              </a:spcBef>
              <a:spcAft>
                <a:spcPts val="0"/>
              </a:spcAft>
              <a:buSzPts val="1100"/>
              <a:buFont typeface="Calibri"/>
              <a:buChar char="●"/>
            </a:pPr>
            <a:r>
              <a:rPr lang="en-GB" sz="1100"/>
              <a:t>Method: Metaphor / didactic tone → highlights moral lesson to audience</a:t>
            </a:r>
            <a:endParaRPr sz="1100"/>
          </a:p>
          <a:p>
            <a:pPr indent="0" lvl="0" marL="0" rtl="0" algn="l">
              <a:lnSpc>
                <a:spcPct val="115000"/>
              </a:lnSpc>
              <a:spcBef>
                <a:spcPts val="1400"/>
              </a:spcBef>
              <a:spcAft>
                <a:spcPts val="0"/>
              </a:spcAft>
              <a:buNone/>
            </a:pPr>
            <a:r>
              <a:rPr b="1" lang="en-GB" sz="1100"/>
              <a:t>Step 3: Link to Audience and Context</a:t>
            </a:r>
            <a:endParaRPr b="1" sz="1100"/>
          </a:p>
          <a:p>
            <a:pPr indent="-298450" lvl="0" marL="457200" rtl="0" algn="l">
              <a:lnSpc>
                <a:spcPct val="115000"/>
              </a:lnSpc>
              <a:spcBef>
                <a:spcPts val="1200"/>
              </a:spcBef>
              <a:spcAft>
                <a:spcPts val="0"/>
              </a:spcAft>
              <a:buSzPts val="1100"/>
              <a:buFont typeface="Calibri"/>
              <a:buChar char="●"/>
            </a:pPr>
            <a:r>
              <a:rPr lang="en-GB" sz="1100"/>
              <a:t>For each example, add:</a:t>
            </a:r>
            <a:endParaRPr sz="1100"/>
          </a:p>
          <a:p>
            <a:pPr indent="-298450" lvl="1" marL="914400" rtl="0" algn="l">
              <a:lnSpc>
                <a:spcPct val="115000"/>
              </a:lnSpc>
              <a:spcBef>
                <a:spcPts val="0"/>
              </a:spcBef>
              <a:spcAft>
                <a:spcPts val="0"/>
              </a:spcAft>
              <a:buSzPts val="1100"/>
              <a:buChar char="○"/>
            </a:pPr>
            <a:r>
              <a:rPr b="1" lang="en-GB" sz="1100"/>
              <a:t>Why Priestley includes it</a:t>
            </a:r>
            <a:r>
              <a:rPr lang="en-GB" sz="1100"/>
              <a:t> (intention/message)</a:t>
            </a:r>
            <a:endParaRPr sz="1100"/>
          </a:p>
          <a:p>
            <a:pPr indent="-298450" lvl="1" marL="914400" rtl="0" algn="l">
              <a:lnSpc>
                <a:spcPct val="115000"/>
              </a:lnSpc>
              <a:spcBef>
                <a:spcPts val="0"/>
              </a:spcBef>
              <a:spcAft>
                <a:spcPts val="0"/>
              </a:spcAft>
              <a:buSzPts val="1100"/>
              <a:buFont typeface="Calibri"/>
              <a:buChar char="○"/>
            </a:pPr>
            <a:r>
              <a:rPr b="1" lang="en-GB" sz="1100"/>
              <a:t>How a 1945 audience would respond</a:t>
            </a:r>
            <a:endParaRPr b="1" sz="1100"/>
          </a:p>
          <a:p>
            <a:pPr indent="-298450" lvl="1" marL="914400" rtl="0" algn="l">
              <a:lnSpc>
                <a:spcPct val="115000"/>
              </a:lnSpc>
              <a:spcBef>
                <a:spcPts val="0"/>
              </a:spcBef>
              <a:spcAft>
                <a:spcPts val="0"/>
              </a:spcAft>
              <a:buSzPts val="1100"/>
              <a:buFont typeface="Calibri"/>
              <a:buChar char="○"/>
            </a:pPr>
            <a:r>
              <a:rPr lang="en-GB" sz="1100"/>
              <a:t>Optional: How a modern audience might interpret it</a:t>
            </a:r>
            <a:endParaRPr sz="1100"/>
          </a:p>
          <a:p>
            <a:pPr indent="0" lvl="0" marL="0" rtl="0" algn="l">
              <a:lnSpc>
                <a:spcPct val="115000"/>
              </a:lnSpc>
              <a:spcBef>
                <a:spcPts val="1200"/>
              </a:spcBef>
              <a:spcAft>
                <a:spcPts val="0"/>
              </a:spcAft>
              <a:buNone/>
            </a:pPr>
            <a:r>
              <a:rPr lang="en-GB" sz="1100"/>
              <a:t>Example: Priestley wants the audience to reflect on collective responsibility and reject selfishness. A 1945 audience, having lived through two world wars, would recognise the importance of working together for social change.</a:t>
            </a:r>
            <a:endParaRPr sz="1100"/>
          </a:p>
          <a:p>
            <a:pPr indent="0" lvl="0" marL="0" rtl="0" algn="l">
              <a:lnSpc>
                <a:spcPct val="115000"/>
              </a:lnSpc>
              <a:spcBef>
                <a:spcPts val="1400"/>
              </a:spcBef>
              <a:spcAft>
                <a:spcPts val="0"/>
              </a:spcAft>
              <a:buNone/>
            </a:pPr>
            <a:r>
              <a:rPr b="1" lang="en-GB" sz="1100"/>
              <a:t>Step 4: Exam-Style Sentence</a:t>
            </a:r>
            <a:endParaRPr b="1" sz="1100"/>
          </a:p>
          <a:p>
            <a:pPr indent="-298450" lvl="0" marL="457200" rtl="0" algn="l">
              <a:lnSpc>
                <a:spcPct val="115000"/>
              </a:lnSpc>
              <a:spcBef>
                <a:spcPts val="1200"/>
              </a:spcBef>
              <a:spcAft>
                <a:spcPts val="0"/>
              </a:spcAft>
              <a:buSzPts val="1100"/>
              <a:buChar char="●"/>
            </a:pPr>
            <a:r>
              <a:rPr lang="en-GB" sz="1100"/>
              <a:t>Pick </a:t>
            </a:r>
            <a:r>
              <a:rPr b="1" lang="en-GB" sz="1100"/>
              <a:t>one big idea</a:t>
            </a:r>
            <a:r>
              <a:rPr lang="en-GB" sz="1100"/>
              <a:t> and write a concise sentence linking:</a:t>
            </a:r>
            <a:br>
              <a:rPr lang="en-GB" sz="1100"/>
            </a:br>
            <a:r>
              <a:rPr lang="en-GB" sz="1100"/>
              <a:t> </a:t>
            </a:r>
            <a:r>
              <a:rPr i="1" lang="en-GB" sz="1100"/>
              <a:t>Quotation → Method → Priestley’s Intention → Audience Reaction</a:t>
            </a:r>
            <a:endParaRPr i="1" sz="1100"/>
          </a:p>
          <a:p>
            <a:pPr indent="0" lvl="0" marL="0" rtl="0" algn="l">
              <a:lnSpc>
                <a:spcPct val="115000"/>
              </a:lnSpc>
              <a:spcBef>
                <a:spcPts val="1200"/>
              </a:spcBef>
              <a:spcAft>
                <a:spcPts val="1200"/>
              </a:spcAft>
              <a:buNone/>
            </a:pPr>
            <a:r>
              <a:rPr lang="en-GB" sz="1100"/>
              <a:t>Example: Priestley uses the Inspector’s metaphor ‘We are members of one body’ to emphasise social responsibility, encouraging the audience to understand the consequences of selfish behaviour and promoting socialist ideals in post-war Britain.</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graphicFrame>
        <p:nvGraphicFramePr>
          <p:cNvPr id="192" name="Google Shape;192;g3d70f17fd0d_0_280"/>
          <p:cNvGraphicFramePr/>
          <p:nvPr/>
        </p:nvGraphicFramePr>
        <p:xfrm>
          <a:off x="105387" y="390082"/>
          <a:ext cx="3000000" cy="3000000"/>
        </p:xfrm>
        <a:graphic>
          <a:graphicData uri="http://schemas.openxmlformats.org/drawingml/2006/table">
            <a:tbl>
              <a:tblPr>
                <a:noFill/>
                <a:tableStyleId>{37D7210D-DEF9-4315-8C0E-BFA531144CA0}</a:tableStyleId>
              </a:tblPr>
              <a:tblGrid>
                <a:gridCol w="1122650"/>
                <a:gridCol w="864600"/>
                <a:gridCol w="904800"/>
                <a:gridCol w="1209325"/>
                <a:gridCol w="1147300"/>
                <a:gridCol w="1392125"/>
              </a:tblGrid>
              <a:tr h="1418050">
                <a:tc>
                  <a:txBody>
                    <a:bodyPr/>
                    <a:lstStyle/>
                    <a:p>
                      <a:pPr indent="0" lvl="0" marL="0" rtl="0" algn="ctr">
                        <a:lnSpc>
                          <a:spcPct val="115000"/>
                        </a:lnSpc>
                        <a:spcBef>
                          <a:spcPts val="0"/>
                        </a:spcBef>
                        <a:spcAft>
                          <a:spcPts val="0"/>
                        </a:spcAft>
                        <a:buNone/>
                      </a:pPr>
                      <a:r>
                        <a:rPr b="1" lang="en-GB" sz="1100"/>
                        <a:t>Big Idea / Message</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t>Character / Event</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t>Quotation</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t>Method (Language, Stage Direction, Dramatic Technique)</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t>Priestley’s Intention / Message</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t>Audience Response (1945 / Today)</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299100">
                <a:tc>
                  <a:txBody>
                    <a:bodyPr/>
                    <a:lstStyle/>
                    <a:p>
                      <a:pPr indent="0" lvl="0" marL="0" rtl="0" algn="l">
                        <a:spcBef>
                          <a:spcPts val="0"/>
                        </a:spcBef>
                        <a:spcAft>
                          <a:spcPts val="0"/>
                        </a:spcAft>
                        <a:buNone/>
                      </a:pPr>
                      <a:r>
                        <a:rPr b="1" lang="en-GB" sz="1100"/>
                        <a:t>Social responsibility</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The Inspector’s speech</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“We are members of one body”</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Metaphor / didactic tone</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Show the importance of collective responsibility</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1945: Reinforces post-war unity; Today: Moral reflection on society</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299100">
                <a:tc>
                  <a:txBody>
                    <a:bodyPr/>
                    <a:lstStyle/>
                    <a:p>
                      <a:pPr indent="0" lvl="0" marL="0" rtl="0" algn="l">
                        <a:spcBef>
                          <a:spcPts val="0"/>
                        </a:spcBef>
                        <a:spcAft>
                          <a:spcPts val="0"/>
                        </a:spcAft>
                        <a:buNone/>
                      </a:pPr>
                      <a:r>
                        <a:rPr b="1" lang="en-GB" sz="1100"/>
                        <a:t>Younger generation can change</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Sheila returning the ring</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“I’ll never let it happen again”</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Dialogue / character development</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Highlight hope for change and learning from mistakes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1945: Audience sees youth as morally superior; Today: Inspires self-awareness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513225">
                <a:tc>
                  <a:txBody>
                    <a:bodyPr/>
                    <a:lstStyle/>
                    <a:p>
                      <a:pPr indent="0" lvl="0" marL="0" rtl="0" algn="l">
                        <a:spcBef>
                          <a:spcPts val="0"/>
                        </a:spcBef>
                        <a:spcAft>
                          <a:spcPts val="0"/>
                        </a:spcAft>
                        <a:buNone/>
                      </a:pPr>
                      <a:r>
                        <a:rPr b="1" lang="en-GB" sz="1100"/>
                        <a:t>Critique of capitalism</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Mr Birling’s speeches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“Unsinkable, absolutely unsinkable”</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Dramatic irony / repetition</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Show arrogance and selfishness of the upper class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1945: Audience laughs / distrusts capitalists; Today: Highlights historical class inequalities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299100">
                <a:tc>
                  <a:txBody>
                    <a:bodyPr/>
                    <a:lstStyle/>
                    <a:p>
                      <a:pPr indent="0" lvl="0" marL="0" rtl="0" algn="l">
                        <a:spcBef>
                          <a:spcPts val="0"/>
                        </a:spcBef>
                        <a:spcAft>
                          <a:spcPts val="0"/>
                        </a:spcAft>
                        <a:buNone/>
                      </a:pPr>
                      <a:r>
                        <a:rPr b="1" lang="en-GB" sz="1100"/>
                        <a:t>Exploitation of vulnerable people</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Eva Smith’s story</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“I was in that state when a chap easily turns nasty” (Eric)</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Stage direction / dialogue / realism</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Show consequences of selfish actions on the vulnerable</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1945: Evokes sympathy; Today: Encourages reflection on social justice</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727375">
                <a:tc>
                  <a:txBody>
                    <a:bodyPr/>
                    <a:lstStyle/>
                    <a:p>
                      <a:pPr indent="0" lvl="0" marL="0" rtl="0" algn="l">
                        <a:spcBef>
                          <a:spcPts val="0"/>
                        </a:spcBef>
                        <a:spcAft>
                          <a:spcPts val="0"/>
                        </a:spcAft>
                        <a:buNone/>
                      </a:pPr>
                      <a:r>
                        <a:rPr b="1" lang="en-GB" sz="1100"/>
                        <a:t>Gender &amp; class inequalities</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Mrs Birling refusing help</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“I used my influence to have her refused”</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Dialogue / characterisation</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Criticise prejudice and moral blindness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t>1945: Audience disapproves of her attitude; Today: Encourages critique of discrimination</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3d70f17fd0d_0_285"/>
          <p:cNvSpPr txBox="1"/>
          <p:nvPr>
            <p:ph type="title"/>
          </p:nvPr>
        </p:nvSpPr>
        <p:spPr>
          <a:xfrm>
            <a:off x="342900" y="-332884"/>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GB" sz="3200"/>
              <a:t>Timed Essay Plan for </a:t>
            </a:r>
            <a:r>
              <a:rPr b="1" i="1" lang="en-GB" sz="3200"/>
              <a:t>An Inspector Calls</a:t>
            </a:r>
            <a:endParaRPr i="1" sz="6500"/>
          </a:p>
        </p:txBody>
      </p:sp>
      <p:sp>
        <p:nvSpPr>
          <p:cNvPr id="199" name="Google Shape;199;g3d70f17fd0d_0_285"/>
          <p:cNvSpPr txBox="1"/>
          <p:nvPr>
            <p:ph idx="1" type="body"/>
          </p:nvPr>
        </p:nvSpPr>
        <p:spPr>
          <a:xfrm>
            <a:off x="342900" y="936775"/>
            <a:ext cx="6172200" cy="72312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0"/>
              </a:spcAft>
              <a:buClr>
                <a:schemeClr val="dk1"/>
              </a:buClr>
              <a:buSzPts val="1100"/>
              <a:buFont typeface="Arial"/>
              <a:buNone/>
            </a:pPr>
            <a:r>
              <a:rPr b="1" lang="en-GB" sz="1100"/>
              <a:t>Step 1: Choose a Question</a:t>
            </a:r>
            <a:endParaRPr b="1" sz="1100"/>
          </a:p>
          <a:p>
            <a:pPr indent="0" lvl="0" marL="0" rtl="0" algn="l">
              <a:lnSpc>
                <a:spcPct val="115000"/>
              </a:lnSpc>
              <a:spcBef>
                <a:spcPts val="1200"/>
              </a:spcBef>
              <a:spcAft>
                <a:spcPts val="0"/>
              </a:spcAft>
              <a:buClr>
                <a:schemeClr val="dk1"/>
              </a:buClr>
              <a:buSzPts val="1100"/>
              <a:buFont typeface="Arial"/>
              <a:buNone/>
            </a:pPr>
            <a:r>
              <a:rPr lang="en-GB" sz="1100"/>
              <a:t>Pick one past paper or practice question. Example:</a:t>
            </a:r>
            <a:br>
              <a:rPr lang="en-GB" sz="1100"/>
            </a:br>
            <a:r>
              <a:rPr lang="en-GB" sz="1100"/>
              <a:t> </a:t>
            </a:r>
            <a:r>
              <a:rPr i="1" lang="en-GB" sz="1100"/>
              <a:t>“How does Priestley present the younger generation in An Inspector Calls?”</a:t>
            </a:r>
            <a:endParaRPr i="1" sz="1100"/>
          </a:p>
          <a:p>
            <a:pPr indent="0" lvl="0" marL="0" rtl="0" algn="l">
              <a:lnSpc>
                <a:spcPct val="115000"/>
              </a:lnSpc>
              <a:spcBef>
                <a:spcPts val="1400"/>
              </a:spcBef>
              <a:spcAft>
                <a:spcPts val="0"/>
              </a:spcAft>
              <a:buClr>
                <a:schemeClr val="dk1"/>
              </a:buClr>
              <a:buSzPts val="1100"/>
              <a:buFont typeface="Arial"/>
              <a:buNone/>
            </a:pPr>
            <a:r>
              <a:rPr b="1" lang="en-GB" sz="1100"/>
              <a:t>Step 2: Plan Your Introduction</a:t>
            </a:r>
            <a:endParaRPr b="1" sz="1100"/>
          </a:p>
          <a:p>
            <a:pPr indent="-298450" lvl="0" marL="457200" rtl="0" algn="l">
              <a:lnSpc>
                <a:spcPct val="115000"/>
              </a:lnSpc>
              <a:spcBef>
                <a:spcPts val="1200"/>
              </a:spcBef>
              <a:spcAft>
                <a:spcPts val="0"/>
              </a:spcAft>
              <a:buSzPts val="1100"/>
              <a:buChar char="●"/>
            </a:pPr>
            <a:r>
              <a:rPr lang="en-GB" sz="1100"/>
              <a:t>Decide your </a:t>
            </a:r>
            <a:r>
              <a:rPr b="1" lang="en-GB" sz="1100"/>
              <a:t>thesis statement</a:t>
            </a:r>
            <a:r>
              <a:rPr lang="en-GB" sz="1100"/>
              <a:t> (answer the question clearly).</a:t>
            </a:r>
            <a:endParaRPr sz="1100"/>
          </a:p>
          <a:p>
            <a:pPr indent="-298450" lvl="0" marL="457200" rtl="0" algn="l">
              <a:lnSpc>
                <a:spcPct val="115000"/>
              </a:lnSpc>
              <a:spcBef>
                <a:spcPts val="0"/>
              </a:spcBef>
              <a:spcAft>
                <a:spcPts val="0"/>
              </a:spcAft>
              <a:buSzPts val="1100"/>
              <a:buChar char="●"/>
            </a:pPr>
            <a:r>
              <a:rPr lang="en-GB" sz="1100"/>
              <a:t>Mention </a:t>
            </a:r>
            <a:r>
              <a:rPr b="1" lang="en-GB" sz="1100"/>
              <a:t>theme / context / Priestley’s purpose</a:t>
            </a:r>
            <a:r>
              <a:rPr lang="en-GB" sz="1100"/>
              <a:t>.</a:t>
            </a:r>
            <a:endParaRPr sz="1100"/>
          </a:p>
          <a:p>
            <a:pPr indent="-298450" lvl="0" marL="457200" rtl="0" algn="l">
              <a:lnSpc>
                <a:spcPct val="115000"/>
              </a:lnSpc>
              <a:spcBef>
                <a:spcPts val="0"/>
              </a:spcBef>
              <a:spcAft>
                <a:spcPts val="0"/>
              </a:spcAft>
              <a:buSzPts val="1100"/>
              <a:buFont typeface="Calibri"/>
              <a:buChar char="●"/>
            </a:pPr>
            <a:r>
              <a:rPr lang="en-GB" sz="1100"/>
              <a:t>Example: </a:t>
            </a:r>
            <a:r>
              <a:rPr i="1" lang="en-GB" sz="1100"/>
              <a:t>Priestley presents the younger generation as capable of learning from mistakes and embracing social responsibility, contrasting with the older generation, in order to encourage his 1945 audience to adopt more moral and collective values.</a:t>
            </a:r>
            <a:endParaRPr i="1" sz="1100"/>
          </a:p>
          <a:p>
            <a:pPr indent="0" lvl="0" marL="0" rtl="0" algn="l">
              <a:lnSpc>
                <a:spcPct val="115000"/>
              </a:lnSpc>
              <a:spcBef>
                <a:spcPts val="1400"/>
              </a:spcBef>
              <a:spcAft>
                <a:spcPts val="0"/>
              </a:spcAft>
              <a:buClr>
                <a:schemeClr val="dk1"/>
              </a:buClr>
              <a:buSzPts val="1100"/>
              <a:buFont typeface="Arial"/>
              <a:buNone/>
            </a:pPr>
            <a:r>
              <a:rPr b="1" lang="en-GB" sz="1100"/>
              <a:t>Step 3: Plan 3 Body Paragraphs </a:t>
            </a:r>
            <a:endParaRPr b="1" sz="1100"/>
          </a:p>
          <a:p>
            <a:pPr indent="0" lvl="0" marL="0" rtl="0" algn="l">
              <a:lnSpc>
                <a:spcPct val="115000"/>
              </a:lnSpc>
              <a:spcBef>
                <a:spcPts val="1200"/>
              </a:spcBef>
              <a:spcAft>
                <a:spcPts val="0"/>
              </a:spcAft>
              <a:buClr>
                <a:schemeClr val="dk1"/>
              </a:buClr>
              <a:buSzPts val="1100"/>
              <a:buFont typeface="Arial"/>
              <a:buNone/>
            </a:pPr>
            <a:r>
              <a:rPr b="1" lang="en-GB" sz="1100"/>
              <a:t>Paragraph 1 – Character Example / Theme</a:t>
            </a:r>
            <a:endParaRPr b="1" sz="1100"/>
          </a:p>
          <a:p>
            <a:pPr indent="-298450" lvl="0" marL="457200" rtl="0" algn="l">
              <a:lnSpc>
                <a:spcPct val="115000"/>
              </a:lnSpc>
              <a:spcBef>
                <a:spcPts val="1200"/>
              </a:spcBef>
              <a:spcAft>
                <a:spcPts val="0"/>
              </a:spcAft>
              <a:buSzPts val="1100"/>
              <a:buChar char="●"/>
            </a:pPr>
            <a:r>
              <a:rPr b="1" lang="en-GB" sz="1100"/>
              <a:t>Point:</a:t>
            </a:r>
            <a:r>
              <a:rPr lang="en-GB" sz="1100"/>
              <a:t> Introduce the character or theme</a:t>
            </a:r>
            <a:endParaRPr sz="1100"/>
          </a:p>
          <a:p>
            <a:pPr indent="-298450" lvl="0" marL="457200" rtl="0" algn="l">
              <a:lnSpc>
                <a:spcPct val="115000"/>
              </a:lnSpc>
              <a:spcBef>
                <a:spcPts val="0"/>
              </a:spcBef>
              <a:spcAft>
                <a:spcPts val="0"/>
              </a:spcAft>
              <a:buSzPts val="1100"/>
              <a:buChar char="●"/>
            </a:pPr>
            <a:r>
              <a:rPr b="1" lang="en-GB" sz="1100"/>
              <a:t>Evidence / Quotation:</a:t>
            </a:r>
            <a:r>
              <a:rPr lang="en-GB" sz="1100"/>
              <a:t> Pick a key quote</a:t>
            </a:r>
            <a:endParaRPr sz="1100"/>
          </a:p>
          <a:p>
            <a:pPr indent="-298450" lvl="0" marL="457200" rtl="0" algn="l">
              <a:lnSpc>
                <a:spcPct val="115000"/>
              </a:lnSpc>
              <a:spcBef>
                <a:spcPts val="0"/>
              </a:spcBef>
              <a:spcAft>
                <a:spcPts val="0"/>
              </a:spcAft>
              <a:buSzPts val="1100"/>
              <a:buChar char="●"/>
            </a:pPr>
            <a:r>
              <a:rPr b="1" lang="en-GB" sz="1100"/>
              <a:t>Explain Method:</a:t>
            </a:r>
            <a:r>
              <a:rPr lang="en-GB" sz="1100"/>
              <a:t> How Priestley presents them (language, stage direction, dramatic technique)</a:t>
            </a:r>
            <a:endParaRPr sz="1100"/>
          </a:p>
          <a:p>
            <a:pPr indent="-298450" lvl="0" marL="457200" rtl="0" algn="l">
              <a:lnSpc>
                <a:spcPct val="115000"/>
              </a:lnSpc>
              <a:spcBef>
                <a:spcPts val="0"/>
              </a:spcBef>
              <a:spcAft>
                <a:spcPts val="0"/>
              </a:spcAft>
              <a:buSzPts val="1100"/>
              <a:buChar char="●"/>
            </a:pPr>
            <a:r>
              <a:rPr b="1" lang="en-GB" sz="1100"/>
              <a:t>Why / Effect:</a:t>
            </a:r>
            <a:r>
              <a:rPr lang="en-GB" sz="1100"/>
              <a:t> Link to audience/context and bigger message</a:t>
            </a:r>
            <a:endParaRPr sz="1100"/>
          </a:p>
          <a:p>
            <a:pPr indent="0" lvl="0" marL="0" rtl="0" algn="l">
              <a:lnSpc>
                <a:spcPct val="115000"/>
              </a:lnSpc>
              <a:spcBef>
                <a:spcPts val="1200"/>
              </a:spcBef>
              <a:spcAft>
                <a:spcPts val="0"/>
              </a:spcAft>
              <a:buNone/>
            </a:pPr>
            <a:r>
              <a:rPr b="1" lang="en-GB" sz="1100"/>
              <a:t>Paragraph 2 – Character Example / Theme</a:t>
            </a:r>
            <a:endParaRPr b="1" sz="1100"/>
          </a:p>
          <a:p>
            <a:pPr indent="-298450" lvl="0" marL="457200" rtl="0" algn="l">
              <a:lnSpc>
                <a:spcPct val="115000"/>
              </a:lnSpc>
              <a:spcBef>
                <a:spcPts val="1200"/>
              </a:spcBef>
              <a:spcAft>
                <a:spcPts val="0"/>
              </a:spcAft>
              <a:buSzPts val="1100"/>
              <a:buFont typeface="Calibri"/>
              <a:buChar char="●"/>
            </a:pPr>
            <a:r>
              <a:rPr lang="en-GB" sz="1100"/>
              <a:t>Repeat structure with a second example</a:t>
            </a:r>
            <a:endParaRPr sz="1100"/>
          </a:p>
          <a:p>
            <a:pPr indent="0" lvl="0" marL="0" rtl="0" algn="l">
              <a:lnSpc>
                <a:spcPct val="115000"/>
              </a:lnSpc>
              <a:spcBef>
                <a:spcPts val="1200"/>
              </a:spcBef>
              <a:spcAft>
                <a:spcPts val="0"/>
              </a:spcAft>
              <a:buClr>
                <a:schemeClr val="dk1"/>
              </a:buClr>
              <a:buSzPts val="1100"/>
              <a:buFont typeface="Arial"/>
              <a:buNone/>
            </a:pPr>
            <a:r>
              <a:rPr b="1" lang="en-GB" sz="1100"/>
              <a:t>Paragraph 3 – Comparison / Contrasting Evidence</a:t>
            </a:r>
            <a:endParaRPr b="1" sz="1100"/>
          </a:p>
          <a:p>
            <a:pPr indent="-298450" lvl="0" marL="457200" rtl="0" algn="l">
              <a:lnSpc>
                <a:spcPct val="115000"/>
              </a:lnSpc>
              <a:spcBef>
                <a:spcPts val="1200"/>
              </a:spcBef>
              <a:spcAft>
                <a:spcPts val="0"/>
              </a:spcAft>
              <a:buSzPts val="1100"/>
              <a:buFont typeface="Calibri"/>
              <a:buChar char="●"/>
            </a:pPr>
            <a:r>
              <a:rPr lang="en-GB" sz="1100"/>
              <a:t>Compare with another character, event, or generation</a:t>
            </a:r>
            <a:endParaRPr sz="1100"/>
          </a:p>
          <a:p>
            <a:pPr indent="-298450" lvl="0" marL="457200" rtl="0" algn="l">
              <a:lnSpc>
                <a:spcPct val="115000"/>
              </a:lnSpc>
              <a:spcBef>
                <a:spcPts val="0"/>
              </a:spcBef>
              <a:spcAft>
                <a:spcPts val="0"/>
              </a:spcAft>
              <a:buSzPts val="1100"/>
              <a:buFont typeface="Calibri"/>
              <a:buChar char="●"/>
            </a:pPr>
            <a:r>
              <a:rPr lang="en-GB" sz="1100"/>
              <a:t>Show Priestley’s purpose or contrasting viewpoint</a:t>
            </a:r>
            <a:endParaRPr sz="1100"/>
          </a:p>
          <a:p>
            <a:pPr indent="-298450" lvl="0" marL="457200" rtl="0" algn="l">
              <a:lnSpc>
                <a:spcPct val="115000"/>
              </a:lnSpc>
              <a:spcBef>
                <a:spcPts val="0"/>
              </a:spcBef>
              <a:spcAft>
                <a:spcPts val="0"/>
              </a:spcAft>
              <a:buSzPts val="1100"/>
              <a:buFont typeface="Calibri"/>
              <a:buChar char="●"/>
            </a:pPr>
            <a:r>
              <a:rPr lang="en-GB" sz="1100"/>
              <a:t>Include quotation + method + effect</a:t>
            </a:r>
            <a:endParaRPr sz="1100"/>
          </a:p>
          <a:p>
            <a:pPr indent="0" lvl="0" marL="0" rtl="0" algn="l">
              <a:lnSpc>
                <a:spcPct val="115000"/>
              </a:lnSpc>
              <a:spcBef>
                <a:spcPts val="1200"/>
              </a:spcBef>
              <a:spcAft>
                <a:spcPts val="0"/>
              </a:spcAft>
              <a:buClr>
                <a:schemeClr val="dk1"/>
              </a:buClr>
              <a:buSzPts val="1100"/>
              <a:buFont typeface="Arial"/>
              <a:buNone/>
            </a:pPr>
            <a:r>
              <a:rPr i="1" lang="en-GB" sz="1100"/>
              <a:t>Tip:</a:t>
            </a:r>
            <a:r>
              <a:rPr lang="en-GB" sz="1100"/>
              <a:t> Bullet points are fine — focus on </a:t>
            </a:r>
            <a:r>
              <a:rPr b="1" lang="en-GB" sz="1100"/>
              <a:t>planning the structure, evidence, and analysis</a:t>
            </a:r>
            <a:r>
              <a:rPr lang="en-GB" sz="1100"/>
              <a:t> rather than writing full sentences.</a:t>
            </a:r>
            <a:endParaRPr sz="1100"/>
          </a:p>
          <a:p>
            <a:pPr indent="0" lvl="0" marL="0" rtl="0" algn="l">
              <a:lnSpc>
                <a:spcPct val="115000"/>
              </a:lnSpc>
              <a:spcBef>
                <a:spcPts val="1400"/>
              </a:spcBef>
              <a:spcAft>
                <a:spcPts val="0"/>
              </a:spcAft>
              <a:buClr>
                <a:schemeClr val="dk1"/>
              </a:buClr>
              <a:buSzPts val="1100"/>
              <a:buFont typeface="Arial"/>
              <a:buNone/>
            </a:pPr>
            <a:r>
              <a:rPr b="1" lang="en-GB" sz="1100"/>
              <a:t>Step 4: Plan the Conclusion (5 mins)</a:t>
            </a:r>
            <a:endParaRPr b="1" sz="1100"/>
          </a:p>
          <a:p>
            <a:pPr indent="-298450" lvl="0" marL="457200" rtl="0" algn="l">
              <a:lnSpc>
                <a:spcPct val="115000"/>
              </a:lnSpc>
              <a:spcBef>
                <a:spcPts val="1200"/>
              </a:spcBef>
              <a:spcAft>
                <a:spcPts val="0"/>
              </a:spcAft>
              <a:buSzPts val="1100"/>
              <a:buFont typeface="Calibri"/>
              <a:buChar char="●"/>
            </a:pPr>
            <a:r>
              <a:rPr lang="en-GB" sz="1100"/>
              <a:t>Restate your thesis in different words</a:t>
            </a:r>
            <a:endParaRPr sz="1100"/>
          </a:p>
          <a:p>
            <a:pPr indent="-298450" lvl="0" marL="457200" rtl="0" algn="l">
              <a:lnSpc>
                <a:spcPct val="115000"/>
              </a:lnSpc>
              <a:spcBef>
                <a:spcPts val="0"/>
              </a:spcBef>
              <a:spcAft>
                <a:spcPts val="0"/>
              </a:spcAft>
              <a:buSzPts val="1100"/>
              <a:buFont typeface="Calibri"/>
              <a:buChar char="●"/>
            </a:pPr>
            <a:r>
              <a:rPr lang="en-GB" sz="1100"/>
              <a:t>Summarise your 3 main points</a:t>
            </a:r>
            <a:endParaRPr sz="1100"/>
          </a:p>
          <a:p>
            <a:pPr indent="-298450" lvl="0" marL="457200" rtl="0" algn="l">
              <a:lnSpc>
                <a:spcPct val="115000"/>
              </a:lnSpc>
              <a:spcBef>
                <a:spcPts val="0"/>
              </a:spcBef>
              <a:spcAft>
                <a:spcPts val="0"/>
              </a:spcAft>
              <a:buSzPts val="1100"/>
              <a:buChar char="●"/>
            </a:pPr>
            <a:r>
              <a:rPr lang="en-GB" sz="1100"/>
              <a:t>End with </a:t>
            </a:r>
            <a:r>
              <a:rPr b="1" lang="en-GB" sz="1100"/>
              <a:t>overall message / Priestley’s intention / relevance to audience</a:t>
            </a:r>
            <a:endParaRPr b="1" sz="1100"/>
          </a:p>
          <a:p>
            <a:pPr indent="-298450" lvl="0" marL="457200" rtl="0" algn="l">
              <a:lnSpc>
                <a:spcPct val="115000"/>
              </a:lnSpc>
              <a:spcBef>
                <a:spcPts val="0"/>
              </a:spcBef>
              <a:spcAft>
                <a:spcPts val="0"/>
              </a:spcAft>
              <a:buSzPts val="1100"/>
              <a:buFont typeface="Calibri"/>
              <a:buChar char="●"/>
            </a:pPr>
            <a:r>
              <a:rPr lang="en-GB" sz="1100"/>
              <a:t>Example: </a:t>
            </a:r>
            <a:r>
              <a:rPr i="1" lang="en-GB" sz="1100"/>
              <a:t>Through the younger generation’s moral growth, Priestley emphasises that social responsibility and self-awareness are crucial for a fair society, leaving the audience to reflect on their own attitudes.</a:t>
            </a:r>
            <a:endParaRPr i="1" sz="1100"/>
          </a:p>
          <a:p>
            <a:pPr indent="0" lvl="0" marL="0" rtl="0" algn="l">
              <a:lnSpc>
                <a:spcPct val="115000"/>
              </a:lnSpc>
              <a:spcBef>
                <a:spcPts val="1200"/>
              </a:spcBef>
              <a:spcAft>
                <a:spcPts val="0"/>
              </a:spcAft>
              <a:buClr>
                <a:schemeClr val="dk1"/>
              </a:buClr>
              <a:buSzPts val="1100"/>
              <a:buFont typeface="Arial"/>
              <a:buNone/>
            </a:pPr>
            <a:r>
              <a:t/>
            </a:r>
            <a:endParaRPr i="1" sz="1100"/>
          </a:p>
          <a:p>
            <a:pPr indent="0" lvl="0" marL="0" rtl="0" algn="l">
              <a:lnSpc>
                <a:spcPct val="115000"/>
              </a:lnSpc>
              <a:spcBef>
                <a:spcPts val="1200"/>
              </a:spcBef>
              <a:spcAft>
                <a:spcPts val="0"/>
              </a:spcAft>
              <a:buNone/>
            </a:pPr>
            <a:br>
              <a:rPr lang="en-GB" sz="1100"/>
            </a:br>
            <a:endParaRPr sz="1100"/>
          </a:p>
          <a:p>
            <a:pPr indent="0" lvl="0" marL="0" rtl="0" algn="l">
              <a:spcBef>
                <a:spcPts val="1200"/>
              </a:spcBef>
              <a:spcAft>
                <a:spcPts val="0"/>
              </a:spcAft>
              <a:buNone/>
            </a:pPr>
            <a:r>
              <a:t/>
            </a:r>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3d70f17fd0d_0_291"/>
          <p:cNvSpPr txBox="1"/>
          <p:nvPr>
            <p:ph type="title"/>
          </p:nvPr>
        </p:nvSpPr>
        <p:spPr>
          <a:xfrm>
            <a:off x="342900" y="9"/>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Top-Mark Essay Skills</a:t>
            </a:r>
            <a:endParaRPr/>
          </a:p>
        </p:txBody>
      </p:sp>
      <p:sp>
        <p:nvSpPr>
          <p:cNvPr id="206" name="Google Shape;206;g3d70f17fd0d_0_291"/>
          <p:cNvSpPr txBox="1"/>
          <p:nvPr>
            <p:ph idx="1" type="body"/>
          </p:nvPr>
        </p:nvSpPr>
        <p:spPr>
          <a:xfrm>
            <a:off x="342900" y="1188450"/>
            <a:ext cx="6172200" cy="4432200"/>
          </a:xfrm>
          <a:prstGeom prst="rect">
            <a:avLst/>
          </a:prstGeom>
        </p:spPr>
        <p:txBody>
          <a:bodyPr anchorCtr="0" anchor="t" bIns="45700" lIns="91425" spcFirstLastPara="1" rIns="91425" wrap="square" tIns="45700">
            <a:noAutofit/>
          </a:bodyPr>
          <a:lstStyle/>
          <a:p>
            <a:pPr indent="0" lvl="0" marL="0" rtl="0" algn="l">
              <a:lnSpc>
                <a:spcPct val="115000"/>
              </a:lnSpc>
              <a:spcBef>
                <a:spcPts val="1800"/>
              </a:spcBef>
              <a:spcAft>
                <a:spcPts val="0"/>
              </a:spcAft>
              <a:buClr>
                <a:schemeClr val="dk1"/>
              </a:buClr>
              <a:buSzPts val="1100"/>
              <a:buFont typeface="Arial"/>
              <a:buNone/>
            </a:pPr>
            <a:r>
              <a:rPr b="1" lang="en-GB" sz="1200"/>
              <a:t>Step 1: Draft a Thesis Statement</a:t>
            </a:r>
            <a:endParaRPr b="1" sz="1200"/>
          </a:p>
          <a:p>
            <a:pPr indent="-304800" lvl="0" marL="457200" rtl="0" algn="l">
              <a:lnSpc>
                <a:spcPct val="115000"/>
              </a:lnSpc>
              <a:spcBef>
                <a:spcPts val="1200"/>
              </a:spcBef>
              <a:spcAft>
                <a:spcPts val="0"/>
              </a:spcAft>
              <a:buSzPts val="1200"/>
              <a:buFont typeface="Calibri"/>
              <a:buChar char="●"/>
            </a:pPr>
            <a:r>
              <a:rPr lang="en-GB" sz="1200"/>
              <a:t>Read your question. Example:</a:t>
            </a:r>
            <a:br>
              <a:rPr lang="en-GB" sz="1200"/>
            </a:br>
            <a:r>
              <a:rPr lang="en-GB" sz="1200"/>
              <a:t> </a:t>
            </a:r>
            <a:r>
              <a:rPr i="1" lang="en-GB" sz="1200"/>
              <a:t>"How does Priestley present the younger generation in An Inspector Calls?"</a:t>
            </a:r>
            <a:br>
              <a:rPr i="1" lang="en-GB" sz="1200"/>
            </a:br>
            <a:r>
              <a:rPr lang="en-GB" sz="1200"/>
              <a:t>Draft a concise thesis sentence linking </a:t>
            </a:r>
            <a:r>
              <a:rPr b="1" lang="en-GB" sz="1200"/>
              <a:t>theme, context, and Priestley’s purpose</a:t>
            </a:r>
            <a:r>
              <a:rPr lang="en-GB" sz="1200"/>
              <a:t>:</a:t>
            </a:r>
            <a:br>
              <a:rPr lang="en-GB" sz="1200"/>
            </a:br>
            <a:endParaRPr sz="1200"/>
          </a:p>
          <a:p>
            <a:pPr indent="-304800" lvl="0" marL="457200" rtl="0" algn="l">
              <a:lnSpc>
                <a:spcPct val="115000"/>
              </a:lnSpc>
              <a:spcBef>
                <a:spcPts val="0"/>
              </a:spcBef>
              <a:spcAft>
                <a:spcPts val="0"/>
              </a:spcAft>
              <a:buSzPts val="1200"/>
              <a:buFont typeface="Calibri"/>
              <a:buChar char="●"/>
            </a:pPr>
            <a:r>
              <a:rPr b="1" lang="en-GB" sz="1200"/>
              <a:t>Example: P</a:t>
            </a:r>
            <a:r>
              <a:rPr i="1" lang="en-GB" sz="1200"/>
              <a:t>riestley presents the younger generation as morally aware and capable of change, contrasting with the older generation, to encourage his 1945 audience to reflect on social responsibility and the need for a more just society.</a:t>
            </a:r>
            <a:br>
              <a:rPr i="1" lang="en-GB" sz="1200"/>
            </a:br>
            <a:endParaRPr i="1" sz="1200"/>
          </a:p>
          <a:p>
            <a:pPr indent="-304800" lvl="0" marL="457200" rtl="0" algn="l">
              <a:lnSpc>
                <a:spcPct val="115000"/>
              </a:lnSpc>
              <a:spcBef>
                <a:spcPts val="0"/>
              </a:spcBef>
              <a:spcAft>
                <a:spcPts val="0"/>
              </a:spcAft>
              <a:buSzPts val="1200"/>
              <a:buChar char="●"/>
            </a:pPr>
            <a:r>
              <a:rPr lang="en-GB" sz="1200"/>
              <a:t>Tip: Keep it </a:t>
            </a:r>
            <a:r>
              <a:rPr b="1" lang="en-GB" sz="1200"/>
              <a:t>one sentence</a:t>
            </a:r>
            <a:r>
              <a:rPr lang="en-GB" sz="1200"/>
              <a:t>, clearly answering the question.</a:t>
            </a:r>
            <a:endParaRPr sz="1200"/>
          </a:p>
          <a:p>
            <a:pPr indent="0" lvl="0" marL="0" rtl="0" algn="l">
              <a:lnSpc>
                <a:spcPct val="115000"/>
              </a:lnSpc>
              <a:spcBef>
                <a:spcPts val="1800"/>
              </a:spcBef>
              <a:spcAft>
                <a:spcPts val="0"/>
              </a:spcAft>
              <a:buClr>
                <a:schemeClr val="dk1"/>
              </a:buClr>
              <a:buSzPts val="1100"/>
              <a:buFont typeface="Arial"/>
              <a:buNone/>
            </a:pPr>
            <a:r>
              <a:rPr b="1" lang="en-GB" sz="1200"/>
              <a:t>Step 2: Plan &amp; Draft a Body Paragraph</a:t>
            </a:r>
            <a:endParaRPr b="1" sz="1200"/>
          </a:p>
          <a:p>
            <a:pPr indent="0" lvl="0" marL="0" rtl="0" algn="l">
              <a:lnSpc>
                <a:spcPct val="115000"/>
              </a:lnSpc>
              <a:spcBef>
                <a:spcPts val="1200"/>
              </a:spcBef>
              <a:spcAft>
                <a:spcPts val="0"/>
              </a:spcAft>
              <a:buClr>
                <a:schemeClr val="dk1"/>
              </a:buClr>
              <a:buSzPts val="1100"/>
              <a:buFont typeface="Arial"/>
              <a:buNone/>
            </a:pPr>
            <a:r>
              <a:rPr b="1" lang="en-GB" sz="1200"/>
              <a:t>Use the What–How–Why structure:</a:t>
            </a:r>
            <a:endParaRPr b="1" sz="1200"/>
          </a:p>
          <a:p>
            <a:pPr indent="-304800" lvl="0" marL="457200" rtl="0" algn="l">
              <a:lnSpc>
                <a:spcPct val="115000"/>
              </a:lnSpc>
              <a:spcBef>
                <a:spcPts val="1200"/>
              </a:spcBef>
              <a:spcAft>
                <a:spcPts val="0"/>
              </a:spcAft>
              <a:buSzPts val="1200"/>
              <a:buAutoNum type="arabicPeriod"/>
            </a:pPr>
            <a:r>
              <a:rPr b="1" lang="en-GB" sz="1200"/>
              <a:t>What?</a:t>
            </a:r>
            <a:r>
              <a:rPr lang="en-GB" sz="1200"/>
              <a:t> – Clear point / argument</a:t>
            </a:r>
            <a:br>
              <a:rPr lang="en-GB" sz="1200"/>
            </a:br>
            <a:r>
              <a:rPr lang="en-GB" sz="1200"/>
              <a:t> </a:t>
            </a:r>
            <a:r>
              <a:rPr i="1" lang="en-GB" sz="1200"/>
              <a:t>Example:</a:t>
            </a:r>
            <a:br>
              <a:rPr i="1" lang="en-GB" sz="1200"/>
            </a:br>
            <a:r>
              <a:rPr lang="en-GB" sz="1200"/>
              <a:t> </a:t>
            </a:r>
            <a:r>
              <a:rPr i="1" lang="en-GB" sz="1200"/>
              <a:t>Sheila is shown to grow morally and take responsibility for her actions.</a:t>
            </a:r>
            <a:endParaRPr i="1" sz="1200"/>
          </a:p>
          <a:p>
            <a:pPr indent="-304800" lvl="0" marL="457200" rtl="0" algn="l">
              <a:lnSpc>
                <a:spcPct val="115000"/>
              </a:lnSpc>
              <a:spcBef>
                <a:spcPts val="0"/>
              </a:spcBef>
              <a:spcAft>
                <a:spcPts val="0"/>
              </a:spcAft>
              <a:buSzPts val="1200"/>
              <a:buAutoNum type="arabicPeriod"/>
            </a:pPr>
            <a:r>
              <a:rPr b="1" lang="en-GB" sz="1200"/>
              <a:t>How?</a:t>
            </a:r>
            <a:r>
              <a:rPr lang="en-GB" sz="1200"/>
              <a:t> – Evidence and method</a:t>
            </a:r>
            <a:br>
              <a:rPr lang="en-GB" sz="1200"/>
            </a:br>
            <a:r>
              <a:rPr lang="en-GB" sz="1200"/>
              <a:t> </a:t>
            </a:r>
            <a:r>
              <a:rPr i="1" lang="en-GB" sz="1200"/>
              <a:t>Example:</a:t>
            </a:r>
            <a:br>
              <a:rPr i="1" lang="en-GB" sz="1200"/>
            </a:br>
            <a:r>
              <a:rPr lang="en-GB" sz="1200"/>
              <a:t> </a:t>
            </a:r>
            <a:r>
              <a:rPr i="1" lang="en-GB" sz="1200"/>
              <a:t>Priestley uses her dialogue, when she says “I’ll never let it happen again,” to demonstrate her awareness of the consequences of her behaviour. Her character development is also shown through her confrontation with Gerald, which highlights her willingness to challenge dishonesty.</a:t>
            </a:r>
            <a:endParaRPr i="1" sz="1200"/>
          </a:p>
          <a:p>
            <a:pPr indent="-304800" lvl="0" marL="457200" rtl="0" algn="l">
              <a:lnSpc>
                <a:spcPct val="115000"/>
              </a:lnSpc>
              <a:spcBef>
                <a:spcPts val="0"/>
              </a:spcBef>
              <a:spcAft>
                <a:spcPts val="0"/>
              </a:spcAft>
              <a:buSzPts val="1200"/>
              <a:buAutoNum type="arabicPeriod"/>
            </a:pPr>
            <a:r>
              <a:rPr b="1" lang="en-GB" sz="1200"/>
              <a:t>Why?</a:t>
            </a:r>
            <a:r>
              <a:rPr lang="en-GB" sz="1200"/>
              <a:t> – Priestley’s purpose / audience effect</a:t>
            </a:r>
            <a:br>
              <a:rPr lang="en-GB" sz="1200"/>
            </a:br>
            <a:r>
              <a:rPr lang="en-GB" sz="1200"/>
              <a:t> </a:t>
            </a:r>
            <a:r>
              <a:rPr i="1" lang="en-GB" sz="1200"/>
              <a:t>Example:</a:t>
            </a:r>
            <a:br>
              <a:rPr i="1" lang="en-GB" sz="1200"/>
            </a:br>
            <a:r>
              <a:rPr lang="en-GB" sz="1200"/>
              <a:t> </a:t>
            </a:r>
            <a:r>
              <a:rPr i="1" lang="en-GB" sz="1200"/>
              <a:t>This demonstrates Priestley’s intention to show that the younger generation can change and learn from mistakes. A 1945 audience would view Sheila’s transformation as a symbol of hope for a more responsible and morally aware society, reinforcing the play’s message about social responsibility.</a:t>
            </a:r>
            <a:br>
              <a:rPr i="1" lang="en-GB" sz="1200"/>
            </a:br>
            <a:endParaRPr i="1" sz="1200"/>
          </a:p>
          <a:p>
            <a:pPr indent="-304800" lvl="0" marL="457200" rtl="0" algn="l">
              <a:lnSpc>
                <a:spcPct val="115000"/>
              </a:lnSpc>
              <a:spcBef>
                <a:spcPts val="0"/>
              </a:spcBef>
              <a:spcAft>
                <a:spcPts val="0"/>
              </a:spcAft>
              <a:buSzPts val="1200"/>
              <a:buChar char="●"/>
            </a:pPr>
            <a:r>
              <a:rPr lang="en-GB" sz="1200"/>
              <a:t>Tip: Include </a:t>
            </a:r>
            <a:r>
              <a:rPr b="1" lang="en-GB" sz="1200"/>
              <a:t>context links</a:t>
            </a:r>
            <a:r>
              <a:rPr lang="en-GB" sz="1200"/>
              <a:t> and </a:t>
            </a:r>
            <a:r>
              <a:rPr b="1" lang="en-GB" sz="1200"/>
              <a:t>audience impact</a:t>
            </a:r>
            <a:r>
              <a:rPr lang="en-GB" sz="1200"/>
              <a:t> to show AO3 understanding.</a:t>
            </a:r>
            <a:endParaRPr sz="1200"/>
          </a:p>
          <a:p>
            <a:pPr indent="0" lvl="0" marL="0" rtl="0" algn="l">
              <a:spcBef>
                <a:spcPts val="1200"/>
              </a:spcBef>
              <a:spcAft>
                <a:spcPts val="0"/>
              </a:spcAft>
              <a:buNone/>
            </a:pPr>
            <a:r>
              <a:t/>
            </a: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3d70f17fd0d_0_297"/>
          <p:cNvSpPr txBox="1"/>
          <p:nvPr>
            <p:ph idx="1" type="body"/>
          </p:nvPr>
        </p:nvSpPr>
        <p:spPr>
          <a:xfrm>
            <a:off x="342900" y="503350"/>
            <a:ext cx="6172200" cy="7664700"/>
          </a:xfrm>
          <a:prstGeom prst="rect">
            <a:avLst/>
          </a:prstGeom>
        </p:spPr>
        <p:txBody>
          <a:bodyPr anchorCtr="0" anchor="t" bIns="45700" lIns="91425" spcFirstLastPara="1" rIns="91425" wrap="square" tIns="45700">
            <a:normAutofit/>
          </a:bodyPr>
          <a:lstStyle/>
          <a:p>
            <a:pPr indent="0" lvl="0" marL="0" rtl="0" algn="l">
              <a:lnSpc>
                <a:spcPct val="115000"/>
              </a:lnSpc>
              <a:spcBef>
                <a:spcPts val="1800"/>
              </a:spcBef>
              <a:spcAft>
                <a:spcPts val="0"/>
              </a:spcAft>
              <a:buClr>
                <a:schemeClr val="dk1"/>
              </a:buClr>
              <a:buSzPts val="1100"/>
              <a:buFont typeface="Arial"/>
              <a:buNone/>
            </a:pPr>
            <a:r>
              <a:rPr b="1" lang="en-GB" sz="1200"/>
              <a:t>Step 3: Draft a Conclusion</a:t>
            </a:r>
            <a:endParaRPr b="1" sz="1200"/>
          </a:p>
          <a:p>
            <a:pPr indent="-304800" lvl="0" marL="457200" rtl="0" algn="l">
              <a:lnSpc>
                <a:spcPct val="115000"/>
              </a:lnSpc>
              <a:spcBef>
                <a:spcPts val="1200"/>
              </a:spcBef>
              <a:spcAft>
                <a:spcPts val="0"/>
              </a:spcAft>
              <a:buSzPts val="1200"/>
              <a:buFont typeface="Calibri"/>
              <a:buChar char="●"/>
            </a:pPr>
            <a:r>
              <a:rPr lang="en-GB" sz="1200"/>
              <a:t>Restate your thesis in a fresh way.</a:t>
            </a:r>
            <a:endParaRPr sz="1200"/>
          </a:p>
          <a:p>
            <a:pPr indent="-304800" lvl="0" marL="457200" rtl="0" algn="l">
              <a:lnSpc>
                <a:spcPct val="115000"/>
              </a:lnSpc>
              <a:spcBef>
                <a:spcPts val="0"/>
              </a:spcBef>
              <a:spcAft>
                <a:spcPts val="0"/>
              </a:spcAft>
              <a:buSzPts val="1200"/>
              <a:buFont typeface="Calibri"/>
              <a:buChar char="●"/>
            </a:pPr>
            <a:r>
              <a:rPr lang="en-GB" sz="1200"/>
              <a:t>Summarise your main points.</a:t>
            </a:r>
            <a:endParaRPr sz="1200"/>
          </a:p>
          <a:p>
            <a:pPr indent="-304800" lvl="0" marL="457200" rtl="0" algn="l">
              <a:lnSpc>
                <a:spcPct val="115000"/>
              </a:lnSpc>
              <a:spcBef>
                <a:spcPts val="0"/>
              </a:spcBef>
              <a:spcAft>
                <a:spcPts val="0"/>
              </a:spcAft>
              <a:buSzPts val="1200"/>
              <a:buChar char="●"/>
            </a:pPr>
            <a:r>
              <a:rPr lang="en-GB" sz="1200"/>
              <a:t>Emphasise </a:t>
            </a:r>
            <a:r>
              <a:rPr b="1" lang="en-GB" sz="1200"/>
              <a:t>Priestley’s overall purpose and the play’s big ideas</a:t>
            </a:r>
            <a:r>
              <a:rPr lang="en-GB" sz="1200"/>
              <a:t>.</a:t>
            </a:r>
            <a:endParaRPr sz="1200"/>
          </a:p>
          <a:p>
            <a:pPr indent="0" lvl="0" marL="0" rtl="0" algn="l">
              <a:lnSpc>
                <a:spcPct val="115000"/>
              </a:lnSpc>
              <a:spcBef>
                <a:spcPts val="1200"/>
              </a:spcBef>
              <a:spcAft>
                <a:spcPts val="0"/>
              </a:spcAft>
              <a:buClr>
                <a:schemeClr val="dk1"/>
              </a:buClr>
              <a:buSzPts val="1100"/>
              <a:buFont typeface="Arial"/>
              <a:buNone/>
            </a:pPr>
            <a:r>
              <a:rPr b="1" lang="en-GB" sz="1200"/>
              <a:t>Example:</a:t>
            </a:r>
            <a:br>
              <a:rPr b="1" lang="en-GB" sz="1200"/>
            </a:br>
            <a:r>
              <a:rPr i="1" lang="en-GB" sz="1200"/>
              <a:t>Through Sheila’s transformation, Priestley highlights the capacity for moral growth in the younger generation and contrasts it with the complacency of the older characters. This reinforces his message that social responsibility is essential, encouraging the audience to reflect on their own attitudes and actions within society.</a:t>
            </a:r>
            <a:endParaRPr i="1" sz="1200"/>
          </a:p>
          <a:p>
            <a:pPr indent="0" lvl="0" marL="0" rtl="0" algn="l">
              <a:lnSpc>
                <a:spcPct val="115000"/>
              </a:lnSpc>
              <a:spcBef>
                <a:spcPts val="1800"/>
              </a:spcBef>
              <a:spcAft>
                <a:spcPts val="0"/>
              </a:spcAft>
              <a:buClr>
                <a:schemeClr val="dk1"/>
              </a:buClr>
              <a:buSzPts val="1100"/>
              <a:buFont typeface="Arial"/>
              <a:buNone/>
            </a:pPr>
            <a:r>
              <a:rPr b="1" lang="en-GB" sz="1200"/>
              <a:t>Step 4: Optional Extension</a:t>
            </a:r>
            <a:endParaRPr b="1" sz="1200"/>
          </a:p>
          <a:p>
            <a:pPr indent="-304800" lvl="0" marL="457200" rtl="0" algn="l">
              <a:lnSpc>
                <a:spcPct val="115000"/>
              </a:lnSpc>
              <a:spcBef>
                <a:spcPts val="1200"/>
              </a:spcBef>
              <a:spcAft>
                <a:spcPts val="0"/>
              </a:spcAft>
              <a:buSzPts val="1200"/>
              <a:buChar char="●"/>
            </a:pPr>
            <a:r>
              <a:rPr lang="en-GB" sz="1200"/>
              <a:t>Draft </a:t>
            </a:r>
            <a:r>
              <a:rPr b="1" lang="en-GB" sz="1200"/>
              <a:t>alternative thesis statements</a:t>
            </a:r>
            <a:r>
              <a:rPr lang="en-GB" sz="1200"/>
              <a:t> for other characters or themes.</a:t>
            </a:r>
            <a:endParaRPr sz="1200"/>
          </a:p>
          <a:p>
            <a:pPr indent="-304800" lvl="0" marL="457200" rtl="0" algn="l">
              <a:lnSpc>
                <a:spcPct val="115000"/>
              </a:lnSpc>
              <a:spcBef>
                <a:spcPts val="0"/>
              </a:spcBef>
              <a:spcAft>
                <a:spcPts val="0"/>
              </a:spcAft>
              <a:buSzPts val="1200"/>
              <a:buChar char="●"/>
            </a:pPr>
            <a:r>
              <a:rPr lang="en-GB" sz="1200"/>
              <a:t>Try writing a </a:t>
            </a:r>
            <a:r>
              <a:rPr b="1" lang="en-GB" sz="1200"/>
              <a:t>shorter, punchy conclusion</a:t>
            </a:r>
            <a:r>
              <a:rPr lang="en-GB" sz="1200"/>
              <a:t> for exam conditions.</a:t>
            </a:r>
            <a:endParaRPr sz="1200"/>
          </a:p>
          <a:p>
            <a:pPr indent="-304800" lvl="0" marL="457200" rtl="0" algn="l">
              <a:lnSpc>
                <a:spcPct val="115000"/>
              </a:lnSpc>
              <a:spcBef>
                <a:spcPts val="0"/>
              </a:spcBef>
              <a:spcAft>
                <a:spcPts val="0"/>
              </a:spcAft>
              <a:buSzPts val="1200"/>
              <a:buChar char="●"/>
            </a:pPr>
            <a:r>
              <a:rPr lang="en-GB" sz="1200"/>
              <a:t>Identify </a:t>
            </a:r>
            <a:r>
              <a:rPr b="1" lang="en-GB" sz="1200"/>
              <a:t>other quotations and methods</a:t>
            </a:r>
            <a:r>
              <a:rPr lang="en-GB" sz="1200"/>
              <a:t> you could use to strengthen the paragraph.</a:t>
            </a:r>
            <a:endParaRPr sz="1200"/>
          </a:p>
          <a:p>
            <a:pPr indent="0" lvl="0" marL="0" rtl="0" algn="l">
              <a:spcBef>
                <a:spcPts val="1200"/>
              </a:spcBef>
              <a:spcAft>
                <a:spcPts val="0"/>
              </a:spcAft>
              <a:buClr>
                <a:schemeClr val="dk1"/>
              </a:buClr>
              <a:buSzPts val="1100"/>
              <a:buFont typeface="Arial"/>
              <a:buNone/>
            </a:pPr>
            <a:r>
              <a:t/>
            </a:r>
            <a:endParaRPr sz="1200"/>
          </a:p>
          <a:p>
            <a:pPr indent="0" lvl="0" marL="0" rtl="0" algn="l">
              <a:spcBef>
                <a:spcPts val="36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3d70f17fd0d_0_302"/>
          <p:cNvSpPr txBox="1"/>
          <p:nvPr>
            <p:ph type="title"/>
          </p:nvPr>
        </p:nvSpPr>
        <p:spPr>
          <a:xfrm>
            <a:off x="342900" y="-386291"/>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Relationships in the Play</a:t>
            </a:r>
            <a:endParaRPr/>
          </a:p>
        </p:txBody>
      </p:sp>
      <p:sp>
        <p:nvSpPr>
          <p:cNvPr id="219" name="Google Shape;219;g3d70f17fd0d_0_302"/>
          <p:cNvSpPr txBox="1"/>
          <p:nvPr>
            <p:ph idx="1" type="body"/>
          </p:nvPr>
        </p:nvSpPr>
        <p:spPr>
          <a:xfrm>
            <a:off x="361950" y="685801"/>
            <a:ext cx="6172200" cy="60345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0"/>
              </a:spcAft>
              <a:buClr>
                <a:schemeClr val="dk1"/>
              </a:buClr>
              <a:buSzPts val="1100"/>
              <a:buFont typeface="Arial"/>
              <a:buNone/>
            </a:pPr>
            <a:r>
              <a:rPr b="1" lang="en-GB" sz="1100"/>
              <a:t>Step 1: Recall &amp; Brainstorm</a:t>
            </a:r>
            <a:endParaRPr b="1" sz="1100"/>
          </a:p>
          <a:p>
            <a:pPr indent="-298450" lvl="0" marL="457200" rtl="0" algn="l">
              <a:lnSpc>
                <a:spcPct val="115000"/>
              </a:lnSpc>
              <a:spcBef>
                <a:spcPts val="1200"/>
              </a:spcBef>
              <a:spcAft>
                <a:spcPts val="0"/>
              </a:spcAft>
              <a:buSzPts val="1100"/>
              <a:buChar char="●"/>
            </a:pPr>
            <a:r>
              <a:rPr lang="en-GB" sz="1100"/>
              <a:t>Write down </a:t>
            </a:r>
            <a:r>
              <a:rPr b="1" lang="en-GB" sz="1100"/>
              <a:t>3 things about the relationship at the start</a:t>
            </a:r>
            <a:r>
              <a:rPr lang="en-GB" sz="1100"/>
              <a:t> of the play.</a:t>
            </a:r>
            <a:endParaRPr sz="1100"/>
          </a:p>
          <a:p>
            <a:pPr indent="-298450" lvl="0" marL="457200" rtl="0" algn="l">
              <a:lnSpc>
                <a:spcPct val="115000"/>
              </a:lnSpc>
              <a:spcBef>
                <a:spcPts val="0"/>
              </a:spcBef>
              <a:spcAft>
                <a:spcPts val="0"/>
              </a:spcAft>
              <a:buSzPts val="1100"/>
              <a:buChar char="●"/>
            </a:pPr>
            <a:r>
              <a:rPr lang="en-GB" sz="1100"/>
              <a:t>Write down </a:t>
            </a:r>
            <a:r>
              <a:rPr b="1" lang="en-GB" sz="1100"/>
              <a:t>3 things about the relationship later</a:t>
            </a:r>
            <a:r>
              <a:rPr lang="en-GB" sz="1100"/>
              <a:t> in the play.</a:t>
            </a:r>
            <a:endParaRPr sz="1100"/>
          </a:p>
          <a:p>
            <a:pPr indent="-298450" lvl="0" marL="457200" rtl="0" algn="l">
              <a:lnSpc>
                <a:spcPct val="115000"/>
              </a:lnSpc>
              <a:spcBef>
                <a:spcPts val="0"/>
              </a:spcBef>
              <a:spcAft>
                <a:spcPts val="0"/>
              </a:spcAft>
              <a:buSzPts val="1100"/>
              <a:buChar char="●"/>
            </a:pPr>
            <a:r>
              <a:rPr lang="en-GB" sz="1100"/>
              <a:t>Jot 1–2 </a:t>
            </a:r>
            <a:r>
              <a:rPr b="1" lang="en-GB" sz="1100"/>
              <a:t>quotations</a:t>
            </a:r>
            <a:r>
              <a:rPr lang="en-GB" sz="1100"/>
              <a:t> for each stage.</a:t>
            </a:r>
            <a:endParaRPr sz="1100"/>
          </a:p>
          <a:p>
            <a:pPr indent="0" lvl="0" marL="0" rtl="0" algn="l">
              <a:lnSpc>
                <a:spcPct val="115000"/>
              </a:lnSpc>
              <a:spcBef>
                <a:spcPts val="1200"/>
              </a:spcBef>
              <a:spcAft>
                <a:spcPts val="0"/>
              </a:spcAft>
              <a:buClr>
                <a:schemeClr val="dk1"/>
              </a:buClr>
              <a:buSzPts val="1100"/>
              <a:buFont typeface="Arial"/>
              <a:buNone/>
            </a:pPr>
            <a:r>
              <a:rPr b="1" lang="en-GB" sz="1100"/>
              <a:t>Prompts:</a:t>
            </a:r>
            <a:endParaRPr b="1" sz="1100"/>
          </a:p>
          <a:p>
            <a:pPr indent="-298450" lvl="0" marL="457200" rtl="0" algn="l">
              <a:lnSpc>
                <a:spcPct val="115000"/>
              </a:lnSpc>
              <a:spcBef>
                <a:spcPts val="1200"/>
              </a:spcBef>
              <a:spcAft>
                <a:spcPts val="0"/>
              </a:spcAft>
              <a:buSzPts val="1100"/>
              <a:buFont typeface="Calibri"/>
              <a:buChar char="●"/>
            </a:pPr>
            <a:r>
              <a:rPr lang="en-GB" sz="1100"/>
              <a:t>How do they act towards each other at first?</a:t>
            </a:r>
            <a:endParaRPr sz="1100"/>
          </a:p>
          <a:p>
            <a:pPr indent="-298450" lvl="0" marL="457200" rtl="0" algn="l">
              <a:lnSpc>
                <a:spcPct val="115000"/>
              </a:lnSpc>
              <a:spcBef>
                <a:spcPts val="0"/>
              </a:spcBef>
              <a:spcAft>
                <a:spcPts val="0"/>
              </a:spcAft>
              <a:buSzPts val="1100"/>
              <a:buFont typeface="Calibri"/>
              <a:buChar char="●"/>
            </a:pPr>
            <a:r>
              <a:rPr lang="en-GB" sz="1100"/>
              <a:t>What changes after the Inspector arrives?</a:t>
            </a:r>
            <a:endParaRPr sz="1100"/>
          </a:p>
          <a:p>
            <a:pPr indent="-298450" lvl="0" marL="457200" rtl="0" algn="l">
              <a:lnSpc>
                <a:spcPct val="115000"/>
              </a:lnSpc>
              <a:spcBef>
                <a:spcPts val="0"/>
              </a:spcBef>
              <a:spcAft>
                <a:spcPts val="0"/>
              </a:spcAft>
              <a:buSzPts val="1100"/>
              <a:buFont typeface="Calibri"/>
              <a:buChar char="●"/>
            </a:pPr>
            <a:r>
              <a:rPr lang="en-GB" sz="1100"/>
              <a:t>Do they trust each other by the end?</a:t>
            </a:r>
            <a:endParaRPr sz="1100"/>
          </a:p>
          <a:p>
            <a:pPr indent="0" lvl="0" marL="0" rtl="0" algn="l">
              <a:lnSpc>
                <a:spcPct val="115000"/>
              </a:lnSpc>
              <a:spcBef>
                <a:spcPts val="1400"/>
              </a:spcBef>
              <a:spcAft>
                <a:spcPts val="0"/>
              </a:spcAft>
              <a:buClr>
                <a:schemeClr val="dk1"/>
              </a:buClr>
              <a:buSzPts val="1100"/>
              <a:buFont typeface="Arial"/>
              <a:buNone/>
            </a:pPr>
            <a:r>
              <a:rPr b="1" lang="en-GB" sz="1100"/>
              <a:t>Step 2: Paragraph 1 – The Start of the Relationship </a:t>
            </a:r>
            <a:endParaRPr b="1" sz="1100"/>
          </a:p>
          <a:p>
            <a:pPr indent="-298450" lvl="0" marL="457200" rtl="0" algn="l">
              <a:lnSpc>
                <a:spcPct val="115000"/>
              </a:lnSpc>
              <a:spcBef>
                <a:spcPts val="1200"/>
              </a:spcBef>
              <a:spcAft>
                <a:spcPts val="0"/>
              </a:spcAft>
              <a:buSzPts val="1100"/>
              <a:buChar char="●"/>
            </a:pPr>
            <a:r>
              <a:rPr b="1" lang="en-GB" sz="1100"/>
              <a:t>What?</a:t>
            </a:r>
            <a:r>
              <a:rPr lang="en-GB" sz="1100"/>
              <a:t> Describe their relationship at the beginning.</a:t>
            </a:r>
            <a:endParaRPr sz="1100"/>
          </a:p>
          <a:p>
            <a:pPr indent="-298450" lvl="0" marL="457200" rtl="0" algn="l">
              <a:lnSpc>
                <a:spcPct val="115000"/>
              </a:lnSpc>
              <a:spcBef>
                <a:spcPts val="0"/>
              </a:spcBef>
              <a:spcAft>
                <a:spcPts val="0"/>
              </a:spcAft>
              <a:buSzPts val="1100"/>
              <a:buChar char="●"/>
            </a:pPr>
            <a:r>
              <a:rPr b="1" lang="en-GB" sz="1100"/>
              <a:t>How?</a:t>
            </a:r>
            <a:r>
              <a:rPr lang="en-GB" sz="1100"/>
              <a:t> Use 1 quotation and explain Priestley’s methods (language, dramatic irony, stage directions).</a:t>
            </a:r>
            <a:endParaRPr sz="1100"/>
          </a:p>
          <a:p>
            <a:pPr indent="-298450" lvl="0" marL="457200" rtl="0" algn="l">
              <a:lnSpc>
                <a:spcPct val="115000"/>
              </a:lnSpc>
              <a:spcBef>
                <a:spcPts val="0"/>
              </a:spcBef>
              <a:spcAft>
                <a:spcPts val="0"/>
              </a:spcAft>
              <a:buSzPts val="1100"/>
              <a:buChar char="●"/>
            </a:pPr>
            <a:r>
              <a:rPr b="1" lang="en-GB" sz="1100"/>
              <a:t>Why?</a:t>
            </a:r>
            <a:r>
              <a:rPr lang="en-GB" sz="1100"/>
              <a:t> Explain Priestley’s purpose / audience reaction.</a:t>
            </a:r>
            <a:endParaRPr sz="1100"/>
          </a:p>
          <a:p>
            <a:pPr indent="0" lvl="0" marL="0" rtl="0" algn="l">
              <a:lnSpc>
                <a:spcPct val="115000"/>
              </a:lnSpc>
              <a:spcBef>
                <a:spcPts val="1200"/>
              </a:spcBef>
              <a:spcAft>
                <a:spcPts val="0"/>
              </a:spcAft>
              <a:buClr>
                <a:schemeClr val="dk1"/>
              </a:buClr>
              <a:buSzPts val="1100"/>
              <a:buFont typeface="Arial"/>
              <a:buNone/>
            </a:pPr>
            <a:r>
              <a:rPr b="1" lang="en-GB" sz="1100"/>
              <a:t>Sentence starter scaffold:</a:t>
            </a:r>
            <a:endParaRPr b="1" sz="1100"/>
          </a:p>
          <a:p>
            <a:pPr indent="-298450" lvl="0" marL="457200" rtl="0" algn="l">
              <a:lnSpc>
                <a:spcPct val="115000"/>
              </a:lnSpc>
              <a:spcBef>
                <a:spcPts val="1200"/>
              </a:spcBef>
              <a:spcAft>
                <a:spcPts val="0"/>
              </a:spcAft>
              <a:buSzPts val="1100"/>
              <a:buFont typeface="Calibri"/>
              <a:buChar char="●"/>
            </a:pPr>
            <a:r>
              <a:rPr lang="en-GB" sz="1100"/>
              <a:t>At the start, Priestley presents Sheila and Gerald’s relationship as…</a:t>
            </a:r>
            <a:endParaRPr sz="1100"/>
          </a:p>
          <a:p>
            <a:pPr indent="-298450" lvl="0" marL="457200" rtl="0" algn="l">
              <a:lnSpc>
                <a:spcPct val="115000"/>
              </a:lnSpc>
              <a:spcBef>
                <a:spcPts val="0"/>
              </a:spcBef>
              <a:spcAft>
                <a:spcPts val="0"/>
              </a:spcAft>
              <a:buSzPts val="1100"/>
              <a:buFont typeface="Calibri"/>
              <a:buChar char="●"/>
            </a:pPr>
            <a:r>
              <a:rPr lang="en-GB" sz="1100"/>
              <a:t>This is shown when [quotation]…</a:t>
            </a:r>
            <a:endParaRPr sz="1100"/>
          </a:p>
          <a:p>
            <a:pPr indent="-298450" lvl="0" marL="457200" rtl="0" algn="l">
              <a:lnSpc>
                <a:spcPct val="115000"/>
              </a:lnSpc>
              <a:spcBef>
                <a:spcPts val="0"/>
              </a:spcBef>
              <a:spcAft>
                <a:spcPts val="0"/>
              </a:spcAft>
              <a:buSzPts val="1100"/>
              <a:buFont typeface="Calibri"/>
              <a:buChar char="●"/>
            </a:pPr>
            <a:r>
              <a:rPr lang="en-GB" sz="1100"/>
              <a:t>Priestley uses [method] to…</a:t>
            </a:r>
            <a:endParaRPr sz="1100"/>
          </a:p>
          <a:p>
            <a:pPr indent="-298450" lvl="0" marL="457200" rtl="0" algn="l">
              <a:lnSpc>
                <a:spcPct val="115000"/>
              </a:lnSpc>
              <a:spcBef>
                <a:spcPts val="0"/>
              </a:spcBef>
              <a:spcAft>
                <a:spcPts val="0"/>
              </a:spcAft>
              <a:buSzPts val="1100"/>
              <a:buFont typeface="Calibri"/>
              <a:buChar char="●"/>
            </a:pPr>
            <a:r>
              <a:rPr lang="en-GB" sz="1100"/>
              <a:t>This makes the audience…</a:t>
            </a:r>
            <a:endParaRPr sz="1100"/>
          </a:p>
          <a:p>
            <a:pPr indent="0" lvl="0" marL="0" rtl="0" algn="l">
              <a:lnSpc>
                <a:spcPct val="115000"/>
              </a:lnSpc>
              <a:spcBef>
                <a:spcPts val="1400"/>
              </a:spcBef>
              <a:spcAft>
                <a:spcPts val="0"/>
              </a:spcAft>
              <a:buClr>
                <a:schemeClr val="dk1"/>
              </a:buClr>
              <a:buSzPts val="1100"/>
              <a:buFont typeface="Arial"/>
              <a:buNone/>
            </a:pPr>
            <a:r>
              <a:rPr b="1" lang="en-GB" sz="1100"/>
              <a:t>Step 3: Paragraph 2 – Later in the Play </a:t>
            </a:r>
            <a:endParaRPr b="1" sz="1100"/>
          </a:p>
          <a:p>
            <a:pPr indent="-298450" lvl="0" marL="457200" rtl="0" algn="l">
              <a:lnSpc>
                <a:spcPct val="115000"/>
              </a:lnSpc>
              <a:spcBef>
                <a:spcPts val="1200"/>
              </a:spcBef>
              <a:spcAft>
                <a:spcPts val="0"/>
              </a:spcAft>
              <a:buSzPts val="1100"/>
              <a:buChar char="●"/>
            </a:pPr>
            <a:r>
              <a:rPr b="1" lang="en-GB" sz="1100"/>
              <a:t>What?</a:t>
            </a:r>
            <a:r>
              <a:rPr lang="en-GB" sz="1100"/>
              <a:t> Describe how/why the relationship changes.</a:t>
            </a:r>
            <a:endParaRPr sz="1100"/>
          </a:p>
          <a:p>
            <a:pPr indent="-298450" lvl="0" marL="457200" rtl="0" algn="l">
              <a:lnSpc>
                <a:spcPct val="115000"/>
              </a:lnSpc>
              <a:spcBef>
                <a:spcPts val="0"/>
              </a:spcBef>
              <a:spcAft>
                <a:spcPts val="0"/>
              </a:spcAft>
              <a:buSzPts val="1100"/>
              <a:buChar char="●"/>
            </a:pPr>
            <a:r>
              <a:rPr b="1" lang="en-GB" sz="1100"/>
              <a:t>How?</a:t>
            </a:r>
            <a:r>
              <a:rPr lang="en-GB" sz="1100"/>
              <a:t> Use 1 quotation and explain method.</a:t>
            </a:r>
            <a:endParaRPr sz="1100"/>
          </a:p>
          <a:p>
            <a:pPr indent="-298450" lvl="0" marL="457200" rtl="0" algn="l">
              <a:lnSpc>
                <a:spcPct val="115000"/>
              </a:lnSpc>
              <a:spcBef>
                <a:spcPts val="0"/>
              </a:spcBef>
              <a:spcAft>
                <a:spcPts val="0"/>
              </a:spcAft>
              <a:buSzPts val="1100"/>
              <a:buChar char="●"/>
            </a:pPr>
            <a:r>
              <a:rPr b="1" lang="en-GB" sz="1100"/>
              <a:t>Why?</a:t>
            </a:r>
            <a:r>
              <a:rPr lang="en-GB" sz="1100"/>
              <a:t> Priestley’s intention/audience response.</a:t>
            </a:r>
            <a:endParaRPr sz="1100"/>
          </a:p>
          <a:p>
            <a:pPr indent="0" lvl="0" marL="0" rtl="0" algn="l">
              <a:lnSpc>
                <a:spcPct val="115000"/>
              </a:lnSpc>
              <a:spcBef>
                <a:spcPts val="1200"/>
              </a:spcBef>
              <a:spcAft>
                <a:spcPts val="0"/>
              </a:spcAft>
              <a:buClr>
                <a:schemeClr val="dk1"/>
              </a:buClr>
              <a:buSzPts val="1100"/>
              <a:buFont typeface="Arial"/>
              <a:buNone/>
            </a:pPr>
            <a:r>
              <a:rPr b="1" lang="en-GB" sz="1100"/>
              <a:t>Sentence starter scaffold:</a:t>
            </a:r>
            <a:endParaRPr b="1" sz="1100"/>
          </a:p>
          <a:p>
            <a:pPr indent="-298450" lvl="0" marL="457200" rtl="0" algn="l">
              <a:lnSpc>
                <a:spcPct val="115000"/>
              </a:lnSpc>
              <a:spcBef>
                <a:spcPts val="1200"/>
              </a:spcBef>
              <a:spcAft>
                <a:spcPts val="0"/>
              </a:spcAft>
              <a:buSzPts val="1100"/>
              <a:buFont typeface="Calibri"/>
              <a:buChar char="●"/>
            </a:pPr>
            <a:r>
              <a:rPr lang="en-GB" sz="1100"/>
              <a:t>Later in the play, their relationship changes when…</a:t>
            </a:r>
            <a:endParaRPr sz="1100"/>
          </a:p>
          <a:p>
            <a:pPr indent="-298450" lvl="0" marL="457200" rtl="0" algn="l">
              <a:lnSpc>
                <a:spcPct val="115000"/>
              </a:lnSpc>
              <a:spcBef>
                <a:spcPts val="0"/>
              </a:spcBef>
              <a:spcAft>
                <a:spcPts val="0"/>
              </a:spcAft>
              <a:buSzPts val="1100"/>
              <a:buFont typeface="Calibri"/>
              <a:buChar char="●"/>
            </a:pPr>
            <a:r>
              <a:rPr lang="en-GB" sz="1100"/>
              <a:t>Gerald says [quotation]…</a:t>
            </a:r>
            <a:endParaRPr sz="1100"/>
          </a:p>
          <a:p>
            <a:pPr indent="-298450" lvl="0" marL="457200" rtl="0" algn="l">
              <a:lnSpc>
                <a:spcPct val="115000"/>
              </a:lnSpc>
              <a:spcBef>
                <a:spcPts val="0"/>
              </a:spcBef>
              <a:spcAft>
                <a:spcPts val="0"/>
              </a:spcAft>
              <a:buSzPts val="1100"/>
              <a:buFont typeface="Calibri"/>
              <a:buChar char="●"/>
            </a:pPr>
            <a:r>
              <a:rPr lang="en-GB" sz="1100"/>
              <a:t>Priestley uses [method] to show…</a:t>
            </a:r>
            <a:endParaRPr sz="1100"/>
          </a:p>
          <a:p>
            <a:pPr indent="-298450" lvl="0" marL="457200" rtl="0" algn="l">
              <a:lnSpc>
                <a:spcPct val="115000"/>
              </a:lnSpc>
              <a:spcBef>
                <a:spcPts val="0"/>
              </a:spcBef>
              <a:spcAft>
                <a:spcPts val="0"/>
              </a:spcAft>
              <a:buSzPts val="1100"/>
              <a:buFont typeface="Calibri"/>
              <a:buChar char="●"/>
            </a:pPr>
            <a:r>
              <a:rPr lang="en-GB" sz="1100"/>
              <a:t>This suggests that…</a:t>
            </a:r>
            <a:endParaRPr sz="1100"/>
          </a:p>
          <a:p>
            <a:pPr indent="-298450" lvl="0" marL="457200" rtl="0" algn="l">
              <a:lnSpc>
                <a:spcPct val="115000"/>
              </a:lnSpc>
              <a:spcBef>
                <a:spcPts val="0"/>
              </a:spcBef>
              <a:spcAft>
                <a:spcPts val="0"/>
              </a:spcAft>
              <a:buSzPts val="1100"/>
              <a:buFont typeface="Calibri"/>
              <a:buChar char="●"/>
            </a:pPr>
            <a:r>
              <a:rPr lang="en-GB" sz="1100"/>
              <a:t>The audience would…</a:t>
            </a:r>
            <a:endParaRPr sz="1100"/>
          </a:p>
          <a:p>
            <a:pPr indent="0" lvl="0" marL="0" rtl="0" algn="l">
              <a:lnSpc>
                <a:spcPct val="115000"/>
              </a:lnSpc>
              <a:spcBef>
                <a:spcPts val="1400"/>
              </a:spcBef>
              <a:spcAft>
                <a:spcPts val="0"/>
              </a:spcAft>
              <a:buClr>
                <a:schemeClr val="dk1"/>
              </a:buClr>
              <a:buSzPts val="1100"/>
              <a:buFont typeface="Arial"/>
              <a:buNone/>
            </a:pPr>
            <a:r>
              <a:rPr b="1" lang="en-GB" sz="1100"/>
              <a:t>Step 4: Quick Link &amp; Wrap-Up</a:t>
            </a:r>
            <a:endParaRPr b="1" sz="1100"/>
          </a:p>
          <a:p>
            <a:pPr indent="-298450" lvl="0" marL="457200" rtl="0" algn="l">
              <a:lnSpc>
                <a:spcPct val="115000"/>
              </a:lnSpc>
              <a:spcBef>
                <a:spcPts val="1200"/>
              </a:spcBef>
              <a:spcAft>
                <a:spcPts val="0"/>
              </a:spcAft>
              <a:buSzPts val="1100"/>
              <a:buFont typeface="Calibri"/>
              <a:buChar char="●"/>
            </a:pPr>
            <a:r>
              <a:rPr lang="en-GB" sz="1100"/>
              <a:t>Write 1 final linking sentence:</a:t>
            </a:r>
            <a:br>
              <a:rPr lang="en-GB" sz="1100"/>
            </a:br>
            <a:r>
              <a:rPr lang="en-GB" sz="1100"/>
              <a:t> </a:t>
            </a:r>
            <a:r>
              <a:rPr i="1" lang="en-GB" sz="1100"/>
              <a:t>By showing how Sheila and Gerald’s relationship changes, Priestley highlights [big idea/theme] and encourages the audience to [audience effect].</a:t>
            </a:r>
            <a:br>
              <a:rPr i="1" lang="en-GB" sz="1100"/>
            </a:br>
            <a:endParaRPr i="1" sz="1100"/>
          </a:p>
          <a:p>
            <a:pPr indent="0" lvl="0" marL="0" rtl="0" algn="l">
              <a:spcBef>
                <a:spcPts val="1200"/>
              </a:spcBef>
              <a:spcAft>
                <a:spcPts val="0"/>
              </a:spcAft>
              <a:buNone/>
            </a:pPr>
            <a:r>
              <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3d70f17fd0d_0_207"/>
          <p:cNvSpPr txBox="1"/>
          <p:nvPr>
            <p:ph type="title"/>
          </p:nvPr>
        </p:nvSpPr>
        <p:spPr>
          <a:xfrm>
            <a:off x="342900" y="64402"/>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i="1" lang="en-GB" sz="4100" u="sng">
                <a:solidFill>
                  <a:srgbClr val="FF0000"/>
                </a:solidFill>
              </a:rPr>
              <a:t>An Inspector Calls Contents Page</a:t>
            </a:r>
            <a:endParaRPr b="1" i="1" sz="4100" u="sng">
              <a:solidFill>
                <a:srgbClr val="FF0000"/>
              </a:solidFill>
            </a:endParaRPr>
          </a:p>
        </p:txBody>
      </p:sp>
      <p:sp>
        <p:nvSpPr>
          <p:cNvPr id="107" name="Google Shape;107;g3d70f17fd0d_0_207"/>
          <p:cNvSpPr txBox="1"/>
          <p:nvPr>
            <p:ph idx="1" type="body"/>
          </p:nvPr>
        </p:nvSpPr>
        <p:spPr>
          <a:xfrm>
            <a:off x="342900" y="1341046"/>
            <a:ext cx="6172200" cy="6034500"/>
          </a:xfrm>
          <a:prstGeom prst="rect">
            <a:avLst/>
          </a:prstGeom>
        </p:spPr>
        <p:txBody>
          <a:bodyPr anchorCtr="0" anchor="t" bIns="45700" lIns="91425" spcFirstLastPara="1" rIns="91425" wrap="square" tIns="45700">
            <a:noAutofit/>
          </a:bodyPr>
          <a:lstStyle/>
          <a:p>
            <a:pPr indent="0" lvl="0" marL="0" rtl="0" algn="l">
              <a:lnSpc>
                <a:spcPct val="115000"/>
              </a:lnSpc>
              <a:spcBef>
                <a:spcPts val="1800"/>
              </a:spcBef>
              <a:spcAft>
                <a:spcPts val="0"/>
              </a:spcAft>
              <a:buClr>
                <a:schemeClr val="dk1"/>
              </a:buClr>
              <a:buSzPts val="1100"/>
              <a:buFont typeface="Arial"/>
              <a:buNone/>
            </a:pPr>
            <a:r>
              <a:rPr b="1" lang="en-GB" sz="1100"/>
              <a:t>I have 5 Minutes</a:t>
            </a:r>
            <a:endParaRPr sz="1100"/>
          </a:p>
          <a:p>
            <a:pPr indent="-298450" lvl="0" marL="457200" rtl="0" algn="l">
              <a:lnSpc>
                <a:spcPct val="115000"/>
              </a:lnSpc>
              <a:spcBef>
                <a:spcPts val="1200"/>
              </a:spcBef>
              <a:spcAft>
                <a:spcPts val="0"/>
              </a:spcAft>
              <a:buSzPts val="1100"/>
              <a:buChar char="●"/>
            </a:pPr>
            <a:r>
              <a:rPr b="1" lang="en-GB" sz="1100"/>
              <a:t>Glossary of Key Terms</a:t>
            </a:r>
            <a:r>
              <a:rPr lang="en-GB" sz="1100"/>
              <a:t>: Pick 5 random terms, preferably ones that you lack confidence with, define them and create 5 revision cards. Ask someone to test you on these. </a:t>
            </a:r>
            <a:endParaRPr sz="1100"/>
          </a:p>
          <a:p>
            <a:pPr indent="-298450" lvl="0" marL="457200" rtl="0" algn="l">
              <a:lnSpc>
                <a:spcPct val="115000"/>
              </a:lnSpc>
              <a:spcBef>
                <a:spcPts val="0"/>
              </a:spcBef>
              <a:spcAft>
                <a:spcPts val="0"/>
              </a:spcAft>
              <a:buSzPts val="1100"/>
              <a:buChar char="●"/>
            </a:pPr>
            <a:r>
              <a:rPr b="1" lang="en-GB" sz="1100"/>
              <a:t>Character Profiles</a:t>
            </a:r>
            <a:r>
              <a:rPr lang="en-GB" sz="1100"/>
              <a:t>: Write down 3 adjectives for one character (e.g., Eric Birling) and a key quote. Bonus points if your adjectives link to your quotation or you are able to bullet point any analytical points.</a:t>
            </a:r>
            <a:endParaRPr sz="1100"/>
          </a:p>
          <a:p>
            <a:pPr indent="-298450" lvl="0" marL="457200" rtl="0" algn="l">
              <a:lnSpc>
                <a:spcPct val="115000"/>
              </a:lnSpc>
              <a:spcBef>
                <a:spcPts val="0"/>
              </a:spcBef>
              <a:spcAft>
                <a:spcPts val="0"/>
              </a:spcAft>
              <a:buSzPts val="1100"/>
              <a:buChar char="●"/>
            </a:pPr>
            <a:r>
              <a:rPr b="1" lang="en-GB" sz="1100"/>
              <a:t>Themes</a:t>
            </a:r>
            <a:r>
              <a:rPr lang="en-GB" sz="1100"/>
              <a:t>: Summarise one theme (e.g., Social Responsibility) in one sentence and one quotation. Bonus points if you can form this into a strong thesis statement.</a:t>
            </a:r>
            <a:endParaRPr sz="1100"/>
          </a:p>
          <a:p>
            <a:pPr indent="-298450" lvl="0" marL="457200" rtl="0" algn="l">
              <a:lnSpc>
                <a:spcPct val="115000"/>
              </a:lnSpc>
              <a:spcBef>
                <a:spcPts val="0"/>
              </a:spcBef>
              <a:spcAft>
                <a:spcPts val="0"/>
              </a:spcAft>
              <a:buSzPts val="1100"/>
              <a:buChar char="●"/>
            </a:pPr>
            <a:r>
              <a:rPr b="1" lang="en-GB" sz="1100"/>
              <a:t>Exam Preparation:</a:t>
            </a:r>
            <a:r>
              <a:rPr lang="en-GB" sz="1100"/>
              <a:t> Look at one past paper question (at the end of the </a:t>
            </a:r>
            <a:r>
              <a:rPr i="1" lang="en-GB" sz="1100"/>
              <a:t>An Inspector Calls </a:t>
            </a:r>
            <a:r>
              <a:rPr lang="en-GB" sz="1100"/>
              <a:t>section) and quickly plan </a:t>
            </a:r>
            <a:r>
              <a:rPr i="1" lang="en-GB" sz="1100"/>
              <a:t>3 bullet points</a:t>
            </a:r>
            <a:r>
              <a:rPr lang="en-GB" sz="1100"/>
              <a:t> you’d include.</a:t>
            </a:r>
            <a:endParaRPr sz="1100"/>
          </a:p>
          <a:p>
            <a:pPr indent="-298450" lvl="0" marL="457200" rtl="0" algn="l">
              <a:lnSpc>
                <a:spcPct val="115000"/>
              </a:lnSpc>
              <a:spcBef>
                <a:spcPts val="0"/>
              </a:spcBef>
              <a:spcAft>
                <a:spcPts val="0"/>
              </a:spcAft>
              <a:buSzPts val="1100"/>
              <a:buChar char="●"/>
            </a:pPr>
            <a:r>
              <a:rPr b="1" lang="en-GB" sz="1100"/>
              <a:t>Flashcards:</a:t>
            </a:r>
            <a:r>
              <a:rPr lang="en-GB" sz="1100"/>
              <a:t> Create 3 flashcards focusing on a gap in your knowledge for AIC.</a:t>
            </a:r>
            <a:endParaRPr sz="1100"/>
          </a:p>
          <a:p>
            <a:pPr indent="-298450" lvl="0" marL="457200" rtl="0" algn="l">
              <a:lnSpc>
                <a:spcPct val="115000"/>
              </a:lnSpc>
              <a:spcBef>
                <a:spcPts val="0"/>
              </a:spcBef>
              <a:spcAft>
                <a:spcPts val="0"/>
              </a:spcAft>
              <a:buSzPts val="1100"/>
              <a:buChar char="●"/>
            </a:pPr>
            <a:r>
              <a:rPr b="1" lang="en-GB" sz="1100"/>
              <a:t>Flashcards</a:t>
            </a:r>
            <a:r>
              <a:rPr lang="en-GB" sz="1100"/>
              <a:t>: Shuffle 5 flashcards that you have already created and test yourself.</a:t>
            </a:r>
            <a:endParaRPr sz="1100"/>
          </a:p>
          <a:p>
            <a:pPr indent="0" lvl="0" marL="0" rtl="0" algn="l">
              <a:lnSpc>
                <a:spcPct val="115000"/>
              </a:lnSpc>
              <a:spcBef>
                <a:spcPts val="1200"/>
              </a:spcBef>
              <a:spcAft>
                <a:spcPts val="0"/>
              </a:spcAft>
              <a:buNone/>
            </a:pPr>
            <a:r>
              <a:rPr lang="en-GB" sz="1100"/>
              <a:t>I have </a:t>
            </a:r>
            <a:r>
              <a:rPr b="1" lang="en-GB" sz="1100"/>
              <a:t>15 Minutes</a:t>
            </a:r>
            <a:endParaRPr sz="1100"/>
          </a:p>
          <a:p>
            <a:pPr indent="-298450" lvl="0" marL="457200" rtl="0" algn="l">
              <a:lnSpc>
                <a:spcPct val="115000"/>
              </a:lnSpc>
              <a:spcBef>
                <a:spcPts val="1200"/>
              </a:spcBef>
              <a:spcAft>
                <a:spcPts val="0"/>
              </a:spcAft>
              <a:buSzPts val="1100"/>
              <a:buChar char="●"/>
            </a:pPr>
            <a:r>
              <a:rPr b="1" lang="en-GB" sz="1100"/>
              <a:t>Overview and Key Scenes</a:t>
            </a:r>
            <a:r>
              <a:rPr lang="en-GB" sz="1100"/>
              <a:t>:  Re-read a key scene and jot down its importance for theme and character development.</a:t>
            </a:r>
            <a:endParaRPr sz="1100"/>
          </a:p>
          <a:p>
            <a:pPr indent="-298450" lvl="0" marL="457200" rtl="0" algn="l">
              <a:lnSpc>
                <a:spcPct val="115000"/>
              </a:lnSpc>
              <a:spcBef>
                <a:spcPts val="0"/>
              </a:spcBef>
              <a:spcAft>
                <a:spcPts val="0"/>
              </a:spcAft>
              <a:buSzPts val="1100"/>
              <a:buChar char="●"/>
            </a:pPr>
            <a:r>
              <a:rPr b="1" lang="en-GB" sz="1100"/>
              <a:t>Context</a:t>
            </a:r>
            <a:r>
              <a:rPr lang="en-GB" sz="1100"/>
              <a:t>: Create a quick spider diagram of how 1912/1945 context links to one character or theme.</a:t>
            </a:r>
            <a:endParaRPr sz="1100"/>
          </a:p>
          <a:p>
            <a:pPr indent="-298450" lvl="0" marL="457200" rtl="0" algn="l">
              <a:lnSpc>
                <a:spcPct val="115000"/>
              </a:lnSpc>
              <a:spcBef>
                <a:spcPts val="0"/>
              </a:spcBef>
              <a:spcAft>
                <a:spcPts val="0"/>
              </a:spcAft>
              <a:buSzPts val="1100"/>
              <a:buChar char="●"/>
            </a:pPr>
            <a:r>
              <a:rPr b="1" lang="en-GB" sz="1100"/>
              <a:t>Assessment Mark Sheet - </a:t>
            </a:r>
            <a:r>
              <a:rPr lang="en-GB" sz="1100"/>
              <a:t>Look at example paragraphs and assess the responses against the exam components. </a:t>
            </a:r>
            <a:endParaRPr sz="1100"/>
          </a:p>
          <a:p>
            <a:pPr indent="-298450" lvl="0" marL="457200" rtl="0" algn="l">
              <a:lnSpc>
                <a:spcPct val="115000"/>
              </a:lnSpc>
              <a:spcBef>
                <a:spcPts val="0"/>
              </a:spcBef>
              <a:spcAft>
                <a:spcPts val="0"/>
              </a:spcAft>
              <a:buSzPts val="1100"/>
              <a:buChar char="●"/>
            </a:pPr>
            <a:r>
              <a:rPr b="1" lang="en-GB" sz="1100"/>
              <a:t>Theme Tracking Across The Play - </a:t>
            </a:r>
            <a:r>
              <a:rPr lang="en-GB" sz="1100"/>
              <a:t>draw together the relevant information to enable you to approach a thematic exam question.</a:t>
            </a:r>
            <a:endParaRPr sz="1100"/>
          </a:p>
          <a:p>
            <a:pPr indent="-304800" lvl="0" marL="457200" rtl="0" algn="l">
              <a:lnSpc>
                <a:spcPct val="115000"/>
              </a:lnSpc>
              <a:spcBef>
                <a:spcPts val="0"/>
              </a:spcBef>
              <a:spcAft>
                <a:spcPts val="0"/>
              </a:spcAft>
              <a:buSzPts val="1200"/>
              <a:buChar char="●"/>
            </a:pPr>
            <a:r>
              <a:rPr b="1" lang="en-GB" sz="1100"/>
              <a:t>Priestley’s Intentions and Big Ideas: </a:t>
            </a:r>
            <a:r>
              <a:rPr lang="en-GB" sz="1000">
                <a:latin typeface="Arial"/>
                <a:ea typeface="Arial"/>
                <a:cs typeface="Arial"/>
                <a:sym typeface="Arial"/>
              </a:rPr>
              <a:t>behind </a:t>
            </a:r>
            <a:r>
              <a:rPr i="1" lang="en-GB" sz="1000">
                <a:latin typeface="Arial"/>
                <a:ea typeface="Arial"/>
                <a:cs typeface="Arial"/>
                <a:sym typeface="Arial"/>
              </a:rPr>
              <a:t>An Inspector Calls</a:t>
            </a:r>
            <a:r>
              <a:rPr lang="en-GB" sz="1000">
                <a:latin typeface="Arial"/>
                <a:ea typeface="Arial"/>
                <a:cs typeface="Arial"/>
                <a:sym typeface="Arial"/>
              </a:rPr>
              <a:t>. This builds AO3 understanding and links directly to exam skills.</a:t>
            </a:r>
            <a:endParaRPr b="1" sz="1100"/>
          </a:p>
          <a:p>
            <a:pPr indent="0" lvl="0" marL="0" rtl="0" algn="l">
              <a:lnSpc>
                <a:spcPct val="115000"/>
              </a:lnSpc>
              <a:spcBef>
                <a:spcPts val="1200"/>
              </a:spcBef>
              <a:spcAft>
                <a:spcPts val="0"/>
              </a:spcAft>
              <a:buNone/>
            </a:pPr>
            <a:r>
              <a:rPr lang="en-GB" sz="1100"/>
              <a:t>I have </a:t>
            </a:r>
            <a:r>
              <a:rPr b="1" lang="en-GB" sz="1100"/>
              <a:t>30 Minutes</a:t>
            </a:r>
            <a:endParaRPr sz="1100"/>
          </a:p>
          <a:p>
            <a:pPr indent="-298450" lvl="0" marL="457200" rtl="0" algn="l">
              <a:lnSpc>
                <a:spcPct val="115000"/>
              </a:lnSpc>
              <a:spcBef>
                <a:spcPts val="1200"/>
              </a:spcBef>
              <a:spcAft>
                <a:spcPts val="0"/>
              </a:spcAft>
              <a:buSzPts val="1100"/>
              <a:buChar char="●"/>
            </a:pPr>
            <a:r>
              <a:rPr b="1" lang="en-GB" sz="1100"/>
              <a:t>Timed Essay Plan for AIC: </a:t>
            </a:r>
            <a:r>
              <a:rPr lang="en-GB" sz="1100"/>
              <a:t>Do a timed essay plan for one question (intro + 3 paragraphs + conclusion).</a:t>
            </a:r>
            <a:endParaRPr sz="1100"/>
          </a:p>
          <a:p>
            <a:pPr indent="-304800" lvl="0" marL="457200" rtl="0" algn="l">
              <a:lnSpc>
                <a:spcPct val="115000"/>
              </a:lnSpc>
              <a:spcBef>
                <a:spcPts val="0"/>
              </a:spcBef>
              <a:spcAft>
                <a:spcPts val="0"/>
              </a:spcAft>
              <a:buSzPts val="1200"/>
              <a:buChar char="●"/>
            </a:pPr>
            <a:r>
              <a:rPr b="1" lang="en-GB" sz="1100"/>
              <a:t>Top Mark Essay Skills: </a:t>
            </a:r>
            <a:r>
              <a:rPr lang="en-GB" sz="1000">
                <a:latin typeface="Arial"/>
                <a:ea typeface="Arial"/>
                <a:cs typeface="Arial"/>
                <a:sym typeface="Arial"/>
              </a:rPr>
              <a:t>Develop skills in drafting a body paragraph, thesis statement, and conclusion, with strong analysis linking big ideas, context, and Priestley’s purpose.</a:t>
            </a:r>
            <a:endParaRPr sz="1100"/>
          </a:p>
          <a:p>
            <a:pPr indent="-298450" lvl="0" marL="457200" rtl="0" algn="l">
              <a:lnSpc>
                <a:spcPct val="115000"/>
              </a:lnSpc>
              <a:spcBef>
                <a:spcPts val="0"/>
              </a:spcBef>
              <a:spcAft>
                <a:spcPts val="0"/>
              </a:spcAft>
              <a:buSzPts val="1100"/>
              <a:buChar char="●"/>
            </a:pPr>
            <a:r>
              <a:rPr b="1" lang="en-GB" sz="1100"/>
              <a:t>Question Bank – Relationships</a:t>
            </a:r>
            <a:r>
              <a:rPr lang="en-GB" sz="1100"/>
              <a:t>: Choose one pair (e.g., Sheila &amp; Gerald) and write two paragraphs exploring how their relationship changes. Use the character cards to help you.</a:t>
            </a:r>
            <a:endParaRPr sz="1100"/>
          </a:p>
          <a:p>
            <a:pPr indent="-298450" lvl="0" marL="457200" rtl="0" algn="l">
              <a:lnSpc>
                <a:spcPct val="115000"/>
              </a:lnSpc>
              <a:spcBef>
                <a:spcPts val="0"/>
              </a:spcBef>
              <a:spcAft>
                <a:spcPts val="0"/>
              </a:spcAft>
              <a:buSzPts val="1100"/>
              <a:buChar char="●"/>
            </a:pPr>
            <a:r>
              <a:rPr b="1" lang="en-GB" sz="1100"/>
              <a:t>Additional Reading and Videos</a:t>
            </a:r>
            <a:r>
              <a:rPr lang="en-GB" sz="1100"/>
              <a:t>: Read/watch a short resource, then write a 5-bullet summary of new insights. GCSEPod, Mr Bruff, Seneca, CGP Guides etc.</a:t>
            </a:r>
            <a:endParaRPr sz="1100"/>
          </a:p>
          <a:p>
            <a:pPr indent="-298450" lvl="0" marL="457200" rtl="0" algn="l">
              <a:lnSpc>
                <a:spcPct val="115000"/>
              </a:lnSpc>
              <a:spcBef>
                <a:spcPts val="0"/>
              </a:spcBef>
              <a:spcAft>
                <a:spcPts val="0"/>
              </a:spcAft>
              <a:buSzPts val="1100"/>
              <a:buChar char="●"/>
            </a:pPr>
            <a:r>
              <a:rPr b="1" lang="en-GB" sz="1100"/>
              <a:t>Themes – Social Class</a:t>
            </a:r>
            <a:r>
              <a:rPr lang="en-GB" sz="1100"/>
              <a:t>: Create a flowchart linking 3 characters to how Priestley critiques class.</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3d70f17fd0d_0_308"/>
          <p:cNvSpPr txBox="1"/>
          <p:nvPr>
            <p:ph type="title"/>
          </p:nvPr>
        </p:nvSpPr>
        <p:spPr>
          <a:xfrm>
            <a:off x="342900" y="-91016"/>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sz="3800"/>
              <a:t>Relationship Question Cards – An Inspector Calls</a:t>
            </a:r>
            <a:endParaRPr sz="3800"/>
          </a:p>
        </p:txBody>
      </p:sp>
      <p:sp>
        <p:nvSpPr>
          <p:cNvPr id="226" name="Google Shape;226;g3d70f17fd0d_0_308"/>
          <p:cNvSpPr txBox="1"/>
          <p:nvPr>
            <p:ph idx="1" type="body"/>
          </p:nvPr>
        </p:nvSpPr>
        <p:spPr>
          <a:xfrm>
            <a:off x="342900" y="1501776"/>
            <a:ext cx="6172200" cy="2570700"/>
          </a:xfrm>
          <a:prstGeom prst="rect">
            <a:avLst/>
          </a:prstGeom>
        </p:spPr>
        <p:txBody>
          <a:bodyPr anchorCtr="0" anchor="t" bIns="45700" lIns="91425" spcFirstLastPara="1" rIns="91425" wrap="square" tIns="45700">
            <a:noAutofit/>
          </a:bodyPr>
          <a:lstStyle/>
          <a:p>
            <a:pPr indent="0" lvl="0" marL="0" rtl="0" algn="l">
              <a:lnSpc>
                <a:spcPct val="115000"/>
              </a:lnSpc>
              <a:spcBef>
                <a:spcPts val="1800"/>
              </a:spcBef>
              <a:spcAft>
                <a:spcPts val="0"/>
              </a:spcAft>
              <a:buClr>
                <a:schemeClr val="dk1"/>
              </a:buClr>
              <a:buSzPts val="1100"/>
              <a:buFont typeface="Arial"/>
              <a:buNone/>
            </a:pPr>
            <a:r>
              <a:rPr b="1" lang="en-GB" sz="1100"/>
              <a:t>Card 1: Sheila &amp; Gerald</a:t>
            </a:r>
            <a:endParaRPr b="1" sz="1100"/>
          </a:p>
          <a:p>
            <a:pPr indent="0" lvl="0" marL="0" rtl="0" algn="l">
              <a:lnSpc>
                <a:spcPct val="115000"/>
              </a:lnSpc>
              <a:spcBef>
                <a:spcPts val="1200"/>
              </a:spcBef>
              <a:spcAft>
                <a:spcPts val="0"/>
              </a:spcAft>
              <a:buClr>
                <a:schemeClr val="dk1"/>
              </a:buClr>
              <a:buSzPts val="1100"/>
              <a:buFont typeface="Arial"/>
              <a:buNone/>
            </a:pPr>
            <a:r>
              <a:rPr b="1" lang="en-GB" sz="1100"/>
              <a:t>Question:</a:t>
            </a:r>
            <a:r>
              <a:rPr lang="en-GB" sz="1100"/>
              <a:t> </a:t>
            </a:r>
            <a:r>
              <a:rPr i="1" lang="en-GB" sz="1100"/>
              <a:t>How does Priestley present the relationship between Sheila and Gerald in An Inspector Calls?</a:t>
            </a:r>
            <a:endParaRPr i="1" sz="1100"/>
          </a:p>
          <a:p>
            <a:pPr indent="0" lvl="0" marL="0" rtl="0" algn="l">
              <a:lnSpc>
                <a:spcPct val="115000"/>
              </a:lnSpc>
              <a:spcBef>
                <a:spcPts val="1200"/>
              </a:spcBef>
              <a:spcAft>
                <a:spcPts val="0"/>
              </a:spcAft>
              <a:buClr>
                <a:schemeClr val="dk1"/>
              </a:buClr>
              <a:buSzPts val="1100"/>
              <a:buFont typeface="Arial"/>
              <a:buNone/>
            </a:pPr>
            <a:r>
              <a:rPr b="1" lang="en-GB" sz="1100"/>
              <a:t>Quotations to use:</a:t>
            </a:r>
            <a:endParaRPr b="1" sz="1100"/>
          </a:p>
          <a:p>
            <a:pPr indent="-298450" lvl="0" marL="457200" rtl="0" algn="l">
              <a:lnSpc>
                <a:spcPct val="115000"/>
              </a:lnSpc>
              <a:spcBef>
                <a:spcPts val="1200"/>
              </a:spcBef>
              <a:spcAft>
                <a:spcPts val="0"/>
              </a:spcAft>
              <a:buSzPts val="1100"/>
              <a:buFont typeface="Calibri"/>
              <a:buChar char="●"/>
            </a:pPr>
            <a:r>
              <a:rPr lang="en-GB" sz="1100"/>
              <a:t>Sheila: </a:t>
            </a:r>
            <a:r>
              <a:rPr i="1" lang="en-GB" sz="1100"/>
              <a:t>‘I’ll never let it happen again.’</a:t>
            </a:r>
            <a:endParaRPr i="1" sz="1100"/>
          </a:p>
          <a:p>
            <a:pPr indent="-298450" lvl="0" marL="457200" rtl="0" algn="l">
              <a:lnSpc>
                <a:spcPct val="115000"/>
              </a:lnSpc>
              <a:spcBef>
                <a:spcPts val="0"/>
              </a:spcBef>
              <a:spcAft>
                <a:spcPts val="0"/>
              </a:spcAft>
              <a:buSzPts val="1100"/>
              <a:buFont typeface="Calibri"/>
              <a:buChar char="●"/>
            </a:pPr>
            <a:r>
              <a:rPr lang="en-GB" sz="1100"/>
              <a:t>Gerald: </a:t>
            </a:r>
            <a:r>
              <a:rPr i="1" lang="en-GB" sz="1100"/>
              <a:t>‘I became at once the most important person in her life.’</a:t>
            </a:r>
            <a:endParaRPr i="1" sz="1100"/>
          </a:p>
          <a:p>
            <a:pPr indent="-298450" lvl="0" marL="457200" rtl="0" algn="l">
              <a:lnSpc>
                <a:spcPct val="115000"/>
              </a:lnSpc>
              <a:spcBef>
                <a:spcPts val="0"/>
              </a:spcBef>
              <a:spcAft>
                <a:spcPts val="0"/>
              </a:spcAft>
              <a:buSzPts val="1100"/>
              <a:buFont typeface="Calibri"/>
              <a:buChar char="●"/>
            </a:pPr>
            <a:r>
              <a:rPr lang="en-GB" sz="1100"/>
              <a:t>Sheila (to Gerald): </a:t>
            </a:r>
            <a:r>
              <a:rPr i="1" lang="en-GB" sz="1100"/>
              <a:t>‘You and I aren’t the same people who sat down to dinner tonight.’</a:t>
            </a:r>
            <a:endParaRPr i="1" sz="1100"/>
          </a:p>
          <a:p>
            <a:pPr indent="0" lvl="0" marL="0" rtl="0" algn="l">
              <a:lnSpc>
                <a:spcPct val="115000"/>
              </a:lnSpc>
              <a:spcBef>
                <a:spcPts val="1800"/>
              </a:spcBef>
              <a:spcAft>
                <a:spcPts val="0"/>
              </a:spcAft>
              <a:buClr>
                <a:schemeClr val="dk1"/>
              </a:buClr>
              <a:buSzPts val="1100"/>
              <a:buFont typeface="Arial"/>
              <a:buNone/>
            </a:pPr>
            <a:r>
              <a:rPr b="1" lang="en-GB" sz="1100"/>
              <a:t>Card 2: Sheila &amp; Mr Birling</a:t>
            </a:r>
            <a:endParaRPr b="1" sz="1100"/>
          </a:p>
          <a:p>
            <a:pPr indent="0" lvl="0" marL="0" rtl="0" algn="l">
              <a:lnSpc>
                <a:spcPct val="115000"/>
              </a:lnSpc>
              <a:spcBef>
                <a:spcPts val="1200"/>
              </a:spcBef>
              <a:spcAft>
                <a:spcPts val="0"/>
              </a:spcAft>
              <a:buClr>
                <a:schemeClr val="dk1"/>
              </a:buClr>
              <a:buSzPts val="1100"/>
              <a:buFont typeface="Arial"/>
              <a:buNone/>
            </a:pPr>
            <a:r>
              <a:rPr b="1" lang="en-GB" sz="1100"/>
              <a:t>Question:</a:t>
            </a:r>
            <a:r>
              <a:rPr lang="en-GB" sz="1100"/>
              <a:t> </a:t>
            </a:r>
            <a:r>
              <a:rPr i="1" lang="en-GB" sz="1100"/>
              <a:t>How does Priestley present the relationship between Sheila and her father?</a:t>
            </a:r>
            <a:endParaRPr i="1" sz="1100"/>
          </a:p>
          <a:p>
            <a:pPr indent="0" lvl="0" marL="0" rtl="0" algn="l">
              <a:lnSpc>
                <a:spcPct val="115000"/>
              </a:lnSpc>
              <a:spcBef>
                <a:spcPts val="1200"/>
              </a:spcBef>
              <a:spcAft>
                <a:spcPts val="0"/>
              </a:spcAft>
              <a:buClr>
                <a:schemeClr val="dk1"/>
              </a:buClr>
              <a:buSzPts val="1100"/>
              <a:buFont typeface="Arial"/>
              <a:buNone/>
            </a:pPr>
            <a:r>
              <a:rPr b="1" lang="en-GB" sz="1100"/>
              <a:t>Quotations to use:</a:t>
            </a:r>
            <a:endParaRPr b="1" sz="1100"/>
          </a:p>
          <a:p>
            <a:pPr indent="-298450" lvl="0" marL="457200" rtl="0" algn="l">
              <a:lnSpc>
                <a:spcPct val="115000"/>
              </a:lnSpc>
              <a:spcBef>
                <a:spcPts val="1200"/>
              </a:spcBef>
              <a:spcAft>
                <a:spcPts val="0"/>
              </a:spcAft>
              <a:buSzPts val="1100"/>
              <a:buFont typeface="Calibri"/>
              <a:buChar char="●"/>
            </a:pPr>
            <a:r>
              <a:rPr lang="en-GB" sz="1100"/>
              <a:t>Birling: </a:t>
            </a:r>
            <a:r>
              <a:rPr i="1" lang="en-GB" sz="1100"/>
              <a:t>‘Nothing to do with you, Sheila. Run along.’</a:t>
            </a:r>
            <a:endParaRPr i="1" sz="1100"/>
          </a:p>
          <a:p>
            <a:pPr indent="-298450" lvl="0" marL="457200" rtl="0" algn="l">
              <a:lnSpc>
                <a:spcPct val="115000"/>
              </a:lnSpc>
              <a:spcBef>
                <a:spcPts val="0"/>
              </a:spcBef>
              <a:spcAft>
                <a:spcPts val="0"/>
              </a:spcAft>
              <a:buSzPts val="1100"/>
              <a:buFont typeface="Calibri"/>
              <a:buChar char="●"/>
            </a:pPr>
            <a:r>
              <a:rPr lang="en-GB" sz="1100"/>
              <a:t>Sheila: </a:t>
            </a:r>
            <a:r>
              <a:rPr i="1" lang="en-GB" sz="1100"/>
              <a:t>‘But these girls aren’t cheap labour – they’re people.’</a:t>
            </a:r>
            <a:endParaRPr i="1" sz="1100"/>
          </a:p>
          <a:p>
            <a:pPr indent="-298450" lvl="0" marL="457200" rtl="0" algn="l">
              <a:lnSpc>
                <a:spcPct val="115000"/>
              </a:lnSpc>
              <a:spcBef>
                <a:spcPts val="0"/>
              </a:spcBef>
              <a:spcAft>
                <a:spcPts val="0"/>
              </a:spcAft>
              <a:buSzPts val="1100"/>
              <a:buFont typeface="Calibri"/>
              <a:buChar char="●"/>
            </a:pPr>
            <a:r>
              <a:rPr lang="en-GB" sz="1100"/>
              <a:t>Birling: </a:t>
            </a:r>
            <a:r>
              <a:rPr i="1" lang="en-GB" sz="1100"/>
              <a:t>‘The famous younger generation who know it all. And they can’t even take a joke.’</a:t>
            </a:r>
            <a:endParaRPr i="1" sz="1100"/>
          </a:p>
          <a:p>
            <a:pPr indent="0" lvl="0" marL="0" rtl="0" algn="l">
              <a:lnSpc>
                <a:spcPct val="115000"/>
              </a:lnSpc>
              <a:spcBef>
                <a:spcPts val="1800"/>
              </a:spcBef>
              <a:spcAft>
                <a:spcPts val="0"/>
              </a:spcAft>
              <a:buClr>
                <a:schemeClr val="dk1"/>
              </a:buClr>
              <a:buSzPts val="1100"/>
              <a:buFont typeface="Arial"/>
              <a:buNone/>
            </a:pPr>
            <a:r>
              <a:rPr b="1" lang="en-GB" sz="1100"/>
              <a:t>Card 3: Mr Birling &amp; The Inspector</a:t>
            </a:r>
            <a:endParaRPr b="1" sz="1100"/>
          </a:p>
          <a:p>
            <a:pPr indent="0" lvl="0" marL="0" rtl="0" algn="l">
              <a:lnSpc>
                <a:spcPct val="115000"/>
              </a:lnSpc>
              <a:spcBef>
                <a:spcPts val="1200"/>
              </a:spcBef>
              <a:spcAft>
                <a:spcPts val="0"/>
              </a:spcAft>
              <a:buClr>
                <a:schemeClr val="dk1"/>
              </a:buClr>
              <a:buSzPts val="1100"/>
              <a:buFont typeface="Arial"/>
              <a:buNone/>
            </a:pPr>
            <a:r>
              <a:rPr b="1" lang="en-GB" sz="1100"/>
              <a:t>Question:</a:t>
            </a:r>
            <a:r>
              <a:rPr lang="en-GB" sz="1100"/>
              <a:t> </a:t>
            </a:r>
            <a:r>
              <a:rPr i="1" lang="en-GB" sz="1100"/>
              <a:t>How does Priestley present the relationship between Mr Birling and the Inspector?</a:t>
            </a:r>
            <a:endParaRPr i="1" sz="1100"/>
          </a:p>
          <a:p>
            <a:pPr indent="0" lvl="0" marL="0" rtl="0" algn="l">
              <a:lnSpc>
                <a:spcPct val="115000"/>
              </a:lnSpc>
              <a:spcBef>
                <a:spcPts val="1200"/>
              </a:spcBef>
              <a:spcAft>
                <a:spcPts val="0"/>
              </a:spcAft>
              <a:buClr>
                <a:schemeClr val="dk1"/>
              </a:buClr>
              <a:buSzPts val="1100"/>
              <a:buFont typeface="Arial"/>
              <a:buNone/>
            </a:pPr>
            <a:r>
              <a:rPr b="1" lang="en-GB" sz="1100"/>
              <a:t>Quotations to use:</a:t>
            </a:r>
            <a:endParaRPr b="1" sz="1100"/>
          </a:p>
          <a:p>
            <a:pPr indent="-298450" lvl="0" marL="457200" rtl="0" algn="l">
              <a:lnSpc>
                <a:spcPct val="115000"/>
              </a:lnSpc>
              <a:spcBef>
                <a:spcPts val="1200"/>
              </a:spcBef>
              <a:spcAft>
                <a:spcPts val="0"/>
              </a:spcAft>
              <a:buSzPts val="1100"/>
              <a:buFont typeface="Calibri"/>
              <a:buChar char="●"/>
            </a:pPr>
            <a:r>
              <a:rPr lang="en-GB" sz="1100"/>
              <a:t>Birling: </a:t>
            </a:r>
            <a:r>
              <a:rPr i="1" lang="en-GB" sz="1100"/>
              <a:t>‘A man has to mind his own business and look after himself and his own – and –’ </a:t>
            </a:r>
            <a:r>
              <a:rPr lang="en-GB" sz="1100"/>
              <a:t>[Inspector rings bell and enters]</a:t>
            </a:r>
            <a:endParaRPr sz="1100"/>
          </a:p>
          <a:p>
            <a:pPr indent="-298450" lvl="0" marL="457200" rtl="0" algn="l">
              <a:lnSpc>
                <a:spcPct val="115000"/>
              </a:lnSpc>
              <a:spcBef>
                <a:spcPts val="0"/>
              </a:spcBef>
              <a:spcAft>
                <a:spcPts val="0"/>
              </a:spcAft>
              <a:buSzPts val="1100"/>
              <a:buFont typeface="Calibri"/>
              <a:buChar char="●"/>
            </a:pPr>
            <a:r>
              <a:rPr lang="en-GB" sz="1100"/>
              <a:t>Inspector: </a:t>
            </a:r>
            <a:r>
              <a:rPr i="1" lang="en-GB" sz="1100"/>
              <a:t>‘We are members of one body.’</a:t>
            </a:r>
            <a:endParaRPr i="1" sz="1100"/>
          </a:p>
          <a:p>
            <a:pPr indent="-298450" lvl="0" marL="457200" rtl="0" algn="l">
              <a:lnSpc>
                <a:spcPct val="115000"/>
              </a:lnSpc>
              <a:spcBef>
                <a:spcPts val="0"/>
              </a:spcBef>
              <a:spcAft>
                <a:spcPts val="0"/>
              </a:spcAft>
              <a:buSzPts val="1100"/>
              <a:buFont typeface="Calibri"/>
              <a:buChar char="●"/>
            </a:pPr>
            <a:r>
              <a:rPr lang="en-GB" sz="1100"/>
              <a:t>Birling: </a:t>
            </a:r>
            <a:r>
              <a:rPr i="1" lang="en-GB" sz="1100"/>
              <a:t>‘Probably a socialist or some sort of crank.’</a:t>
            </a:r>
            <a:br>
              <a:rPr i="1" lang="en-GB" sz="1100"/>
            </a:br>
            <a:endParaRPr i="1" sz="1100"/>
          </a:p>
          <a:p>
            <a:pPr indent="0" lvl="0" marL="0" rtl="0" algn="l">
              <a:lnSpc>
                <a:spcPct val="115000"/>
              </a:lnSpc>
              <a:spcBef>
                <a:spcPts val="1200"/>
              </a:spcBef>
              <a:spcAft>
                <a:spcPts val="0"/>
              </a:spcAft>
              <a:buNone/>
            </a:pPr>
            <a:r>
              <a:rPr b="1" lang="en-GB" sz="1100"/>
              <a:t>How to use the cards:</a:t>
            </a:r>
            <a:endParaRPr b="1" sz="1100"/>
          </a:p>
          <a:p>
            <a:pPr indent="-298450" lvl="0" marL="457200" rtl="0" algn="l">
              <a:lnSpc>
                <a:spcPct val="115000"/>
              </a:lnSpc>
              <a:spcBef>
                <a:spcPts val="1200"/>
              </a:spcBef>
              <a:spcAft>
                <a:spcPts val="0"/>
              </a:spcAft>
              <a:buSzPts val="1100"/>
              <a:buAutoNum type="arabicPeriod"/>
            </a:pPr>
            <a:r>
              <a:rPr lang="en-GB" sz="1100"/>
              <a:t>Take </a:t>
            </a:r>
            <a:r>
              <a:rPr b="1" lang="en-GB" sz="1100"/>
              <a:t>one card</a:t>
            </a:r>
            <a:r>
              <a:rPr lang="en-GB" sz="1100"/>
              <a:t>.</a:t>
            </a:r>
            <a:endParaRPr sz="1100"/>
          </a:p>
          <a:p>
            <a:pPr indent="-298450" lvl="0" marL="457200" rtl="0" algn="l">
              <a:lnSpc>
                <a:spcPct val="115000"/>
              </a:lnSpc>
              <a:spcBef>
                <a:spcPts val="0"/>
              </a:spcBef>
              <a:spcAft>
                <a:spcPts val="0"/>
              </a:spcAft>
              <a:buSzPts val="1100"/>
              <a:buAutoNum type="arabicPeriod"/>
            </a:pPr>
            <a:r>
              <a:rPr lang="en-GB" sz="1100"/>
              <a:t>Follow the </a:t>
            </a:r>
            <a:r>
              <a:rPr b="1" lang="en-GB" sz="1100"/>
              <a:t>30-minute scaffolded task</a:t>
            </a:r>
            <a:r>
              <a:rPr lang="en-GB" sz="1100"/>
              <a:t> (brainstorm → Paragraph 1 → Paragraph 2 → Link sentence).</a:t>
            </a:r>
            <a:endParaRPr sz="1100"/>
          </a:p>
          <a:p>
            <a:pPr indent="-298450" lvl="0" marL="457200" rtl="0" algn="l">
              <a:lnSpc>
                <a:spcPct val="115000"/>
              </a:lnSpc>
              <a:spcBef>
                <a:spcPts val="0"/>
              </a:spcBef>
              <a:spcAft>
                <a:spcPts val="0"/>
              </a:spcAft>
              <a:buSzPts val="1100"/>
              <a:buAutoNum type="arabicPeriod"/>
            </a:pPr>
            <a:r>
              <a:rPr lang="en-GB" sz="1100"/>
              <a:t>You can use the provided </a:t>
            </a:r>
            <a:r>
              <a:rPr b="1" lang="en-GB" sz="1100"/>
              <a:t>quotations</a:t>
            </a:r>
            <a:r>
              <a:rPr lang="en-GB" sz="1100"/>
              <a:t> so the focus is on </a:t>
            </a:r>
            <a:r>
              <a:rPr b="1" lang="en-GB" sz="1100"/>
              <a:t>analysis, Priestley’s intentions, and audience reaction</a:t>
            </a:r>
            <a:r>
              <a:rPr lang="en-GB" sz="1100"/>
              <a:t>, not on hunting for evidence.</a:t>
            </a:r>
            <a:br>
              <a:rPr lang="en-GB" sz="1100"/>
            </a:br>
            <a:endParaRPr sz="1100"/>
          </a:p>
          <a:p>
            <a:pPr indent="0" lvl="0" marL="0" rtl="0" algn="l">
              <a:spcBef>
                <a:spcPts val="1200"/>
              </a:spcBef>
              <a:spcAft>
                <a:spcPts val="0"/>
              </a:spcAft>
              <a:buNone/>
            </a:pPr>
            <a:r>
              <a:t/>
            </a:r>
            <a:endParaRPr sz="11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d70f17fd0d_0_314"/>
          <p:cNvSpPr txBox="1"/>
          <p:nvPr>
            <p:ph type="title"/>
          </p:nvPr>
        </p:nvSpPr>
        <p:spPr>
          <a:xfrm>
            <a:off x="342900" y="-329141"/>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Theme: Social Class</a:t>
            </a:r>
            <a:endParaRPr/>
          </a:p>
        </p:txBody>
      </p:sp>
      <p:sp>
        <p:nvSpPr>
          <p:cNvPr id="233" name="Google Shape;233;g3d70f17fd0d_0_314"/>
          <p:cNvSpPr txBox="1"/>
          <p:nvPr>
            <p:ph idx="1" type="body"/>
          </p:nvPr>
        </p:nvSpPr>
        <p:spPr>
          <a:xfrm>
            <a:off x="342900" y="847726"/>
            <a:ext cx="6172200" cy="60345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0"/>
              </a:spcAft>
              <a:buNone/>
            </a:pPr>
            <a:r>
              <a:rPr b="1" lang="en-GB" sz="1100"/>
              <a:t>Task Goal: </a:t>
            </a:r>
            <a:r>
              <a:rPr lang="en-GB" sz="1100"/>
              <a:t>To make a </a:t>
            </a:r>
            <a:r>
              <a:rPr b="1" lang="en-GB" sz="1100"/>
              <a:t>visual flowchart</a:t>
            </a:r>
            <a:r>
              <a:rPr lang="en-GB" sz="1100"/>
              <a:t> linking 3 characters and how Priestley critiques class.</a:t>
            </a:r>
            <a:endParaRPr sz="1100"/>
          </a:p>
          <a:p>
            <a:pPr indent="0" lvl="0" marL="0" rtl="0" algn="l">
              <a:lnSpc>
                <a:spcPct val="115000"/>
              </a:lnSpc>
              <a:spcBef>
                <a:spcPts val="1800"/>
              </a:spcBef>
              <a:spcAft>
                <a:spcPts val="0"/>
              </a:spcAft>
              <a:buNone/>
            </a:pPr>
            <a:r>
              <a:rPr b="1" lang="en-GB" sz="1100"/>
              <a:t>Step 1 – Set up your page</a:t>
            </a:r>
            <a:endParaRPr b="1" sz="1100"/>
          </a:p>
          <a:p>
            <a:pPr indent="-298450" lvl="0" marL="457200" rtl="0" algn="l">
              <a:lnSpc>
                <a:spcPct val="115000"/>
              </a:lnSpc>
              <a:spcBef>
                <a:spcPts val="1200"/>
              </a:spcBef>
              <a:spcAft>
                <a:spcPts val="0"/>
              </a:spcAft>
              <a:buSzPts val="1100"/>
              <a:buFont typeface="Calibri"/>
              <a:buChar char="●"/>
            </a:pPr>
            <a:r>
              <a:rPr lang="en-GB" sz="1100"/>
              <a:t>Draw 3 large boxes (one for each character).</a:t>
            </a:r>
            <a:endParaRPr sz="1100"/>
          </a:p>
          <a:p>
            <a:pPr indent="-298450" lvl="0" marL="457200" rtl="0" algn="l">
              <a:lnSpc>
                <a:spcPct val="115000"/>
              </a:lnSpc>
              <a:spcBef>
                <a:spcPts val="0"/>
              </a:spcBef>
              <a:spcAft>
                <a:spcPts val="0"/>
              </a:spcAft>
              <a:buSzPts val="1100"/>
              <a:buChar char="●"/>
            </a:pPr>
            <a:r>
              <a:rPr lang="en-GB" sz="1100"/>
              <a:t>Suggested: </a:t>
            </a:r>
            <a:r>
              <a:rPr b="1" lang="en-GB" sz="1100"/>
              <a:t>Mr Birling / Eva Smith / The Inspector</a:t>
            </a:r>
            <a:r>
              <a:rPr lang="en-GB" sz="1100"/>
              <a:t> (or Sheila if you prefer).</a:t>
            </a:r>
            <a:endParaRPr sz="1100"/>
          </a:p>
          <a:p>
            <a:pPr indent="0" lvl="0" marL="0" rtl="0" algn="l">
              <a:lnSpc>
                <a:spcPct val="115000"/>
              </a:lnSpc>
              <a:spcBef>
                <a:spcPts val="1800"/>
              </a:spcBef>
              <a:spcAft>
                <a:spcPts val="0"/>
              </a:spcAft>
              <a:buNone/>
            </a:pPr>
            <a:r>
              <a:rPr b="1" lang="en-GB" sz="1100"/>
              <a:t>Step 2 – Add Key Evidence</a:t>
            </a:r>
            <a:endParaRPr b="1" sz="1100"/>
          </a:p>
          <a:p>
            <a:pPr indent="0" lvl="0" marL="0" rtl="0" algn="l">
              <a:lnSpc>
                <a:spcPct val="115000"/>
              </a:lnSpc>
              <a:spcBef>
                <a:spcPts val="1200"/>
              </a:spcBef>
              <a:spcAft>
                <a:spcPts val="0"/>
              </a:spcAft>
              <a:buNone/>
            </a:pPr>
            <a:r>
              <a:rPr lang="en-GB" sz="1100"/>
              <a:t>Inside each box, jot down:</a:t>
            </a:r>
            <a:endParaRPr sz="1100"/>
          </a:p>
          <a:p>
            <a:pPr indent="-298450" lvl="0" marL="457200" rtl="0" algn="l">
              <a:lnSpc>
                <a:spcPct val="115000"/>
              </a:lnSpc>
              <a:spcBef>
                <a:spcPts val="1200"/>
              </a:spcBef>
              <a:spcAft>
                <a:spcPts val="0"/>
              </a:spcAft>
              <a:buSzPts val="1100"/>
              <a:buChar char="●"/>
            </a:pPr>
            <a:r>
              <a:rPr lang="en-GB" sz="1100"/>
              <a:t>1 short </a:t>
            </a:r>
            <a:r>
              <a:rPr b="1" lang="en-GB" sz="1100"/>
              <a:t>quotation</a:t>
            </a:r>
            <a:endParaRPr b="1" sz="1100"/>
          </a:p>
          <a:p>
            <a:pPr indent="-298450" lvl="0" marL="457200" rtl="0" algn="l">
              <a:lnSpc>
                <a:spcPct val="115000"/>
              </a:lnSpc>
              <a:spcBef>
                <a:spcPts val="0"/>
              </a:spcBef>
              <a:spcAft>
                <a:spcPts val="0"/>
              </a:spcAft>
              <a:buSzPts val="1100"/>
              <a:buChar char="●"/>
            </a:pPr>
            <a:r>
              <a:rPr lang="en-GB" sz="1100"/>
              <a:t>1 or 2 </a:t>
            </a:r>
            <a:r>
              <a:rPr b="1" lang="en-GB" sz="1100"/>
              <a:t>keywords</a:t>
            </a:r>
            <a:r>
              <a:rPr lang="en-GB" sz="1100"/>
              <a:t> about method (e.g. dramatic irony, symbolism)</a:t>
            </a:r>
            <a:endParaRPr sz="1100"/>
          </a:p>
          <a:p>
            <a:pPr indent="-298450" lvl="0" marL="457200" rtl="0" algn="l">
              <a:lnSpc>
                <a:spcPct val="115000"/>
              </a:lnSpc>
              <a:spcBef>
                <a:spcPts val="0"/>
              </a:spcBef>
              <a:spcAft>
                <a:spcPts val="0"/>
              </a:spcAft>
              <a:buSzPts val="1100"/>
              <a:buChar char="●"/>
            </a:pPr>
            <a:r>
              <a:rPr lang="en-GB" sz="1100"/>
              <a:t>A quick </a:t>
            </a:r>
            <a:r>
              <a:rPr b="1" lang="en-GB" sz="1100"/>
              <a:t>note on Priestley’s message</a:t>
            </a:r>
            <a:endParaRPr b="1" sz="1100"/>
          </a:p>
          <a:p>
            <a:pPr indent="0" lvl="0" marL="0" rtl="0" algn="l">
              <a:lnSpc>
                <a:spcPct val="115000"/>
              </a:lnSpc>
              <a:spcBef>
                <a:spcPts val="1200"/>
              </a:spcBef>
              <a:spcAft>
                <a:spcPts val="0"/>
              </a:spcAft>
              <a:buNone/>
            </a:pPr>
            <a:r>
              <a:rPr lang="en-GB" sz="1100"/>
              <a:t>Example for </a:t>
            </a:r>
            <a:r>
              <a:rPr b="1" lang="en-GB" sz="1100"/>
              <a:t>Mr Birling</a:t>
            </a:r>
            <a:r>
              <a:rPr lang="en-GB" sz="1100"/>
              <a:t>:</a:t>
            </a:r>
            <a:endParaRPr sz="1100"/>
          </a:p>
          <a:p>
            <a:pPr indent="-298450" lvl="0" marL="457200" rtl="0" algn="l">
              <a:lnSpc>
                <a:spcPct val="115000"/>
              </a:lnSpc>
              <a:spcBef>
                <a:spcPts val="1200"/>
              </a:spcBef>
              <a:spcAft>
                <a:spcPts val="0"/>
              </a:spcAft>
              <a:buSzPts val="1100"/>
              <a:buFont typeface="Calibri"/>
              <a:buChar char="●"/>
            </a:pPr>
            <a:r>
              <a:rPr lang="en-GB" sz="1100"/>
              <a:t>Quote: </a:t>
            </a:r>
            <a:r>
              <a:rPr i="1" lang="en-GB" sz="1100"/>
              <a:t>‘Unsinkable, absolutely unsinkable.’</a:t>
            </a:r>
            <a:endParaRPr i="1" sz="1100"/>
          </a:p>
          <a:p>
            <a:pPr indent="-298450" lvl="0" marL="457200" rtl="0" algn="l">
              <a:lnSpc>
                <a:spcPct val="115000"/>
              </a:lnSpc>
              <a:spcBef>
                <a:spcPts val="0"/>
              </a:spcBef>
              <a:spcAft>
                <a:spcPts val="0"/>
              </a:spcAft>
              <a:buSzPts val="1100"/>
              <a:buFont typeface="Calibri"/>
              <a:buChar char="●"/>
            </a:pPr>
            <a:r>
              <a:rPr lang="en-GB" sz="1100"/>
              <a:t>Method: Dramatic irony</a:t>
            </a:r>
            <a:endParaRPr sz="1100"/>
          </a:p>
          <a:p>
            <a:pPr indent="-298450" lvl="0" marL="457200" rtl="0" algn="l">
              <a:lnSpc>
                <a:spcPct val="115000"/>
              </a:lnSpc>
              <a:spcBef>
                <a:spcPts val="0"/>
              </a:spcBef>
              <a:spcAft>
                <a:spcPts val="0"/>
              </a:spcAft>
              <a:buSzPts val="1100"/>
              <a:buFont typeface="Calibri"/>
              <a:buChar char="●"/>
            </a:pPr>
            <a:r>
              <a:rPr lang="en-GB" sz="1100"/>
              <a:t>Message: Priestley critiques arrogant upper-class attitudes</a:t>
            </a:r>
            <a:endParaRPr sz="1100"/>
          </a:p>
          <a:p>
            <a:pPr indent="0" lvl="0" marL="0" rtl="0" algn="l">
              <a:lnSpc>
                <a:spcPct val="115000"/>
              </a:lnSpc>
              <a:spcBef>
                <a:spcPts val="1800"/>
              </a:spcBef>
              <a:spcAft>
                <a:spcPts val="0"/>
              </a:spcAft>
              <a:buNone/>
            </a:pPr>
            <a:r>
              <a:rPr b="1" lang="en-GB" sz="1100"/>
              <a:t>Step 3 – Connect with Arrows</a:t>
            </a:r>
            <a:endParaRPr b="1" sz="1100"/>
          </a:p>
          <a:p>
            <a:pPr indent="0" lvl="0" marL="0" rtl="0" algn="l">
              <a:lnSpc>
                <a:spcPct val="115000"/>
              </a:lnSpc>
              <a:spcBef>
                <a:spcPts val="1200"/>
              </a:spcBef>
              <a:spcAft>
                <a:spcPts val="0"/>
              </a:spcAft>
              <a:buNone/>
            </a:pPr>
            <a:r>
              <a:rPr lang="en-GB" sz="1100"/>
              <a:t>Draw arrows between the boxes to show relationships:</a:t>
            </a:r>
            <a:endParaRPr sz="1100"/>
          </a:p>
          <a:p>
            <a:pPr indent="-298450" lvl="0" marL="457200" rtl="0" algn="l">
              <a:lnSpc>
                <a:spcPct val="115000"/>
              </a:lnSpc>
              <a:spcBef>
                <a:spcPts val="1200"/>
              </a:spcBef>
              <a:spcAft>
                <a:spcPts val="0"/>
              </a:spcAft>
              <a:buSzPts val="1100"/>
              <a:buFont typeface="Calibri"/>
              <a:buChar char="●"/>
            </a:pPr>
            <a:r>
              <a:rPr lang="en-GB" sz="1100"/>
              <a:t>Birling → Eva = Exploitation of the working class</a:t>
            </a:r>
            <a:endParaRPr sz="1100"/>
          </a:p>
          <a:p>
            <a:pPr indent="-298450" lvl="0" marL="457200" rtl="0" algn="l">
              <a:lnSpc>
                <a:spcPct val="115000"/>
              </a:lnSpc>
              <a:spcBef>
                <a:spcPts val="0"/>
              </a:spcBef>
              <a:spcAft>
                <a:spcPts val="0"/>
              </a:spcAft>
              <a:buSzPts val="1100"/>
              <a:buFont typeface="Calibri"/>
              <a:buChar char="●"/>
            </a:pPr>
            <a:r>
              <a:rPr lang="en-GB" sz="1100"/>
              <a:t>Eva → Inspector = Symbol of injustice → call for change</a:t>
            </a:r>
            <a:endParaRPr sz="1100"/>
          </a:p>
          <a:p>
            <a:pPr indent="-298450" lvl="0" marL="457200" rtl="0" algn="l">
              <a:lnSpc>
                <a:spcPct val="115000"/>
              </a:lnSpc>
              <a:spcBef>
                <a:spcPts val="0"/>
              </a:spcBef>
              <a:spcAft>
                <a:spcPts val="0"/>
              </a:spcAft>
              <a:buSzPts val="1100"/>
              <a:buFont typeface="Calibri"/>
              <a:buChar char="●"/>
            </a:pPr>
            <a:r>
              <a:rPr lang="en-GB" sz="1100"/>
              <a:t>Inspector → Birling = Clash of capitalist vs socialist views</a:t>
            </a:r>
            <a:endParaRPr sz="1100"/>
          </a:p>
          <a:p>
            <a:pPr indent="0" lvl="0" marL="0" rtl="0" algn="l">
              <a:lnSpc>
                <a:spcPct val="115000"/>
              </a:lnSpc>
              <a:spcBef>
                <a:spcPts val="1200"/>
              </a:spcBef>
              <a:spcAft>
                <a:spcPts val="0"/>
              </a:spcAft>
              <a:buNone/>
            </a:pPr>
            <a:r>
              <a:rPr lang="en-GB" sz="1100"/>
              <a:t>Write short notes </a:t>
            </a:r>
            <a:r>
              <a:rPr b="1" lang="en-GB" sz="1100"/>
              <a:t>on the arrows</a:t>
            </a:r>
            <a:r>
              <a:rPr lang="en-GB" sz="1100"/>
              <a:t> to show the link.</a:t>
            </a:r>
            <a:endParaRPr sz="1100"/>
          </a:p>
          <a:p>
            <a:pPr indent="0" lvl="0" marL="0" rtl="0" algn="l">
              <a:lnSpc>
                <a:spcPct val="115000"/>
              </a:lnSpc>
              <a:spcBef>
                <a:spcPts val="1800"/>
              </a:spcBef>
              <a:spcAft>
                <a:spcPts val="0"/>
              </a:spcAft>
              <a:buNone/>
            </a:pPr>
            <a:r>
              <a:rPr b="1" lang="en-GB" sz="1100"/>
              <a:t>Step 4 – Add Themes/Big Ideas</a:t>
            </a:r>
            <a:endParaRPr b="1" sz="1100"/>
          </a:p>
          <a:p>
            <a:pPr indent="0" lvl="0" marL="0" rtl="0" algn="l">
              <a:lnSpc>
                <a:spcPct val="115000"/>
              </a:lnSpc>
              <a:spcBef>
                <a:spcPts val="1200"/>
              </a:spcBef>
              <a:spcAft>
                <a:spcPts val="0"/>
              </a:spcAft>
              <a:buNone/>
            </a:pPr>
            <a:r>
              <a:rPr lang="en-GB" sz="1100"/>
              <a:t>Around the outside of the flowchart, jot </a:t>
            </a:r>
            <a:r>
              <a:rPr b="1" lang="en-GB" sz="1100"/>
              <a:t>theme keywords</a:t>
            </a:r>
            <a:r>
              <a:rPr lang="en-GB" sz="1100"/>
              <a:t>:</a:t>
            </a:r>
            <a:endParaRPr sz="1100"/>
          </a:p>
          <a:p>
            <a:pPr indent="-298450" lvl="0" marL="457200" rtl="0" algn="l">
              <a:lnSpc>
                <a:spcPct val="115000"/>
              </a:lnSpc>
              <a:spcBef>
                <a:spcPts val="1200"/>
              </a:spcBef>
              <a:spcAft>
                <a:spcPts val="0"/>
              </a:spcAft>
              <a:buSzPts val="1100"/>
              <a:buFont typeface="Calibri"/>
              <a:buChar char="●"/>
            </a:pPr>
            <a:r>
              <a:rPr i="1" lang="en-GB" sz="1100"/>
              <a:t>Capitalism vs Socialism</a:t>
            </a:r>
            <a:endParaRPr i="1" sz="1100"/>
          </a:p>
          <a:p>
            <a:pPr indent="-298450" lvl="0" marL="457200" rtl="0" algn="l">
              <a:lnSpc>
                <a:spcPct val="115000"/>
              </a:lnSpc>
              <a:spcBef>
                <a:spcPts val="0"/>
              </a:spcBef>
              <a:spcAft>
                <a:spcPts val="0"/>
              </a:spcAft>
              <a:buSzPts val="1100"/>
              <a:buFont typeface="Calibri"/>
              <a:buChar char="●"/>
            </a:pPr>
            <a:r>
              <a:rPr i="1" lang="en-GB" sz="1100"/>
              <a:t>Exploitation</a:t>
            </a:r>
            <a:endParaRPr i="1" sz="1100"/>
          </a:p>
          <a:p>
            <a:pPr indent="-298450" lvl="0" marL="457200" rtl="0" algn="l">
              <a:lnSpc>
                <a:spcPct val="115000"/>
              </a:lnSpc>
              <a:spcBef>
                <a:spcPts val="0"/>
              </a:spcBef>
              <a:spcAft>
                <a:spcPts val="0"/>
              </a:spcAft>
              <a:buSzPts val="1100"/>
              <a:buFont typeface="Calibri"/>
              <a:buChar char="●"/>
            </a:pPr>
            <a:r>
              <a:rPr i="1" lang="en-GB" sz="1100"/>
              <a:t>Responsibility</a:t>
            </a:r>
            <a:endParaRPr i="1" sz="1100"/>
          </a:p>
          <a:p>
            <a:pPr indent="-298450" lvl="0" marL="457200" rtl="0" algn="l">
              <a:lnSpc>
                <a:spcPct val="115000"/>
              </a:lnSpc>
              <a:spcBef>
                <a:spcPts val="0"/>
              </a:spcBef>
              <a:spcAft>
                <a:spcPts val="0"/>
              </a:spcAft>
              <a:buSzPts val="1100"/>
              <a:buFont typeface="Calibri"/>
              <a:buChar char="●"/>
            </a:pPr>
            <a:r>
              <a:rPr i="1" lang="en-GB" sz="1100"/>
              <a:t>Inequality</a:t>
            </a:r>
            <a:endParaRPr i="1" sz="1100"/>
          </a:p>
          <a:p>
            <a:pPr indent="0" lvl="0" marL="0" rtl="0" algn="l">
              <a:lnSpc>
                <a:spcPct val="115000"/>
              </a:lnSpc>
              <a:spcBef>
                <a:spcPts val="1200"/>
              </a:spcBef>
              <a:spcAft>
                <a:spcPts val="0"/>
              </a:spcAft>
              <a:buNone/>
            </a:pPr>
            <a:r>
              <a:rPr lang="en-GB" sz="1100"/>
              <a:t>Then add a </a:t>
            </a:r>
            <a:r>
              <a:rPr b="1" lang="en-GB" sz="1100"/>
              <a:t>one-sentence summary</a:t>
            </a:r>
            <a:r>
              <a:rPr lang="en-GB" sz="1100"/>
              <a:t> at the bottom:</a:t>
            </a:r>
            <a:br>
              <a:rPr lang="en-GB" sz="1100"/>
            </a:br>
            <a:r>
              <a:rPr lang="en-GB" sz="1100"/>
              <a:t> </a:t>
            </a:r>
            <a:r>
              <a:rPr i="1" lang="en-GB" sz="1100"/>
              <a:t>Priestley uses characters across the class spectrum to show how inequality causes suffering and why society must change.</a:t>
            </a:r>
            <a:endParaRPr i="1" sz="1100"/>
          </a:p>
          <a:p>
            <a:pPr indent="0" lvl="0" marL="0" rtl="0" algn="l">
              <a:spcBef>
                <a:spcPts val="1200"/>
              </a:spcBef>
              <a:spcAft>
                <a:spcPts val="0"/>
              </a:spcAft>
              <a:buNone/>
            </a:pPr>
            <a:r>
              <a:t/>
            </a:r>
            <a:endParaRPr sz="1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3d70f17fd0d_0_320"/>
          <p:cNvSpPr txBox="1"/>
          <p:nvPr>
            <p:ph type="title"/>
          </p:nvPr>
        </p:nvSpPr>
        <p:spPr>
          <a:xfrm>
            <a:off x="295275" y="-43391"/>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sz="3700"/>
              <a:t>Overview and Key Scenes Wall Chart</a:t>
            </a:r>
            <a:endParaRPr sz="3700"/>
          </a:p>
        </p:txBody>
      </p:sp>
      <p:sp>
        <p:nvSpPr>
          <p:cNvPr id="240" name="Google Shape;240;g3d70f17fd0d_0_320"/>
          <p:cNvSpPr txBox="1"/>
          <p:nvPr>
            <p:ph idx="1" type="body"/>
          </p:nvPr>
        </p:nvSpPr>
        <p:spPr>
          <a:xfrm>
            <a:off x="342900" y="1447801"/>
            <a:ext cx="6172200" cy="6034500"/>
          </a:xfrm>
          <a:prstGeom prst="rect">
            <a:avLst/>
          </a:prstGeom>
        </p:spPr>
        <p:txBody>
          <a:bodyPr anchorCtr="0" anchor="t" bIns="45700" lIns="91425" spcFirstLastPara="1" rIns="91425" wrap="square" tIns="45700">
            <a:noAutofit/>
          </a:bodyPr>
          <a:lstStyle/>
          <a:p>
            <a:pPr indent="0" lvl="0" marL="0" rtl="0" algn="l">
              <a:lnSpc>
                <a:spcPct val="115000"/>
              </a:lnSpc>
              <a:spcBef>
                <a:spcPts val="1800"/>
              </a:spcBef>
              <a:spcAft>
                <a:spcPts val="0"/>
              </a:spcAft>
              <a:buClr>
                <a:schemeClr val="dk1"/>
              </a:buClr>
              <a:buSzPts val="1100"/>
              <a:buFont typeface="Arial"/>
              <a:buNone/>
            </a:pPr>
            <a:r>
              <a:rPr b="1" lang="en-GB" sz="1100"/>
              <a:t>Step 1 – Divide Your Poster</a:t>
            </a:r>
            <a:endParaRPr b="1" sz="1100"/>
          </a:p>
          <a:p>
            <a:pPr indent="-298450" lvl="0" marL="457200" rtl="0" algn="l">
              <a:lnSpc>
                <a:spcPct val="115000"/>
              </a:lnSpc>
              <a:spcBef>
                <a:spcPts val="1200"/>
              </a:spcBef>
              <a:spcAft>
                <a:spcPts val="0"/>
              </a:spcAft>
              <a:buSzPts val="1100"/>
              <a:buFont typeface="Calibri"/>
              <a:buChar char="●"/>
            </a:pPr>
            <a:r>
              <a:rPr lang="en-GB" sz="1100"/>
              <a:t>Title: </a:t>
            </a:r>
            <a:r>
              <a:rPr i="1" lang="en-GB" sz="1100"/>
              <a:t>An Inspector Calls – Key Scenes &amp; Themes</a:t>
            </a:r>
            <a:endParaRPr i="1" sz="1100"/>
          </a:p>
          <a:p>
            <a:pPr indent="-298450" lvl="0" marL="457200" rtl="0" algn="l">
              <a:lnSpc>
                <a:spcPct val="115000"/>
              </a:lnSpc>
              <a:spcBef>
                <a:spcPts val="0"/>
              </a:spcBef>
              <a:spcAft>
                <a:spcPts val="0"/>
              </a:spcAft>
              <a:buSzPts val="1100"/>
              <a:buChar char="●"/>
            </a:pPr>
            <a:r>
              <a:rPr lang="en-GB" sz="1100"/>
              <a:t>Split your poster into </a:t>
            </a:r>
            <a:r>
              <a:rPr b="1" lang="en-GB" sz="1100"/>
              <a:t>5–6 key scenes</a:t>
            </a:r>
            <a:r>
              <a:rPr lang="en-GB" sz="1100"/>
              <a:t> (boxes, timeline, or flow diagram).</a:t>
            </a:r>
            <a:br>
              <a:rPr lang="en-GB" sz="1100"/>
            </a:br>
            <a:r>
              <a:rPr lang="en-GB" sz="1100"/>
              <a:t> Suggested scenes:</a:t>
            </a:r>
            <a:endParaRPr sz="1100"/>
          </a:p>
          <a:p>
            <a:pPr indent="-298450" lvl="1" marL="914400" rtl="0" algn="l">
              <a:lnSpc>
                <a:spcPct val="115000"/>
              </a:lnSpc>
              <a:spcBef>
                <a:spcPts val="0"/>
              </a:spcBef>
              <a:spcAft>
                <a:spcPts val="0"/>
              </a:spcAft>
              <a:buSzPts val="1100"/>
              <a:buFont typeface="Calibri"/>
              <a:buAutoNum type="arabicPeriod"/>
            </a:pPr>
            <a:r>
              <a:rPr lang="en-GB" sz="1100"/>
              <a:t>Birling’s opening speech (Act 1)</a:t>
            </a:r>
            <a:endParaRPr sz="1100"/>
          </a:p>
          <a:p>
            <a:pPr indent="-298450" lvl="1" marL="914400" rtl="0" algn="l">
              <a:lnSpc>
                <a:spcPct val="115000"/>
              </a:lnSpc>
              <a:spcBef>
                <a:spcPts val="0"/>
              </a:spcBef>
              <a:spcAft>
                <a:spcPts val="0"/>
              </a:spcAft>
              <a:buSzPts val="1100"/>
              <a:buFont typeface="Calibri"/>
              <a:buAutoNum type="arabicPeriod"/>
            </a:pPr>
            <a:r>
              <a:rPr lang="en-GB" sz="1100"/>
              <a:t>Sheila’s interrogation (Act 1)</a:t>
            </a:r>
            <a:endParaRPr sz="1100"/>
          </a:p>
          <a:p>
            <a:pPr indent="-298450" lvl="1" marL="914400" rtl="0" algn="l">
              <a:lnSpc>
                <a:spcPct val="115000"/>
              </a:lnSpc>
              <a:spcBef>
                <a:spcPts val="0"/>
              </a:spcBef>
              <a:spcAft>
                <a:spcPts val="0"/>
              </a:spcAft>
              <a:buSzPts val="1100"/>
              <a:buFont typeface="Calibri"/>
              <a:buAutoNum type="arabicPeriod"/>
            </a:pPr>
            <a:r>
              <a:rPr lang="en-GB" sz="1100"/>
              <a:t>Gerald’s affair revealed (Act 2)</a:t>
            </a:r>
            <a:endParaRPr sz="1100"/>
          </a:p>
          <a:p>
            <a:pPr indent="-298450" lvl="1" marL="914400" rtl="0" algn="l">
              <a:lnSpc>
                <a:spcPct val="115000"/>
              </a:lnSpc>
              <a:spcBef>
                <a:spcPts val="0"/>
              </a:spcBef>
              <a:spcAft>
                <a:spcPts val="0"/>
              </a:spcAft>
              <a:buSzPts val="1100"/>
              <a:buFont typeface="Calibri"/>
              <a:buAutoNum type="arabicPeriod"/>
            </a:pPr>
            <a:r>
              <a:rPr lang="en-GB" sz="1100"/>
              <a:t>Mrs Birling’s confrontation (Act 2)</a:t>
            </a:r>
            <a:endParaRPr sz="1100"/>
          </a:p>
          <a:p>
            <a:pPr indent="-298450" lvl="1" marL="914400" rtl="0" algn="l">
              <a:lnSpc>
                <a:spcPct val="115000"/>
              </a:lnSpc>
              <a:spcBef>
                <a:spcPts val="0"/>
              </a:spcBef>
              <a:spcAft>
                <a:spcPts val="0"/>
              </a:spcAft>
              <a:buSzPts val="1100"/>
              <a:buFont typeface="Calibri"/>
              <a:buAutoNum type="arabicPeriod"/>
            </a:pPr>
            <a:r>
              <a:rPr lang="en-GB" sz="1100"/>
              <a:t>Eric’s confession (Act 3)</a:t>
            </a:r>
            <a:endParaRPr sz="1100"/>
          </a:p>
          <a:p>
            <a:pPr indent="-298450" lvl="1" marL="914400" rtl="0" algn="l">
              <a:lnSpc>
                <a:spcPct val="115000"/>
              </a:lnSpc>
              <a:spcBef>
                <a:spcPts val="0"/>
              </a:spcBef>
              <a:spcAft>
                <a:spcPts val="0"/>
              </a:spcAft>
              <a:buSzPts val="1100"/>
              <a:buFont typeface="Calibri"/>
              <a:buAutoNum type="arabicPeriod"/>
            </a:pPr>
            <a:r>
              <a:rPr lang="en-GB" sz="1100"/>
              <a:t>The Inspector’s final speech (Act 3)</a:t>
            </a:r>
            <a:endParaRPr sz="1100"/>
          </a:p>
          <a:p>
            <a:pPr indent="0" lvl="0" marL="0" rtl="0" algn="l">
              <a:lnSpc>
                <a:spcPct val="115000"/>
              </a:lnSpc>
              <a:spcBef>
                <a:spcPts val="1800"/>
              </a:spcBef>
              <a:spcAft>
                <a:spcPts val="0"/>
              </a:spcAft>
              <a:buClr>
                <a:schemeClr val="dk1"/>
              </a:buClr>
              <a:buSzPts val="1100"/>
              <a:buFont typeface="Arial"/>
              <a:buNone/>
            </a:pPr>
            <a:r>
              <a:rPr b="1" lang="en-GB" sz="1100"/>
              <a:t>Step 2 – Fill in Scene Boxes</a:t>
            </a:r>
            <a:endParaRPr b="1" sz="1100"/>
          </a:p>
          <a:p>
            <a:pPr indent="0" lvl="0" marL="0" rtl="0" algn="l">
              <a:lnSpc>
                <a:spcPct val="115000"/>
              </a:lnSpc>
              <a:spcBef>
                <a:spcPts val="1200"/>
              </a:spcBef>
              <a:spcAft>
                <a:spcPts val="0"/>
              </a:spcAft>
              <a:buClr>
                <a:schemeClr val="dk1"/>
              </a:buClr>
              <a:buSzPts val="1100"/>
              <a:buFont typeface="Arial"/>
              <a:buNone/>
            </a:pPr>
            <a:r>
              <a:rPr lang="en-GB" sz="1100"/>
              <a:t>For each scene, add </a:t>
            </a:r>
            <a:r>
              <a:rPr b="1" lang="en-GB" sz="1100"/>
              <a:t>three layers of notes</a:t>
            </a:r>
            <a:r>
              <a:rPr lang="en-GB" sz="1100"/>
              <a:t>:</a:t>
            </a:r>
            <a:endParaRPr sz="1100"/>
          </a:p>
          <a:p>
            <a:pPr indent="-298450" lvl="0" marL="457200" rtl="0" algn="l">
              <a:lnSpc>
                <a:spcPct val="115000"/>
              </a:lnSpc>
              <a:spcBef>
                <a:spcPts val="1200"/>
              </a:spcBef>
              <a:spcAft>
                <a:spcPts val="0"/>
              </a:spcAft>
              <a:buSzPts val="1100"/>
              <a:buAutoNum type="arabicPeriod"/>
            </a:pPr>
            <a:r>
              <a:rPr b="1" lang="en-GB" sz="1100"/>
              <a:t>Characters</a:t>
            </a:r>
            <a:r>
              <a:rPr lang="en-GB" sz="1100"/>
              <a:t>: Who’s central in this scene? How do they develop/change?</a:t>
            </a:r>
            <a:endParaRPr sz="1100"/>
          </a:p>
          <a:p>
            <a:pPr indent="-298450" lvl="1" marL="914400" rtl="0" algn="l">
              <a:lnSpc>
                <a:spcPct val="115000"/>
              </a:lnSpc>
              <a:spcBef>
                <a:spcPts val="0"/>
              </a:spcBef>
              <a:spcAft>
                <a:spcPts val="0"/>
              </a:spcAft>
              <a:buSzPts val="1100"/>
              <a:buFont typeface="Calibri"/>
              <a:buChar char="○"/>
            </a:pPr>
            <a:r>
              <a:rPr lang="en-GB" sz="1100"/>
              <a:t>e.g. Act 1, Sheila: naïve - begins questioning her role.</a:t>
            </a:r>
            <a:endParaRPr sz="1100"/>
          </a:p>
          <a:p>
            <a:pPr indent="-298450" lvl="0" marL="457200" rtl="0" algn="l">
              <a:lnSpc>
                <a:spcPct val="115000"/>
              </a:lnSpc>
              <a:spcBef>
                <a:spcPts val="0"/>
              </a:spcBef>
              <a:spcAft>
                <a:spcPts val="0"/>
              </a:spcAft>
              <a:buSzPts val="1100"/>
              <a:buAutoNum type="arabicPeriod"/>
            </a:pPr>
            <a:r>
              <a:rPr b="1" lang="en-GB" sz="1100"/>
              <a:t>Themes</a:t>
            </a:r>
            <a:r>
              <a:rPr lang="en-GB" sz="1100"/>
              <a:t>: Which theme(s) are explored?</a:t>
            </a:r>
            <a:endParaRPr sz="1100"/>
          </a:p>
          <a:p>
            <a:pPr indent="-298450" lvl="1" marL="914400" rtl="0" algn="l">
              <a:lnSpc>
                <a:spcPct val="115000"/>
              </a:lnSpc>
              <a:spcBef>
                <a:spcPts val="0"/>
              </a:spcBef>
              <a:spcAft>
                <a:spcPts val="0"/>
              </a:spcAft>
              <a:buSzPts val="1100"/>
              <a:buFont typeface="Calibri"/>
              <a:buChar char="○"/>
            </a:pPr>
            <a:r>
              <a:rPr lang="en-GB" sz="1100"/>
              <a:t>e.g. Birling’s speech = </a:t>
            </a:r>
            <a:r>
              <a:rPr i="1" lang="en-GB" sz="1100"/>
              <a:t>capitalism vs socialism</a:t>
            </a:r>
            <a:r>
              <a:rPr lang="en-GB" sz="1100"/>
              <a:t>, </a:t>
            </a:r>
            <a:r>
              <a:rPr i="1" lang="en-GB" sz="1100"/>
              <a:t>dramatic irony</a:t>
            </a:r>
            <a:r>
              <a:rPr lang="en-GB" sz="1100"/>
              <a:t>.</a:t>
            </a:r>
            <a:endParaRPr sz="1100"/>
          </a:p>
          <a:p>
            <a:pPr indent="-298450" lvl="0" marL="457200" rtl="0" algn="l">
              <a:lnSpc>
                <a:spcPct val="115000"/>
              </a:lnSpc>
              <a:spcBef>
                <a:spcPts val="0"/>
              </a:spcBef>
              <a:spcAft>
                <a:spcPts val="0"/>
              </a:spcAft>
              <a:buSzPts val="1100"/>
              <a:buAutoNum type="arabicPeriod"/>
            </a:pPr>
            <a:r>
              <a:rPr b="1" lang="en-GB" sz="1100"/>
              <a:t>Context/Intentions</a:t>
            </a:r>
            <a:r>
              <a:rPr lang="en-GB" sz="1100"/>
              <a:t>: How does this connect to 1912 (set) / 1945 (audience)?</a:t>
            </a:r>
            <a:endParaRPr sz="1100"/>
          </a:p>
          <a:p>
            <a:pPr indent="-298450" lvl="1" marL="914400" rtl="0" algn="l">
              <a:lnSpc>
                <a:spcPct val="115000"/>
              </a:lnSpc>
              <a:spcBef>
                <a:spcPts val="0"/>
              </a:spcBef>
              <a:spcAft>
                <a:spcPts val="0"/>
              </a:spcAft>
              <a:buSzPts val="1100"/>
              <a:buFont typeface="Calibri"/>
              <a:buChar char="○"/>
            </a:pPr>
            <a:r>
              <a:rPr lang="en-GB" sz="1100"/>
              <a:t>e.g. Birling’s ‘unsinkable’ speech - exposes arrogance of ruling class.</a:t>
            </a:r>
            <a:endParaRPr sz="1100"/>
          </a:p>
          <a:p>
            <a:pPr indent="0" lvl="0" marL="0" rtl="0" algn="l">
              <a:lnSpc>
                <a:spcPct val="115000"/>
              </a:lnSpc>
              <a:spcBef>
                <a:spcPts val="1200"/>
              </a:spcBef>
              <a:spcAft>
                <a:spcPts val="0"/>
              </a:spcAft>
              <a:buNone/>
            </a:pPr>
            <a:r>
              <a:rPr lang="en-GB" sz="1100"/>
              <a:t>You can use different colours (e.g. blue for characters, red for themes, green for context).</a:t>
            </a:r>
            <a:endParaRPr sz="1100"/>
          </a:p>
          <a:p>
            <a:pPr indent="0" lvl="0" marL="0" rtl="0" algn="l">
              <a:lnSpc>
                <a:spcPct val="115000"/>
              </a:lnSpc>
              <a:spcBef>
                <a:spcPts val="1800"/>
              </a:spcBef>
              <a:spcAft>
                <a:spcPts val="0"/>
              </a:spcAft>
              <a:buClr>
                <a:schemeClr val="dk1"/>
              </a:buClr>
              <a:buSzPts val="1100"/>
              <a:buFont typeface="Arial"/>
              <a:buNone/>
            </a:pPr>
            <a:r>
              <a:rPr b="1" lang="en-GB" sz="1100"/>
              <a:t>Step 3 – Add Quick Quotations</a:t>
            </a:r>
            <a:endParaRPr b="1" sz="1100"/>
          </a:p>
          <a:p>
            <a:pPr indent="-298450" lvl="0" marL="457200" rtl="0" algn="l">
              <a:lnSpc>
                <a:spcPct val="115000"/>
              </a:lnSpc>
              <a:spcBef>
                <a:spcPts val="1200"/>
              </a:spcBef>
              <a:spcAft>
                <a:spcPts val="0"/>
              </a:spcAft>
              <a:buSzPts val="1100"/>
              <a:buChar char="●"/>
            </a:pPr>
            <a:r>
              <a:rPr lang="en-GB" sz="1100"/>
              <a:t>Pick </a:t>
            </a:r>
            <a:r>
              <a:rPr b="1" lang="en-GB" sz="1100"/>
              <a:t>1–2 short quotations per scene</a:t>
            </a:r>
            <a:r>
              <a:rPr lang="en-GB" sz="1100"/>
              <a:t>.</a:t>
            </a:r>
            <a:endParaRPr sz="1100"/>
          </a:p>
          <a:p>
            <a:pPr indent="-298450" lvl="0" marL="457200" rtl="0" algn="l">
              <a:lnSpc>
                <a:spcPct val="115000"/>
              </a:lnSpc>
              <a:spcBef>
                <a:spcPts val="0"/>
              </a:spcBef>
              <a:spcAft>
                <a:spcPts val="0"/>
              </a:spcAft>
              <a:buSzPts val="1100"/>
              <a:buFont typeface="Calibri"/>
              <a:buChar char="●"/>
            </a:pPr>
            <a:r>
              <a:rPr lang="en-GB" sz="1100"/>
              <a:t>Write them directly into the boxes so they’re easy to see for revision.</a:t>
            </a:r>
            <a:endParaRPr sz="1100"/>
          </a:p>
          <a:p>
            <a:pPr indent="-298450" lvl="1" marL="914400" rtl="0" algn="l">
              <a:lnSpc>
                <a:spcPct val="115000"/>
              </a:lnSpc>
              <a:spcBef>
                <a:spcPts val="0"/>
              </a:spcBef>
              <a:spcAft>
                <a:spcPts val="0"/>
              </a:spcAft>
              <a:buSzPts val="1100"/>
              <a:buFont typeface="Calibri"/>
              <a:buChar char="○"/>
            </a:pPr>
            <a:r>
              <a:rPr lang="en-GB" sz="1100"/>
              <a:t>e.g. Act 2, Sheila: </a:t>
            </a:r>
            <a:r>
              <a:rPr i="1" lang="en-GB" sz="1100"/>
              <a:t>‘You mustn’t try to build up a wall between us and that girl.’</a:t>
            </a:r>
            <a:endParaRPr i="1" sz="1100"/>
          </a:p>
          <a:p>
            <a:pPr indent="0" lvl="0" marL="0" rtl="0" algn="l">
              <a:lnSpc>
                <a:spcPct val="115000"/>
              </a:lnSpc>
              <a:spcBef>
                <a:spcPts val="1800"/>
              </a:spcBef>
              <a:spcAft>
                <a:spcPts val="0"/>
              </a:spcAft>
              <a:buClr>
                <a:schemeClr val="dk1"/>
              </a:buClr>
              <a:buSzPts val="1100"/>
              <a:buFont typeface="Arial"/>
              <a:buNone/>
            </a:pPr>
            <a:r>
              <a:rPr b="1" lang="en-GB" sz="1100"/>
              <a:t>Step 4 – Final Touches</a:t>
            </a:r>
            <a:endParaRPr b="1" sz="1100"/>
          </a:p>
          <a:p>
            <a:pPr indent="-298450" lvl="0" marL="457200" rtl="0" algn="l">
              <a:lnSpc>
                <a:spcPct val="115000"/>
              </a:lnSpc>
              <a:spcBef>
                <a:spcPts val="1200"/>
              </a:spcBef>
              <a:spcAft>
                <a:spcPts val="0"/>
              </a:spcAft>
              <a:buSzPts val="1100"/>
              <a:buChar char="●"/>
            </a:pPr>
            <a:r>
              <a:rPr lang="en-GB" sz="1100"/>
              <a:t>Draw </a:t>
            </a:r>
            <a:r>
              <a:rPr b="1" lang="en-GB" sz="1100"/>
              <a:t>links/arrows</a:t>
            </a:r>
            <a:r>
              <a:rPr lang="en-GB" sz="1100"/>
              <a:t> between scenes (e.g. Sheila changes here - contrasts with Birling later).</a:t>
            </a:r>
            <a:endParaRPr sz="1100"/>
          </a:p>
          <a:p>
            <a:pPr indent="-298450" lvl="0" marL="457200" rtl="0" algn="l">
              <a:lnSpc>
                <a:spcPct val="115000"/>
              </a:lnSpc>
              <a:spcBef>
                <a:spcPts val="0"/>
              </a:spcBef>
              <a:spcAft>
                <a:spcPts val="0"/>
              </a:spcAft>
              <a:buSzPts val="1100"/>
              <a:buChar char="●"/>
            </a:pPr>
            <a:r>
              <a:rPr lang="en-GB" sz="1100"/>
              <a:t>Add a </a:t>
            </a:r>
            <a:r>
              <a:rPr b="1" lang="en-GB" sz="1100"/>
              <a:t>Priestley’s Purpose box</a:t>
            </a:r>
            <a:r>
              <a:rPr lang="en-GB" sz="1100"/>
              <a:t> at the bottom:</a:t>
            </a:r>
            <a:br>
              <a:rPr lang="en-GB" sz="1100"/>
            </a:br>
            <a:r>
              <a:rPr lang="en-GB" sz="1100"/>
              <a:t> </a:t>
            </a:r>
            <a:r>
              <a:rPr i="1" lang="en-GB" sz="1100"/>
              <a:t>Priestley uses the play to argue for social responsibility and challenge the class system.</a:t>
            </a:r>
            <a:endParaRPr i="1" sz="1100"/>
          </a:p>
          <a:p>
            <a:pPr indent="-298450" lvl="0" marL="457200" rtl="0" algn="l">
              <a:lnSpc>
                <a:spcPct val="115000"/>
              </a:lnSpc>
              <a:spcBef>
                <a:spcPts val="0"/>
              </a:spcBef>
              <a:spcAft>
                <a:spcPts val="0"/>
              </a:spcAft>
              <a:buSzPts val="1100"/>
              <a:buFont typeface="Calibri"/>
              <a:buChar char="●"/>
            </a:pPr>
            <a:r>
              <a:rPr lang="en-GB" sz="1100"/>
              <a:t>Decorate with symbols/visual cues (e.g. factory = capitalism, scale = social responsibility).</a:t>
            </a:r>
            <a:endParaRPr sz="1100"/>
          </a:p>
          <a:p>
            <a:pPr indent="0" lvl="0" marL="0" rtl="0" algn="l">
              <a:spcBef>
                <a:spcPts val="1200"/>
              </a:spcBef>
              <a:spcAft>
                <a:spcPts val="0"/>
              </a:spcAft>
              <a:buNone/>
            </a:pPr>
            <a:r>
              <a:t/>
            </a:r>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3d70f17fd0d_0_326"/>
          <p:cNvSpPr txBox="1"/>
          <p:nvPr>
            <p:ph type="title"/>
          </p:nvPr>
        </p:nvSpPr>
        <p:spPr>
          <a:xfrm>
            <a:off x="342900" y="366184"/>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Character Profile Revision Cards</a:t>
            </a:r>
            <a:endParaRPr/>
          </a:p>
        </p:txBody>
      </p:sp>
      <p:sp>
        <p:nvSpPr>
          <p:cNvPr id="247" name="Google Shape;247;g3d70f17fd0d_0_326"/>
          <p:cNvSpPr txBox="1"/>
          <p:nvPr>
            <p:ph idx="1" type="body"/>
          </p:nvPr>
        </p:nvSpPr>
        <p:spPr>
          <a:xfrm>
            <a:off x="342900" y="2133601"/>
            <a:ext cx="6172200" cy="6034500"/>
          </a:xfrm>
          <a:prstGeom prst="rect">
            <a:avLst/>
          </a:prstGeom>
        </p:spPr>
        <p:txBody>
          <a:bodyPr anchorCtr="0" anchor="t" bIns="45700" lIns="91425" spcFirstLastPara="1" rIns="91425" wrap="square" tIns="45700">
            <a:noAutofit/>
          </a:bodyPr>
          <a:lstStyle/>
          <a:p>
            <a:pPr indent="0" lvl="0" marL="0" rtl="0" algn="l">
              <a:lnSpc>
                <a:spcPct val="115000"/>
              </a:lnSpc>
              <a:spcBef>
                <a:spcPts val="1800"/>
              </a:spcBef>
              <a:spcAft>
                <a:spcPts val="0"/>
              </a:spcAft>
              <a:buClr>
                <a:schemeClr val="dk1"/>
              </a:buClr>
              <a:buSzPts val="1100"/>
              <a:buFont typeface="Arial"/>
              <a:buNone/>
            </a:pPr>
            <a:r>
              <a:rPr b="1" lang="en-GB" sz="1200"/>
              <a:t>Step 1 – Choose Characters</a:t>
            </a:r>
            <a:endParaRPr b="1" sz="1200"/>
          </a:p>
          <a:p>
            <a:pPr indent="0" lvl="0" marL="0" rtl="0" algn="l">
              <a:lnSpc>
                <a:spcPct val="115000"/>
              </a:lnSpc>
              <a:spcBef>
                <a:spcPts val="1200"/>
              </a:spcBef>
              <a:spcAft>
                <a:spcPts val="0"/>
              </a:spcAft>
              <a:buClr>
                <a:schemeClr val="dk1"/>
              </a:buClr>
              <a:buSzPts val="1100"/>
              <a:buFont typeface="Arial"/>
              <a:buNone/>
            </a:pPr>
            <a:r>
              <a:rPr lang="en-GB" sz="1200"/>
              <a:t>Pick any </a:t>
            </a:r>
            <a:r>
              <a:rPr b="1" lang="en-GB" sz="1200"/>
              <a:t>two contrasting characters</a:t>
            </a:r>
            <a:r>
              <a:rPr lang="en-GB" sz="1200"/>
              <a:t> (e.g. Sheila vs Mr Birling, or Gerald vs Eva).</a:t>
            </a:r>
            <a:endParaRPr sz="1200"/>
          </a:p>
          <a:p>
            <a:pPr indent="0" lvl="0" marL="0" rtl="0" algn="l">
              <a:lnSpc>
                <a:spcPct val="115000"/>
              </a:lnSpc>
              <a:spcBef>
                <a:spcPts val="1800"/>
              </a:spcBef>
              <a:spcAft>
                <a:spcPts val="0"/>
              </a:spcAft>
              <a:buClr>
                <a:schemeClr val="dk1"/>
              </a:buClr>
              <a:buSzPts val="1100"/>
              <a:buFont typeface="Arial"/>
              <a:buNone/>
            </a:pPr>
            <a:r>
              <a:rPr b="1" lang="en-GB" sz="1200"/>
              <a:t>Step 2 – Create Card Layout</a:t>
            </a:r>
            <a:endParaRPr b="1" sz="1200"/>
          </a:p>
          <a:p>
            <a:pPr indent="0" lvl="0" marL="0" rtl="0" algn="l">
              <a:lnSpc>
                <a:spcPct val="115000"/>
              </a:lnSpc>
              <a:spcBef>
                <a:spcPts val="1200"/>
              </a:spcBef>
              <a:spcAft>
                <a:spcPts val="0"/>
              </a:spcAft>
              <a:buClr>
                <a:schemeClr val="dk1"/>
              </a:buClr>
              <a:buSzPts val="1100"/>
              <a:buFont typeface="Arial"/>
              <a:buNone/>
            </a:pPr>
            <a:r>
              <a:rPr lang="en-GB" sz="1200"/>
              <a:t>Each card should have:</a:t>
            </a:r>
            <a:endParaRPr sz="1200"/>
          </a:p>
          <a:p>
            <a:pPr indent="-304800" lvl="0" marL="457200" rtl="0" algn="l">
              <a:lnSpc>
                <a:spcPct val="115000"/>
              </a:lnSpc>
              <a:spcBef>
                <a:spcPts val="1200"/>
              </a:spcBef>
              <a:spcAft>
                <a:spcPts val="0"/>
              </a:spcAft>
              <a:buSzPts val="1200"/>
              <a:buAutoNum type="arabicPeriod"/>
            </a:pPr>
            <a:r>
              <a:rPr b="1" lang="en-GB" sz="1200"/>
              <a:t>Character Overview</a:t>
            </a:r>
            <a:r>
              <a:rPr lang="en-GB" sz="1200"/>
              <a:t> (top) – Who they are, their role.</a:t>
            </a:r>
            <a:endParaRPr sz="1200"/>
          </a:p>
          <a:p>
            <a:pPr indent="-304800" lvl="0" marL="457200" rtl="0" algn="l">
              <a:lnSpc>
                <a:spcPct val="115000"/>
              </a:lnSpc>
              <a:spcBef>
                <a:spcPts val="0"/>
              </a:spcBef>
              <a:spcAft>
                <a:spcPts val="0"/>
              </a:spcAft>
              <a:buSzPts val="1200"/>
              <a:buAutoNum type="arabicPeriod"/>
            </a:pPr>
            <a:r>
              <a:rPr b="1" lang="en-GB" sz="1200"/>
              <a:t>Key Quotations</a:t>
            </a:r>
            <a:r>
              <a:rPr lang="en-GB" sz="1200"/>
              <a:t> (middle left) – At least 4 short, exam-ready quotes.</a:t>
            </a:r>
            <a:endParaRPr sz="1200"/>
          </a:p>
          <a:p>
            <a:pPr indent="-304800" lvl="0" marL="457200" rtl="0" algn="l">
              <a:lnSpc>
                <a:spcPct val="115000"/>
              </a:lnSpc>
              <a:spcBef>
                <a:spcPts val="0"/>
              </a:spcBef>
              <a:spcAft>
                <a:spcPts val="0"/>
              </a:spcAft>
              <a:buSzPts val="1200"/>
              <a:buAutoNum type="arabicPeriod"/>
            </a:pPr>
            <a:r>
              <a:rPr b="1" lang="en-GB" sz="1200"/>
              <a:t>Development</a:t>
            </a:r>
            <a:r>
              <a:rPr lang="en-GB" sz="1200"/>
              <a:t> (middle right) – How they change (or fail to change).</a:t>
            </a:r>
            <a:endParaRPr sz="1200"/>
          </a:p>
          <a:p>
            <a:pPr indent="-304800" lvl="0" marL="457200" rtl="0" algn="l">
              <a:lnSpc>
                <a:spcPct val="115000"/>
              </a:lnSpc>
              <a:spcBef>
                <a:spcPts val="0"/>
              </a:spcBef>
              <a:spcAft>
                <a:spcPts val="0"/>
              </a:spcAft>
              <a:buSzPts val="1200"/>
              <a:buAutoNum type="arabicPeriod"/>
            </a:pPr>
            <a:r>
              <a:rPr b="1" lang="en-GB" sz="1200"/>
              <a:t>Themes/Big Ideas</a:t>
            </a:r>
            <a:r>
              <a:rPr lang="en-GB" sz="1200"/>
              <a:t> (bottom left) – What Priestley critiques through them.</a:t>
            </a:r>
            <a:endParaRPr sz="1200"/>
          </a:p>
          <a:p>
            <a:pPr indent="-304800" lvl="0" marL="457200" rtl="0" algn="l">
              <a:lnSpc>
                <a:spcPct val="115000"/>
              </a:lnSpc>
              <a:spcBef>
                <a:spcPts val="0"/>
              </a:spcBef>
              <a:spcAft>
                <a:spcPts val="0"/>
              </a:spcAft>
              <a:buSzPts val="1200"/>
              <a:buAutoNum type="arabicPeriod"/>
            </a:pPr>
            <a:r>
              <a:rPr b="1" lang="en-GB" sz="1200"/>
              <a:t>Context / Purpose</a:t>
            </a:r>
            <a:r>
              <a:rPr lang="en-GB" sz="1200"/>
              <a:t> (bottom right) – 1912/1945 link + Priestley’s intention.</a:t>
            </a:r>
            <a:endParaRPr sz="1200"/>
          </a:p>
          <a:p>
            <a:pPr indent="-304800" lvl="0" marL="457200" rtl="0" algn="l">
              <a:lnSpc>
                <a:spcPct val="115000"/>
              </a:lnSpc>
              <a:spcBef>
                <a:spcPts val="0"/>
              </a:spcBef>
              <a:spcAft>
                <a:spcPts val="0"/>
              </a:spcAft>
              <a:buSzPts val="1200"/>
              <a:buAutoNum type="arabicPeriod"/>
            </a:pPr>
            <a:r>
              <a:rPr b="1" lang="en-GB" sz="1200"/>
              <a:t>Challenging Vocabulary Bank</a:t>
            </a:r>
            <a:r>
              <a:rPr lang="en-GB" sz="1200"/>
              <a:t> (edge of card) – e.g. microcosm, didactic, subverts, exposes, hypocrisy.</a:t>
            </a:r>
            <a:endParaRPr sz="1200"/>
          </a:p>
          <a:p>
            <a:pPr indent="0" lvl="0" marL="0" rtl="0" algn="l">
              <a:lnSpc>
                <a:spcPct val="115000"/>
              </a:lnSpc>
              <a:spcBef>
                <a:spcPts val="1800"/>
              </a:spcBef>
              <a:spcAft>
                <a:spcPts val="0"/>
              </a:spcAft>
              <a:buNone/>
            </a:pPr>
            <a:r>
              <a:rPr b="1" lang="en-GB" sz="1200"/>
              <a:t>Step 3 – Fill in the First Card</a:t>
            </a:r>
            <a:endParaRPr b="1" sz="1200"/>
          </a:p>
          <a:p>
            <a:pPr indent="0" lvl="0" marL="0" rtl="0" algn="l">
              <a:spcBef>
                <a:spcPts val="400"/>
              </a:spcBef>
              <a:spcAft>
                <a:spcPts val="0"/>
              </a:spcAft>
              <a:buNone/>
            </a:pPr>
            <a:r>
              <a:t/>
            </a:r>
            <a:endParaRPr sz="1200"/>
          </a:p>
          <a:p>
            <a:pPr indent="0" lvl="0" marL="0" rtl="0" algn="l">
              <a:spcBef>
                <a:spcPts val="360"/>
              </a:spcBef>
              <a:spcAft>
                <a:spcPts val="0"/>
              </a:spcAft>
              <a:buNone/>
            </a:pPr>
            <a:r>
              <a:rPr lang="en-GB" sz="1200"/>
              <a:t>Model and further steps on the next page. </a:t>
            </a: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3d70f17fd0d_0_332"/>
          <p:cNvSpPr txBox="1"/>
          <p:nvPr>
            <p:ph idx="1" type="body"/>
          </p:nvPr>
        </p:nvSpPr>
        <p:spPr>
          <a:xfrm>
            <a:off x="342900" y="206375"/>
            <a:ext cx="6172200" cy="7695300"/>
          </a:xfrm>
          <a:prstGeom prst="rect">
            <a:avLst/>
          </a:prstGeom>
        </p:spPr>
        <p:txBody>
          <a:bodyPr anchorCtr="0" anchor="t" bIns="45700" lIns="91425" spcFirstLastPara="1" rIns="91425" wrap="square" tIns="45700">
            <a:noAutofit/>
          </a:bodyPr>
          <a:lstStyle/>
          <a:p>
            <a:pPr indent="0" lvl="0" marL="0" rtl="0" algn="l">
              <a:lnSpc>
                <a:spcPct val="115000"/>
              </a:lnSpc>
              <a:spcBef>
                <a:spcPts val="1800"/>
              </a:spcBef>
              <a:spcAft>
                <a:spcPts val="0"/>
              </a:spcAft>
              <a:buClr>
                <a:schemeClr val="dk1"/>
              </a:buClr>
              <a:buSzPts val="1100"/>
              <a:buFont typeface="Arial"/>
              <a:buNone/>
            </a:pPr>
            <a:r>
              <a:rPr b="1" lang="en-GB" sz="1200"/>
              <a:t>Model: Sheila Birling</a:t>
            </a:r>
            <a:endParaRPr b="1" sz="1200"/>
          </a:p>
          <a:p>
            <a:pPr indent="-304800" lvl="0" marL="457200" rtl="0" algn="l">
              <a:lnSpc>
                <a:spcPct val="115000"/>
              </a:lnSpc>
              <a:spcBef>
                <a:spcPts val="1200"/>
              </a:spcBef>
              <a:spcAft>
                <a:spcPts val="0"/>
              </a:spcAft>
              <a:buSzPts val="1200"/>
              <a:buChar char="●"/>
            </a:pPr>
            <a:r>
              <a:rPr b="1" lang="en-GB" sz="1200"/>
              <a:t>Overview:</a:t>
            </a:r>
            <a:r>
              <a:rPr lang="en-GB" sz="1200"/>
              <a:t> Upper-class daughter, starts as naïve but develops moral awareness.</a:t>
            </a:r>
            <a:endParaRPr sz="1200"/>
          </a:p>
          <a:p>
            <a:pPr indent="-304800" lvl="0" marL="457200" rtl="0" algn="l">
              <a:lnSpc>
                <a:spcPct val="115000"/>
              </a:lnSpc>
              <a:spcBef>
                <a:spcPts val="0"/>
              </a:spcBef>
              <a:spcAft>
                <a:spcPts val="0"/>
              </a:spcAft>
              <a:buSzPts val="1200"/>
              <a:buFont typeface="Calibri"/>
              <a:buChar char="●"/>
            </a:pPr>
            <a:r>
              <a:rPr b="1" lang="en-GB" sz="1200"/>
              <a:t>Quotations:</a:t>
            </a:r>
            <a:endParaRPr b="1" sz="1200"/>
          </a:p>
          <a:p>
            <a:pPr indent="-304800" lvl="1" marL="914400" rtl="0" algn="l">
              <a:lnSpc>
                <a:spcPct val="115000"/>
              </a:lnSpc>
              <a:spcBef>
                <a:spcPts val="0"/>
              </a:spcBef>
              <a:spcAft>
                <a:spcPts val="0"/>
              </a:spcAft>
              <a:buSzPts val="1200"/>
              <a:buFont typeface="Calibri"/>
              <a:buChar char="○"/>
            </a:pPr>
            <a:r>
              <a:rPr i="1" lang="en-GB" sz="1200"/>
              <a:t>‘Look – mummy – isn’t it a beauty?’ </a:t>
            </a:r>
            <a:r>
              <a:rPr lang="en-GB" sz="1200"/>
              <a:t>(materialism, childish tone)</a:t>
            </a:r>
            <a:endParaRPr sz="1200"/>
          </a:p>
          <a:p>
            <a:pPr indent="-304800" lvl="1" marL="914400" rtl="0" algn="l">
              <a:lnSpc>
                <a:spcPct val="115000"/>
              </a:lnSpc>
              <a:spcBef>
                <a:spcPts val="0"/>
              </a:spcBef>
              <a:spcAft>
                <a:spcPts val="0"/>
              </a:spcAft>
              <a:buSzPts val="1200"/>
              <a:buFont typeface="Calibri"/>
              <a:buChar char="○"/>
            </a:pPr>
            <a:r>
              <a:rPr i="1" lang="en-GB" sz="1200"/>
              <a:t>‘I’ll never, never do it again to anybody.’</a:t>
            </a:r>
            <a:r>
              <a:rPr lang="en-GB" sz="1200"/>
              <a:t> (remorse, growth)</a:t>
            </a:r>
            <a:endParaRPr sz="1200"/>
          </a:p>
          <a:p>
            <a:pPr indent="-304800" lvl="1" marL="914400" rtl="0" algn="l">
              <a:lnSpc>
                <a:spcPct val="115000"/>
              </a:lnSpc>
              <a:spcBef>
                <a:spcPts val="0"/>
              </a:spcBef>
              <a:spcAft>
                <a:spcPts val="0"/>
              </a:spcAft>
              <a:buSzPts val="1200"/>
              <a:buFont typeface="Calibri"/>
              <a:buChar char="○"/>
            </a:pPr>
            <a:r>
              <a:rPr i="1" lang="en-GB" sz="1200"/>
              <a:t>‘You mustn’t try to build up a kind of wall between us and that girl.’ </a:t>
            </a:r>
            <a:r>
              <a:rPr lang="en-GB" sz="1200"/>
              <a:t>(symbolism of social divisions)</a:t>
            </a:r>
            <a:endParaRPr sz="1200"/>
          </a:p>
          <a:p>
            <a:pPr indent="-304800" lvl="1" marL="914400" rtl="0" algn="l">
              <a:lnSpc>
                <a:spcPct val="115000"/>
              </a:lnSpc>
              <a:spcBef>
                <a:spcPts val="0"/>
              </a:spcBef>
              <a:spcAft>
                <a:spcPts val="0"/>
              </a:spcAft>
              <a:buSzPts val="1200"/>
              <a:buFont typeface="Calibri"/>
              <a:buChar char="○"/>
            </a:pPr>
            <a:r>
              <a:rPr i="1" lang="en-GB" sz="1200"/>
              <a:t>It’s you two who are childish – trying not to face the facts.</a:t>
            </a:r>
            <a:r>
              <a:rPr lang="en-GB" sz="1200"/>
              <a:t> (reversal of generational roles)</a:t>
            </a:r>
            <a:endParaRPr sz="1200"/>
          </a:p>
          <a:p>
            <a:pPr indent="-304800" lvl="0" marL="457200" rtl="0" algn="l">
              <a:lnSpc>
                <a:spcPct val="115000"/>
              </a:lnSpc>
              <a:spcBef>
                <a:spcPts val="0"/>
              </a:spcBef>
              <a:spcAft>
                <a:spcPts val="0"/>
              </a:spcAft>
              <a:buSzPts val="1200"/>
              <a:buChar char="●"/>
            </a:pPr>
            <a:r>
              <a:rPr b="1" lang="en-GB" sz="1200"/>
              <a:t>Development:</a:t>
            </a:r>
            <a:r>
              <a:rPr lang="en-GB" sz="1200"/>
              <a:t> Immature to self-aware to moral voice of younger generation.</a:t>
            </a:r>
            <a:endParaRPr sz="1200"/>
          </a:p>
          <a:p>
            <a:pPr indent="-304800" lvl="0" marL="457200" rtl="0" algn="l">
              <a:lnSpc>
                <a:spcPct val="115000"/>
              </a:lnSpc>
              <a:spcBef>
                <a:spcPts val="0"/>
              </a:spcBef>
              <a:spcAft>
                <a:spcPts val="0"/>
              </a:spcAft>
              <a:buSzPts val="1200"/>
              <a:buChar char="●"/>
            </a:pPr>
            <a:r>
              <a:rPr b="1" lang="en-GB" sz="1200"/>
              <a:t>Themes:</a:t>
            </a:r>
            <a:r>
              <a:rPr lang="en-GB" sz="1200"/>
              <a:t> Social responsibility, generational divide, morality vs materialism.</a:t>
            </a:r>
            <a:endParaRPr sz="1200"/>
          </a:p>
          <a:p>
            <a:pPr indent="-304800" lvl="0" marL="457200" rtl="0" algn="l">
              <a:lnSpc>
                <a:spcPct val="115000"/>
              </a:lnSpc>
              <a:spcBef>
                <a:spcPts val="0"/>
              </a:spcBef>
              <a:spcAft>
                <a:spcPts val="0"/>
              </a:spcAft>
              <a:buSzPts val="1200"/>
              <a:buChar char="●"/>
            </a:pPr>
            <a:r>
              <a:rPr b="1" lang="en-GB" sz="1200"/>
              <a:t>Context/Purpose:</a:t>
            </a:r>
            <a:r>
              <a:rPr lang="en-GB" sz="1200"/>
              <a:t> Priestley uses Sheila to show hope for social change; contrasts her growth with her parents’ stubbornness to critique Edwardian class values.</a:t>
            </a:r>
            <a:endParaRPr sz="1200"/>
          </a:p>
          <a:p>
            <a:pPr indent="-304800" lvl="0" marL="457200" rtl="0" algn="l">
              <a:lnSpc>
                <a:spcPct val="115000"/>
              </a:lnSpc>
              <a:spcBef>
                <a:spcPts val="0"/>
              </a:spcBef>
              <a:spcAft>
                <a:spcPts val="0"/>
              </a:spcAft>
              <a:buSzPts val="1200"/>
              <a:buChar char="●"/>
            </a:pPr>
            <a:r>
              <a:rPr b="1" lang="en-GB" sz="1200"/>
              <a:t>Vocabulary:</a:t>
            </a:r>
            <a:r>
              <a:rPr lang="en-GB" sz="1200"/>
              <a:t> didactic, redemptive arc, subverts expectations, agent of change.</a:t>
            </a:r>
            <a:endParaRPr sz="1200"/>
          </a:p>
          <a:p>
            <a:pPr indent="0" lvl="0" marL="0" rtl="0" algn="l">
              <a:lnSpc>
                <a:spcPct val="115000"/>
              </a:lnSpc>
              <a:spcBef>
                <a:spcPts val="1800"/>
              </a:spcBef>
              <a:spcAft>
                <a:spcPts val="0"/>
              </a:spcAft>
              <a:buClr>
                <a:schemeClr val="dk1"/>
              </a:buClr>
              <a:buSzPts val="1100"/>
              <a:buFont typeface="Arial"/>
              <a:buNone/>
            </a:pPr>
            <a:r>
              <a:rPr b="1" lang="en-GB" sz="1200"/>
              <a:t>Step 4 – Fill in the Second Card</a:t>
            </a:r>
            <a:endParaRPr b="1" sz="1200"/>
          </a:p>
          <a:p>
            <a:pPr indent="0" lvl="0" marL="0" rtl="0" algn="l">
              <a:lnSpc>
                <a:spcPct val="115000"/>
              </a:lnSpc>
              <a:spcBef>
                <a:spcPts val="1200"/>
              </a:spcBef>
              <a:spcAft>
                <a:spcPts val="0"/>
              </a:spcAft>
              <a:buClr>
                <a:schemeClr val="dk1"/>
              </a:buClr>
              <a:buSzPts val="1100"/>
              <a:buFont typeface="Arial"/>
              <a:buNone/>
            </a:pPr>
            <a:r>
              <a:rPr b="1" lang="en-GB" sz="1200"/>
              <a:t>Model: Mr Birling</a:t>
            </a:r>
            <a:endParaRPr b="1" sz="1200"/>
          </a:p>
          <a:p>
            <a:pPr indent="-304800" lvl="0" marL="457200" rtl="0" algn="l">
              <a:lnSpc>
                <a:spcPct val="115000"/>
              </a:lnSpc>
              <a:spcBef>
                <a:spcPts val="1200"/>
              </a:spcBef>
              <a:spcAft>
                <a:spcPts val="0"/>
              </a:spcAft>
              <a:buSzPts val="1200"/>
              <a:buChar char="●"/>
            </a:pPr>
            <a:r>
              <a:rPr b="1" lang="en-GB" sz="1200"/>
              <a:t>Overview:</a:t>
            </a:r>
            <a:r>
              <a:rPr lang="en-GB" sz="1200"/>
              <a:t> Wealthy businessman, head of family, symbol of capitalism.</a:t>
            </a:r>
            <a:endParaRPr sz="1200"/>
          </a:p>
          <a:p>
            <a:pPr indent="-304800" lvl="0" marL="457200" rtl="0" algn="l">
              <a:lnSpc>
                <a:spcPct val="115000"/>
              </a:lnSpc>
              <a:spcBef>
                <a:spcPts val="0"/>
              </a:spcBef>
              <a:spcAft>
                <a:spcPts val="0"/>
              </a:spcAft>
              <a:buSzPts val="1200"/>
              <a:buFont typeface="Calibri"/>
              <a:buChar char="●"/>
            </a:pPr>
            <a:r>
              <a:rPr b="1" lang="en-GB" sz="1200"/>
              <a:t>Quotations:</a:t>
            </a:r>
            <a:endParaRPr b="1" sz="1200"/>
          </a:p>
          <a:p>
            <a:pPr indent="-304800" lvl="1" marL="914400" rtl="0" algn="l">
              <a:lnSpc>
                <a:spcPct val="115000"/>
              </a:lnSpc>
              <a:spcBef>
                <a:spcPts val="0"/>
              </a:spcBef>
              <a:spcAft>
                <a:spcPts val="0"/>
              </a:spcAft>
              <a:buSzPts val="1200"/>
              <a:buFont typeface="Calibri"/>
              <a:buChar char="○"/>
            </a:pPr>
            <a:r>
              <a:rPr i="1" lang="en-GB" sz="1200"/>
              <a:t>‘Unsinkable, absolutely unsinkable.’</a:t>
            </a:r>
            <a:r>
              <a:rPr lang="en-GB" sz="1200"/>
              <a:t> (dramatic irony)</a:t>
            </a:r>
            <a:endParaRPr sz="1200"/>
          </a:p>
          <a:p>
            <a:pPr indent="-304800" lvl="1" marL="914400" rtl="0" algn="l">
              <a:lnSpc>
                <a:spcPct val="115000"/>
              </a:lnSpc>
              <a:spcBef>
                <a:spcPts val="0"/>
              </a:spcBef>
              <a:spcAft>
                <a:spcPts val="0"/>
              </a:spcAft>
              <a:buSzPts val="1200"/>
              <a:buFont typeface="Calibri"/>
              <a:buChar char="○"/>
            </a:pPr>
            <a:r>
              <a:rPr i="1" lang="en-GB" sz="1200"/>
              <a:t>‘A man has to mind his own business and look after himself.’ </a:t>
            </a:r>
            <a:r>
              <a:rPr lang="en-GB" sz="1200"/>
              <a:t>(individualism)</a:t>
            </a:r>
            <a:endParaRPr sz="1200"/>
          </a:p>
          <a:p>
            <a:pPr indent="-304800" lvl="1" marL="914400" rtl="0" algn="l">
              <a:lnSpc>
                <a:spcPct val="115000"/>
              </a:lnSpc>
              <a:spcBef>
                <a:spcPts val="0"/>
              </a:spcBef>
              <a:spcAft>
                <a:spcPts val="0"/>
              </a:spcAft>
              <a:buSzPts val="1200"/>
              <a:buFont typeface="Calibri"/>
              <a:buChar char="○"/>
            </a:pPr>
            <a:r>
              <a:rPr i="1" lang="en-GB" sz="1200"/>
              <a:t>‘If we were all responsible for everything… it would be very awkward.’</a:t>
            </a:r>
            <a:r>
              <a:rPr lang="en-GB" sz="1200"/>
              <a:t> (dismissive of social responsibility)</a:t>
            </a:r>
            <a:endParaRPr sz="1200"/>
          </a:p>
          <a:p>
            <a:pPr indent="-304800" lvl="1" marL="914400" rtl="0" algn="l">
              <a:lnSpc>
                <a:spcPct val="115000"/>
              </a:lnSpc>
              <a:spcBef>
                <a:spcPts val="0"/>
              </a:spcBef>
              <a:spcAft>
                <a:spcPts val="0"/>
              </a:spcAft>
              <a:buSzPts val="1200"/>
              <a:buFont typeface="Calibri"/>
              <a:buChar char="○"/>
            </a:pPr>
            <a:r>
              <a:rPr i="1" lang="en-GB" sz="1200"/>
              <a:t>‘The famous younger generation who know it all. And they can’t even take a joke.’ </a:t>
            </a:r>
            <a:r>
              <a:rPr lang="en-GB" sz="1200"/>
              <a:t>(refusal to change)</a:t>
            </a:r>
            <a:endParaRPr sz="1200"/>
          </a:p>
          <a:p>
            <a:pPr indent="-304800" lvl="0" marL="457200" rtl="0" algn="l">
              <a:lnSpc>
                <a:spcPct val="115000"/>
              </a:lnSpc>
              <a:spcBef>
                <a:spcPts val="0"/>
              </a:spcBef>
              <a:spcAft>
                <a:spcPts val="0"/>
              </a:spcAft>
              <a:buSzPts val="1200"/>
              <a:buChar char="●"/>
            </a:pPr>
            <a:r>
              <a:rPr b="1" lang="en-GB" sz="1200"/>
              <a:t>Development:</a:t>
            </a:r>
            <a:r>
              <a:rPr lang="en-GB" sz="1200"/>
              <a:t> Consistently arrogant, refuses responsibility, symbol of older generation’s failure.</a:t>
            </a:r>
            <a:endParaRPr sz="1200"/>
          </a:p>
          <a:p>
            <a:pPr indent="-304800" lvl="0" marL="457200" rtl="0" algn="l">
              <a:lnSpc>
                <a:spcPct val="115000"/>
              </a:lnSpc>
              <a:spcBef>
                <a:spcPts val="0"/>
              </a:spcBef>
              <a:spcAft>
                <a:spcPts val="0"/>
              </a:spcAft>
              <a:buSzPts val="1200"/>
              <a:buChar char="●"/>
            </a:pPr>
            <a:r>
              <a:rPr b="1" lang="en-GB" sz="1200"/>
              <a:t>Themes:</a:t>
            </a:r>
            <a:r>
              <a:rPr lang="en-GB" sz="1200"/>
              <a:t> Capitalism vs socialism, class exploitation, responsibility vs denial.</a:t>
            </a:r>
            <a:endParaRPr sz="1200"/>
          </a:p>
          <a:p>
            <a:pPr indent="-304800" lvl="0" marL="457200" rtl="0" algn="l">
              <a:lnSpc>
                <a:spcPct val="115000"/>
              </a:lnSpc>
              <a:spcBef>
                <a:spcPts val="0"/>
              </a:spcBef>
              <a:spcAft>
                <a:spcPts val="0"/>
              </a:spcAft>
              <a:buSzPts val="1200"/>
              <a:buChar char="●"/>
            </a:pPr>
            <a:r>
              <a:rPr b="1" lang="en-GB" sz="1200"/>
              <a:t>Context/Purpose:</a:t>
            </a:r>
            <a:r>
              <a:rPr lang="en-GB" sz="1200"/>
              <a:t> Represents selfish industrialists of 1912; Priestley critiques laissez-faire capitalism and promotes socialist values for a post-war audience.</a:t>
            </a:r>
            <a:endParaRPr sz="1200"/>
          </a:p>
          <a:p>
            <a:pPr indent="-304800" lvl="0" marL="457200" rtl="0" algn="l">
              <a:lnSpc>
                <a:spcPct val="115000"/>
              </a:lnSpc>
              <a:spcBef>
                <a:spcPts val="0"/>
              </a:spcBef>
              <a:spcAft>
                <a:spcPts val="0"/>
              </a:spcAft>
              <a:buSzPts val="1200"/>
              <a:buChar char="●"/>
            </a:pPr>
            <a:r>
              <a:rPr b="1" lang="en-GB" sz="1200"/>
              <a:t>Vocabulary:</a:t>
            </a:r>
            <a:r>
              <a:rPr lang="en-GB" sz="1200"/>
              <a:t> hubristic, capitalist mouthpiece, microcosm of ruling class, dramatic irony exposes arrogance.</a:t>
            </a:r>
            <a:endParaRPr sz="1200"/>
          </a:p>
          <a:p>
            <a:pPr indent="0" lvl="0" marL="0" rtl="0" algn="l">
              <a:lnSpc>
                <a:spcPct val="115000"/>
              </a:lnSpc>
              <a:spcBef>
                <a:spcPts val="1800"/>
              </a:spcBef>
              <a:spcAft>
                <a:spcPts val="0"/>
              </a:spcAft>
              <a:buClr>
                <a:schemeClr val="dk1"/>
              </a:buClr>
              <a:buSzPts val="1100"/>
              <a:buFont typeface="Arial"/>
              <a:buNone/>
            </a:pPr>
            <a:r>
              <a:rPr b="1" lang="en-GB" sz="1200"/>
              <a:t>Step 5 – Quick Compare/Reflect</a:t>
            </a:r>
            <a:endParaRPr b="1" sz="1200"/>
          </a:p>
          <a:p>
            <a:pPr indent="-304800" lvl="0" marL="457200" rtl="0" algn="l">
              <a:lnSpc>
                <a:spcPct val="115000"/>
              </a:lnSpc>
              <a:spcBef>
                <a:spcPts val="1200"/>
              </a:spcBef>
              <a:spcAft>
                <a:spcPts val="0"/>
              </a:spcAft>
              <a:buSzPts val="1200"/>
              <a:buFont typeface="Calibri"/>
              <a:buChar char="●"/>
            </a:pPr>
            <a:r>
              <a:rPr lang="en-GB" sz="1200"/>
              <a:t>Write 2–3 bullet points comparing your chosen characters.</a:t>
            </a:r>
            <a:br>
              <a:rPr lang="en-GB" sz="1200"/>
            </a:br>
            <a:endParaRPr sz="1200"/>
          </a:p>
          <a:p>
            <a:pPr indent="-304800" lvl="1" marL="914400" rtl="0" algn="l">
              <a:lnSpc>
                <a:spcPct val="115000"/>
              </a:lnSpc>
              <a:spcBef>
                <a:spcPts val="0"/>
              </a:spcBef>
              <a:spcAft>
                <a:spcPts val="0"/>
              </a:spcAft>
              <a:buSzPts val="1200"/>
              <a:buFont typeface="Calibri"/>
              <a:buChar char="○"/>
            </a:pPr>
            <a:r>
              <a:rPr lang="en-GB" sz="1200"/>
              <a:t>e.g. Sheila grows while Birling remains stagnant, Priestley shows hope in the younger generation.</a:t>
            </a:r>
            <a:endParaRPr sz="1200"/>
          </a:p>
          <a:p>
            <a:pPr indent="0" lvl="0" marL="0" rtl="0" algn="l">
              <a:spcBef>
                <a:spcPts val="1200"/>
              </a:spcBef>
              <a:spcAft>
                <a:spcPts val="0"/>
              </a:spcAft>
              <a:buNone/>
            </a:pPr>
            <a:r>
              <a:t/>
            </a:r>
            <a:endParaRPr sz="1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3d70f17fd0d_0_337"/>
          <p:cNvSpPr txBox="1"/>
          <p:nvPr>
            <p:ph type="title"/>
          </p:nvPr>
        </p:nvSpPr>
        <p:spPr>
          <a:xfrm>
            <a:off x="342900" y="-348191"/>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Themes Comparison Grid</a:t>
            </a:r>
            <a:endParaRPr/>
          </a:p>
        </p:txBody>
      </p:sp>
      <p:sp>
        <p:nvSpPr>
          <p:cNvPr id="260" name="Google Shape;260;g3d70f17fd0d_0_337"/>
          <p:cNvSpPr txBox="1"/>
          <p:nvPr>
            <p:ph idx="1" type="body"/>
          </p:nvPr>
        </p:nvSpPr>
        <p:spPr>
          <a:xfrm>
            <a:off x="342900" y="676276"/>
            <a:ext cx="6172200" cy="6034500"/>
          </a:xfrm>
          <a:prstGeom prst="rect">
            <a:avLst/>
          </a:prstGeom>
        </p:spPr>
        <p:txBody>
          <a:bodyPr anchorCtr="0" anchor="t" bIns="45700" lIns="91425" spcFirstLastPara="1" rIns="91425" wrap="square" tIns="45700">
            <a:noAutofit/>
          </a:bodyPr>
          <a:lstStyle/>
          <a:p>
            <a:pPr indent="0" lvl="0" marL="0" rtl="0" algn="l">
              <a:lnSpc>
                <a:spcPct val="115000"/>
              </a:lnSpc>
              <a:spcBef>
                <a:spcPts val="1800"/>
              </a:spcBef>
              <a:spcAft>
                <a:spcPts val="0"/>
              </a:spcAft>
              <a:buClr>
                <a:schemeClr val="dk1"/>
              </a:buClr>
              <a:buSzPts val="1100"/>
              <a:buFont typeface="Arial"/>
              <a:buNone/>
            </a:pPr>
            <a:r>
              <a:rPr b="1" lang="en-GB" sz="1000"/>
              <a:t>Step 1 – Set up the Grid </a:t>
            </a:r>
            <a:endParaRPr b="1" sz="1000"/>
          </a:p>
          <a:p>
            <a:pPr indent="0" lvl="0" marL="0" rtl="0" algn="l">
              <a:lnSpc>
                <a:spcPct val="115000"/>
              </a:lnSpc>
              <a:spcBef>
                <a:spcPts val="1200"/>
              </a:spcBef>
              <a:spcAft>
                <a:spcPts val="0"/>
              </a:spcAft>
              <a:buClr>
                <a:schemeClr val="dk1"/>
              </a:buClr>
              <a:buSzPts val="1100"/>
              <a:buFont typeface="Arial"/>
              <a:buNone/>
            </a:pPr>
            <a:r>
              <a:rPr lang="en-GB" sz="1000"/>
              <a:t>Draw a table with columns:</a:t>
            </a:r>
            <a:endParaRPr sz="1000"/>
          </a:p>
          <a:p>
            <a:pPr indent="0" lvl="0" marL="0" rtl="0" algn="l">
              <a:lnSpc>
                <a:spcPct val="115000"/>
              </a:lnSpc>
              <a:spcBef>
                <a:spcPts val="1200"/>
              </a:spcBef>
              <a:spcAft>
                <a:spcPts val="0"/>
              </a:spcAft>
              <a:buClr>
                <a:schemeClr val="dk1"/>
              </a:buClr>
              <a:buSzPts val="1100"/>
              <a:buFont typeface="Arial"/>
              <a:buNone/>
            </a:pPr>
            <a:r>
              <a:rPr lang="en-GB" sz="1000"/>
              <a:t>Theme | Characters linked | Key Quotations | Key Scenes | Priestley’s Purpose/Context</a:t>
            </a:r>
            <a:endParaRPr sz="1000"/>
          </a:p>
          <a:p>
            <a:pPr indent="0" lvl="0" marL="0" rtl="0" algn="l">
              <a:lnSpc>
                <a:spcPct val="115000"/>
              </a:lnSpc>
              <a:spcBef>
                <a:spcPts val="1800"/>
              </a:spcBef>
              <a:spcAft>
                <a:spcPts val="0"/>
              </a:spcAft>
              <a:buClr>
                <a:schemeClr val="dk1"/>
              </a:buClr>
              <a:buSzPts val="1100"/>
              <a:buFont typeface="Arial"/>
              <a:buNone/>
            </a:pPr>
            <a:r>
              <a:rPr b="1" lang="en-GB" sz="1000"/>
              <a:t>Step 2 – Select Themes</a:t>
            </a:r>
            <a:endParaRPr b="1" sz="1000"/>
          </a:p>
          <a:p>
            <a:pPr indent="0" lvl="0" marL="0" rtl="0" algn="l">
              <a:lnSpc>
                <a:spcPct val="115000"/>
              </a:lnSpc>
              <a:spcBef>
                <a:spcPts val="1200"/>
              </a:spcBef>
              <a:spcAft>
                <a:spcPts val="0"/>
              </a:spcAft>
              <a:buClr>
                <a:schemeClr val="dk1"/>
              </a:buClr>
              <a:buSzPts val="1100"/>
              <a:buFont typeface="Arial"/>
              <a:buNone/>
            </a:pPr>
            <a:r>
              <a:rPr lang="en-GB" sz="1000"/>
              <a:t>Use the main GCSE themes:</a:t>
            </a:r>
            <a:endParaRPr sz="1000"/>
          </a:p>
          <a:p>
            <a:pPr indent="-292100" lvl="0" marL="457200" rtl="0" algn="l">
              <a:lnSpc>
                <a:spcPct val="115000"/>
              </a:lnSpc>
              <a:spcBef>
                <a:spcPts val="1200"/>
              </a:spcBef>
              <a:spcAft>
                <a:spcPts val="0"/>
              </a:spcAft>
              <a:buSzPts val="1000"/>
              <a:buFont typeface="Calibri"/>
              <a:buChar char="●"/>
            </a:pPr>
            <a:r>
              <a:rPr b="1" lang="en-GB" sz="1000"/>
              <a:t>Capitalism vs Socialism</a:t>
            </a:r>
            <a:endParaRPr b="1" sz="1000"/>
          </a:p>
          <a:p>
            <a:pPr indent="-292100" lvl="0" marL="457200" rtl="0" algn="l">
              <a:lnSpc>
                <a:spcPct val="115000"/>
              </a:lnSpc>
              <a:spcBef>
                <a:spcPts val="0"/>
              </a:spcBef>
              <a:spcAft>
                <a:spcPts val="0"/>
              </a:spcAft>
              <a:buSzPts val="1000"/>
              <a:buFont typeface="Calibri"/>
              <a:buChar char="●"/>
            </a:pPr>
            <a:r>
              <a:rPr b="1" lang="en-GB" sz="1000"/>
              <a:t>Exploitation</a:t>
            </a:r>
            <a:endParaRPr b="1" sz="1000"/>
          </a:p>
          <a:p>
            <a:pPr indent="-292100" lvl="0" marL="457200" rtl="0" algn="l">
              <a:lnSpc>
                <a:spcPct val="115000"/>
              </a:lnSpc>
              <a:spcBef>
                <a:spcPts val="0"/>
              </a:spcBef>
              <a:spcAft>
                <a:spcPts val="0"/>
              </a:spcAft>
              <a:buSzPts val="1000"/>
              <a:buFont typeface="Calibri"/>
              <a:buChar char="●"/>
            </a:pPr>
            <a:r>
              <a:rPr b="1" lang="en-GB" sz="1000"/>
              <a:t>Gender</a:t>
            </a:r>
            <a:endParaRPr b="1" sz="1000"/>
          </a:p>
          <a:p>
            <a:pPr indent="-292100" lvl="0" marL="457200" rtl="0" algn="l">
              <a:lnSpc>
                <a:spcPct val="115000"/>
              </a:lnSpc>
              <a:spcBef>
                <a:spcPts val="0"/>
              </a:spcBef>
              <a:spcAft>
                <a:spcPts val="0"/>
              </a:spcAft>
              <a:buSzPts val="1000"/>
              <a:buFont typeface="Calibri"/>
              <a:buChar char="●"/>
            </a:pPr>
            <a:r>
              <a:rPr b="1" lang="en-GB" sz="1000"/>
              <a:t>Generations: Young vs Old</a:t>
            </a:r>
            <a:endParaRPr b="1" sz="1000"/>
          </a:p>
          <a:p>
            <a:pPr indent="-292100" lvl="0" marL="457200" rtl="0" algn="l">
              <a:lnSpc>
                <a:spcPct val="115000"/>
              </a:lnSpc>
              <a:spcBef>
                <a:spcPts val="0"/>
              </a:spcBef>
              <a:spcAft>
                <a:spcPts val="0"/>
              </a:spcAft>
              <a:buSzPts val="1000"/>
              <a:buFont typeface="Calibri"/>
              <a:buChar char="●"/>
            </a:pPr>
            <a:r>
              <a:rPr b="1" lang="en-GB" sz="1000"/>
              <a:t>Social Class</a:t>
            </a:r>
            <a:endParaRPr b="1" sz="1000"/>
          </a:p>
          <a:p>
            <a:pPr indent="-292100" lvl="0" marL="457200" rtl="0" algn="l">
              <a:lnSpc>
                <a:spcPct val="115000"/>
              </a:lnSpc>
              <a:spcBef>
                <a:spcPts val="0"/>
              </a:spcBef>
              <a:spcAft>
                <a:spcPts val="0"/>
              </a:spcAft>
              <a:buSzPts val="1000"/>
              <a:buFont typeface="Calibri"/>
              <a:buChar char="●"/>
            </a:pPr>
            <a:r>
              <a:rPr b="1" lang="en-GB" sz="1000"/>
              <a:t>Social Responsibility</a:t>
            </a:r>
            <a:endParaRPr b="1" sz="1000"/>
          </a:p>
          <a:p>
            <a:pPr indent="-292100" lvl="0" marL="457200" rtl="0" algn="l">
              <a:lnSpc>
                <a:spcPct val="115000"/>
              </a:lnSpc>
              <a:spcBef>
                <a:spcPts val="0"/>
              </a:spcBef>
              <a:spcAft>
                <a:spcPts val="0"/>
              </a:spcAft>
              <a:buSzPts val="1000"/>
              <a:buFont typeface="Calibri"/>
              <a:buChar char="●"/>
            </a:pPr>
            <a:r>
              <a:rPr b="1" lang="en-GB" sz="1000"/>
              <a:t>Wealth and Materialism</a:t>
            </a:r>
            <a:endParaRPr b="1" sz="1000"/>
          </a:p>
          <a:p>
            <a:pPr indent="0" lvl="0" marL="0" rtl="0" algn="l">
              <a:lnSpc>
                <a:spcPct val="115000"/>
              </a:lnSpc>
              <a:spcBef>
                <a:spcPts val="1800"/>
              </a:spcBef>
              <a:spcAft>
                <a:spcPts val="0"/>
              </a:spcAft>
              <a:buNone/>
            </a:pPr>
            <a:r>
              <a:rPr b="1" lang="en-GB" sz="1000"/>
              <a:t>Step 3 – Fill in the Grid - model below:</a:t>
            </a:r>
            <a:endParaRPr b="1" sz="1000"/>
          </a:p>
          <a:p>
            <a:pPr indent="0" lvl="0" marL="0" rtl="0" algn="l">
              <a:lnSpc>
                <a:spcPct val="115000"/>
              </a:lnSpc>
              <a:spcBef>
                <a:spcPts val="1800"/>
              </a:spcBef>
              <a:spcAft>
                <a:spcPts val="0"/>
              </a:spcAft>
              <a:buNone/>
            </a:pPr>
            <a:r>
              <a:rPr b="1" lang="en-GB" sz="1000"/>
              <a:t>Step 4 – Quick Compare/Reflect</a:t>
            </a:r>
            <a:endParaRPr b="1" sz="1000"/>
          </a:p>
          <a:p>
            <a:pPr indent="-292100" lvl="0" marL="457200" rtl="0" algn="l">
              <a:lnSpc>
                <a:spcPct val="115000"/>
              </a:lnSpc>
              <a:spcBef>
                <a:spcPts val="1200"/>
              </a:spcBef>
              <a:spcAft>
                <a:spcPts val="0"/>
              </a:spcAft>
              <a:buSzPts val="1000"/>
              <a:buChar char="●"/>
            </a:pPr>
            <a:r>
              <a:rPr lang="en-GB" sz="1000"/>
              <a:t>Pick </a:t>
            </a:r>
            <a:r>
              <a:rPr b="1" lang="en-GB" sz="1000"/>
              <a:t>two themes</a:t>
            </a:r>
            <a:r>
              <a:rPr lang="en-GB" sz="1000"/>
              <a:t> that overlap (e.g. </a:t>
            </a:r>
            <a:r>
              <a:rPr i="1" lang="en-GB" sz="1000"/>
              <a:t>Social Class</a:t>
            </a:r>
            <a:r>
              <a:rPr lang="en-GB" sz="1000"/>
              <a:t> + </a:t>
            </a:r>
            <a:r>
              <a:rPr i="1" lang="en-GB" sz="1000"/>
              <a:t>Exploitation</a:t>
            </a:r>
            <a:r>
              <a:rPr lang="en-GB" sz="1000"/>
              <a:t>).</a:t>
            </a:r>
            <a:endParaRPr sz="1000"/>
          </a:p>
          <a:p>
            <a:pPr indent="-292100" lvl="0" marL="457200" rtl="0" algn="l">
              <a:lnSpc>
                <a:spcPct val="115000"/>
              </a:lnSpc>
              <a:spcBef>
                <a:spcPts val="0"/>
              </a:spcBef>
              <a:spcAft>
                <a:spcPts val="0"/>
              </a:spcAft>
              <a:buSzPts val="1000"/>
              <a:buChar char="●"/>
            </a:pPr>
            <a:r>
              <a:rPr lang="en-GB" sz="1000"/>
              <a:t>Write </a:t>
            </a:r>
            <a:r>
              <a:rPr b="1" lang="en-GB" sz="1000"/>
              <a:t>3 bullet points</a:t>
            </a:r>
            <a:r>
              <a:rPr lang="en-GB" sz="1000"/>
              <a:t> showing how they connect.</a:t>
            </a:r>
            <a:endParaRPr sz="1000"/>
          </a:p>
          <a:p>
            <a:pPr indent="-292100" lvl="1" marL="914400" rtl="0" algn="l">
              <a:lnSpc>
                <a:spcPct val="115000"/>
              </a:lnSpc>
              <a:spcBef>
                <a:spcPts val="0"/>
              </a:spcBef>
              <a:spcAft>
                <a:spcPts val="0"/>
              </a:spcAft>
              <a:buSzPts val="1000"/>
              <a:buFont typeface="Calibri"/>
              <a:buChar char="○"/>
            </a:pPr>
            <a:r>
              <a:rPr i="1" lang="en-GB" sz="1000"/>
              <a:t>Eva’s treatment by Birling = class exploitation → Priestley critiques inequality.</a:t>
            </a:r>
            <a:endParaRPr i="1" sz="1000"/>
          </a:p>
          <a:p>
            <a:pPr indent="-292100" lvl="1" marL="914400" rtl="0" algn="l">
              <a:lnSpc>
                <a:spcPct val="115000"/>
              </a:lnSpc>
              <a:spcBef>
                <a:spcPts val="0"/>
              </a:spcBef>
              <a:spcAft>
                <a:spcPts val="0"/>
              </a:spcAft>
              <a:buSzPts val="1000"/>
              <a:buFont typeface="Calibri"/>
              <a:buChar char="○"/>
            </a:pPr>
            <a:r>
              <a:rPr i="1" lang="en-GB" sz="1000"/>
              <a:t>Sheila’s response bridges class divide → Priestley shows change is possible.</a:t>
            </a:r>
            <a:br>
              <a:rPr i="1" lang="en-GB" sz="1000"/>
            </a:br>
            <a:endParaRPr i="1" sz="1000"/>
          </a:p>
          <a:p>
            <a:pPr indent="0" lvl="0" marL="0" rtl="0" algn="l">
              <a:lnSpc>
                <a:spcPct val="115000"/>
              </a:lnSpc>
              <a:spcBef>
                <a:spcPts val="1800"/>
              </a:spcBef>
              <a:spcAft>
                <a:spcPts val="400"/>
              </a:spcAft>
              <a:buNone/>
            </a:pPr>
            <a:r>
              <a:t/>
            </a:r>
            <a:endParaRPr b="1" sz="1000"/>
          </a:p>
        </p:txBody>
      </p:sp>
      <p:graphicFrame>
        <p:nvGraphicFramePr>
          <p:cNvPr id="261" name="Google Shape;261;g3d70f17fd0d_0_337"/>
          <p:cNvGraphicFramePr/>
          <p:nvPr/>
        </p:nvGraphicFramePr>
        <p:xfrm>
          <a:off x="152400" y="5429250"/>
          <a:ext cx="3000000" cy="3000000"/>
        </p:xfrm>
        <a:graphic>
          <a:graphicData uri="http://schemas.openxmlformats.org/drawingml/2006/table">
            <a:tbl>
              <a:tblPr>
                <a:noFill/>
                <a:tableStyleId>{37D7210D-DEF9-4315-8C0E-BFA531144CA0}</a:tableStyleId>
              </a:tblPr>
              <a:tblGrid>
                <a:gridCol w="891300"/>
                <a:gridCol w="909525"/>
                <a:gridCol w="1737175"/>
                <a:gridCol w="1182350"/>
                <a:gridCol w="1728075"/>
              </a:tblGrid>
              <a:tr h="531700">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Theme</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Characters linked</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Key Quotations</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Key Scenes</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Priestley’s Purpose/Context</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819125">
                <a:tc>
                  <a:txBody>
                    <a:bodyPr/>
                    <a:lstStyle/>
                    <a:p>
                      <a:pPr indent="0" lvl="0" marL="0" rtl="0" algn="l">
                        <a:spcBef>
                          <a:spcPts val="0"/>
                        </a:spcBef>
                        <a:spcAft>
                          <a:spcPts val="0"/>
                        </a:spcAft>
                        <a:buNone/>
                      </a:pPr>
                      <a:r>
                        <a:rPr b="1" lang="en-GB" sz="1100">
                          <a:latin typeface="Calibri"/>
                          <a:ea typeface="Calibri"/>
                          <a:cs typeface="Calibri"/>
                          <a:sym typeface="Calibri"/>
                        </a:rPr>
                        <a:t>Capitalism vs Socialism</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Mr Birling, Inspector</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Birling: </a:t>
                      </a:r>
                      <a:r>
                        <a:rPr i="1" lang="en-GB" sz="1100">
                          <a:latin typeface="Calibri"/>
                          <a:ea typeface="Calibri"/>
                          <a:cs typeface="Calibri"/>
                          <a:sym typeface="Calibri"/>
                        </a:rPr>
                        <a:t>“A man has to mind his own business”</a:t>
                      </a:r>
                      <a:r>
                        <a:rPr lang="en-GB" sz="1100">
                          <a:latin typeface="Calibri"/>
                          <a:ea typeface="Calibri"/>
                          <a:cs typeface="Calibri"/>
                          <a:sym typeface="Calibri"/>
                        </a:rPr>
                        <a:t> / Inspector: </a:t>
                      </a:r>
                      <a:r>
                        <a:rPr i="1" lang="en-GB" sz="1100">
                          <a:latin typeface="Calibri"/>
                          <a:ea typeface="Calibri"/>
                          <a:cs typeface="Calibri"/>
                          <a:sym typeface="Calibri"/>
                        </a:rPr>
                        <a:t>“We are members of one body”</a:t>
                      </a:r>
                      <a:endParaRPr i="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Birling’s Act 1 speech; Inspector’s final speech</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Critiques selfish capitalism of 1912; promotes socialism for 1945 audience</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819125">
                <a:tc>
                  <a:txBody>
                    <a:bodyPr/>
                    <a:lstStyle/>
                    <a:p>
                      <a:pPr indent="0" lvl="0" marL="0" rtl="0" algn="l">
                        <a:spcBef>
                          <a:spcPts val="0"/>
                        </a:spcBef>
                        <a:spcAft>
                          <a:spcPts val="0"/>
                        </a:spcAft>
                        <a:buNone/>
                      </a:pPr>
                      <a:r>
                        <a:rPr b="1" lang="en-GB" sz="1100">
                          <a:latin typeface="Calibri"/>
                          <a:ea typeface="Calibri"/>
                          <a:cs typeface="Calibri"/>
                          <a:sym typeface="Calibri"/>
                        </a:rPr>
                        <a:t>Gender</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Sheila, Eva, Gerald, Mrs Birling</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Sheila: </a:t>
                      </a:r>
                      <a:r>
                        <a:rPr i="1" lang="en-GB" sz="1100">
                          <a:latin typeface="Calibri"/>
                          <a:ea typeface="Calibri"/>
                          <a:cs typeface="Calibri"/>
                          <a:sym typeface="Calibri"/>
                        </a:rPr>
                        <a:t>“These girls aren’t cheap labour – they’re people”</a:t>
                      </a:r>
                      <a:endParaRPr i="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Act 1 – Sheila’s interrogation; Gerald’s affair revealed</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Exposes inequality women face; critiques patriarchal double standards</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980800">
                <a:tc>
                  <a:txBody>
                    <a:bodyPr/>
                    <a:lstStyle/>
                    <a:p>
                      <a:pPr indent="0" lvl="0" marL="0" rtl="0" algn="l">
                        <a:spcBef>
                          <a:spcPts val="0"/>
                        </a:spcBef>
                        <a:spcAft>
                          <a:spcPts val="0"/>
                        </a:spcAft>
                        <a:buNone/>
                      </a:pPr>
                      <a:r>
                        <a:rPr b="1" lang="en-GB" sz="1100">
                          <a:latin typeface="Calibri"/>
                          <a:ea typeface="Calibri"/>
                          <a:cs typeface="Calibri"/>
                          <a:sym typeface="Calibri"/>
                        </a:rPr>
                        <a:t>Generations</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Sheila, Eric vs Mr &amp; Mrs Birling</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Sheila: </a:t>
                      </a:r>
                      <a:r>
                        <a:rPr i="1" lang="en-GB" sz="1100">
                          <a:latin typeface="Calibri"/>
                          <a:ea typeface="Calibri"/>
                          <a:cs typeface="Calibri"/>
                          <a:sym typeface="Calibri"/>
                        </a:rPr>
                        <a:t>“You’re pretending as if nothing really happened at all”</a:t>
                      </a:r>
                      <a:r>
                        <a:rPr lang="en-GB" sz="1100">
                          <a:latin typeface="Calibri"/>
                          <a:ea typeface="Calibri"/>
                          <a:cs typeface="Calibri"/>
                          <a:sym typeface="Calibri"/>
                        </a:rPr>
                        <a:t> / Birling: </a:t>
                      </a:r>
                      <a:r>
                        <a:rPr i="1" lang="en-GB" sz="1100">
                          <a:latin typeface="Calibri"/>
                          <a:ea typeface="Calibri"/>
                          <a:cs typeface="Calibri"/>
                          <a:sym typeface="Calibri"/>
                        </a:rPr>
                        <a:t>“The famous younger generation who know it all”</a:t>
                      </a:r>
                      <a:endParaRPr i="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Act 3, after Inspector leaves</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Young = hope/change; Old = resistance/stagnation</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3d70f17fd0d_0_344"/>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u="sng"/>
              <a:t>Exam Preparation</a:t>
            </a:r>
            <a:endParaRPr/>
          </a:p>
        </p:txBody>
      </p:sp>
      <p:pic>
        <p:nvPicPr>
          <p:cNvPr id="267" name="Google Shape;267;g3d70f17fd0d_0_344"/>
          <p:cNvPicPr preferRelativeResize="0"/>
          <p:nvPr/>
        </p:nvPicPr>
        <p:blipFill rotWithShape="1">
          <a:blip r:embed="rId3">
            <a:alphaModFix/>
          </a:blip>
          <a:srcRect b="0" l="0" r="0" t="0"/>
          <a:stretch/>
        </p:blipFill>
        <p:spPr>
          <a:xfrm>
            <a:off x="188640" y="3565776"/>
            <a:ext cx="6408713" cy="312037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g3d70f17fd0d_0_349"/>
          <p:cNvPicPr preferRelativeResize="0"/>
          <p:nvPr/>
        </p:nvPicPr>
        <p:blipFill>
          <a:blip r:embed="rId3">
            <a:alphaModFix/>
          </a:blip>
          <a:stretch>
            <a:fillRect/>
          </a:stretch>
        </p:blipFill>
        <p:spPr>
          <a:xfrm>
            <a:off x="0" y="97869"/>
            <a:ext cx="6857999" cy="4648711"/>
          </a:xfrm>
          <a:prstGeom prst="rect">
            <a:avLst/>
          </a:prstGeom>
          <a:noFill/>
          <a:ln>
            <a:noFill/>
          </a:ln>
        </p:spPr>
      </p:pic>
      <p:pic>
        <p:nvPicPr>
          <p:cNvPr id="274" name="Google Shape;274;g3d70f17fd0d_0_349"/>
          <p:cNvPicPr preferRelativeResize="0"/>
          <p:nvPr/>
        </p:nvPicPr>
        <p:blipFill>
          <a:blip r:embed="rId4">
            <a:alphaModFix/>
          </a:blip>
          <a:stretch>
            <a:fillRect/>
          </a:stretch>
        </p:blipFill>
        <p:spPr>
          <a:xfrm>
            <a:off x="150300" y="4669775"/>
            <a:ext cx="6557399" cy="44742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g3d70f17fd0d_0_355"/>
          <p:cNvPicPr preferRelativeResize="0"/>
          <p:nvPr/>
        </p:nvPicPr>
        <p:blipFill>
          <a:blip r:embed="rId3">
            <a:alphaModFix/>
          </a:blip>
          <a:stretch>
            <a:fillRect/>
          </a:stretch>
        </p:blipFill>
        <p:spPr>
          <a:xfrm>
            <a:off x="152400" y="152400"/>
            <a:ext cx="6553199" cy="4654138"/>
          </a:xfrm>
          <a:prstGeom prst="rect">
            <a:avLst/>
          </a:prstGeom>
          <a:noFill/>
          <a:ln>
            <a:noFill/>
          </a:ln>
        </p:spPr>
      </p:pic>
      <p:pic>
        <p:nvPicPr>
          <p:cNvPr id="281" name="Google Shape;281;g3d70f17fd0d_0_355"/>
          <p:cNvPicPr preferRelativeResize="0"/>
          <p:nvPr/>
        </p:nvPicPr>
        <p:blipFill>
          <a:blip r:embed="rId4">
            <a:alphaModFix/>
          </a:blip>
          <a:stretch>
            <a:fillRect/>
          </a:stretch>
        </p:blipFill>
        <p:spPr>
          <a:xfrm>
            <a:off x="152400" y="4693300"/>
            <a:ext cx="6293151" cy="43524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g3d70f17fd0d_0_361"/>
          <p:cNvPicPr preferRelativeResize="0"/>
          <p:nvPr/>
        </p:nvPicPr>
        <p:blipFill>
          <a:blip r:embed="rId3">
            <a:alphaModFix/>
          </a:blip>
          <a:stretch>
            <a:fillRect/>
          </a:stretch>
        </p:blipFill>
        <p:spPr>
          <a:xfrm>
            <a:off x="152400" y="152400"/>
            <a:ext cx="6553201" cy="4834573"/>
          </a:xfrm>
          <a:prstGeom prst="rect">
            <a:avLst/>
          </a:prstGeom>
          <a:noFill/>
          <a:ln>
            <a:noFill/>
          </a:ln>
        </p:spPr>
      </p:pic>
      <p:pic>
        <p:nvPicPr>
          <p:cNvPr id="288" name="Google Shape;288;g3d70f17fd0d_0_361"/>
          <p:cNvPicPr preferRelativeResize="0"/>
          <p:nvPr/>
        </p:nvPicPr>
        <p:blipFill>
          <a:blip r:embed="rId4">
            <a:alphaModFix/>
          </a:blip>
          <a:stretch>
            <a:fillRect/>
          </a:stretch>
        </p:blipFill>
        <p:spPr>
          <a:xfrm>
            <a:off x="152400" y="4823675"/>
            <a:ext cx="6474900" cy="4167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3d70f17fd0d_0_213"/>
          <p:cNvSpPr txBox="1"/>
          <p:nvPr>
            <p:ph idx="1" type="body"/>
          </p:nvPr>
        </p:nvSpPr>
        <p:spPr>
          <a:xfrm>
            <a:off x="342900" y="774575"/>
            <a:ext cx="6172200" cy="7393500"/>
          </a:xfrm>
          <a:prstGeom prst="rect">
            <a:avLst/>
          </a:prstGeom>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lang="en-GB" sz="1200"/>
              <a:t> have </a:t>
            </a:r>
            <a:r>
              <a:rPr b="1" lang="en-GB" sz="1200"/>
              <a:t> 50 Minutes</a:t>
            </a:r>
            <a:endParaRPr sz="1200"/>
          </a:p>
          <a:p>
            <a:pPr indent="-304800" lvl="0" marL="457200" rtl="0" algn="l">
              <a:lnSpc>
                <a:spcPct val="115000"/>
              </a:lnSpc>
              <a:spcBef>
                <a:spcPts val="1200"/>
              </a:spcBef>
              <a:spcAft>
                <a:spcPts val="0"/>
              </a:spcAft>
              <a:buSzPts val="1200"/>
              <a:buChar char="●"/>
            </a:pPr>
            <a:r>
              <a:rPr b="1" lang="en-GB" sz="1200"/>
              <a:t>Exam Preparation:</a:t>
            </a:r>
            <a:r>
              <a:rPr lang="en-GB" sz="1200"/>
              <a:t> Write a full timed essay on one past paper question.</a:t>
            </a:r>
            <a:endParaRPr sz="1200"/>
          </a:p>
          <a:p>
            <a:pPr indent="-304800" lvl="0" marL="457200" rtl="0" algn="l">
              <a:lnSpc>
                <a:spcPct val="115000"/>
              </a:lnSpc>
              <a:spcBef>
                <a:spcPts val="0"/>
              </a:spcBef>
              <a:spcAft>
                <a:spcPts val="0"/>
              </a:spcAft>
              <a:buSzPts val="1200"/>
              <a:buChar char="●"/>
            </a:pPr>
            <a:r>
              <a:rPr b="1" lang="en-GB" sz="1200"/>
              <a:t>Notes - Overview and Key Scenes</a:t>
            </a:r>
            <a:r>
              <a:rPr lang="en-GB" sz="1200"/>
              <a:t>: Create a revision wall chart/poster mapping scenes to themes, characters, and context.</a:t>
            </a:r>
            <a:endParaRPr sz="1200"/>
          </a:p>
          <a:p>
            <a:pPr indent="-304800" lvl="0" marL="457200" rtl="0" algn="l">
              <a:lnSpc>
                <a:spcPct val="115000"/>
              </a:lnSpc>
              <a:spcBef>
                <a:spcPts val="0"/>
              </a:spcBef>
              <a:spcAft>
                <a:spcPts val="0"/>
              </a:spcAft>
              <a:buSzPts val="1200"/>
              <a:buChar char="●"/>
            </a:pPr>
            <a:r>
              <a:rPr b="1" lang="en-GB" sz="1200"/>
              <a:t>Character Profiles</a:t>
            </a:r>
            <a:r>
              <a:rPr lang="en-GB" sz="1200"/>
              <a:t>: Write detailed revision cards for </a:t>
            </a:r>
            <a:r>
              <a:rPr i="1" lang="en-GB" sz="1200"/>
              <a:t>two characters</a:t>
            </a:r>
            <a:r>
              <a:rPr lang="en-GB" sz="1200"/>
              <a:t> including quotes, development, themes, context.</a:t>
            </a:r>
            <a:endParaRPr sz="1200"/>
          </a:p>
          <a:p>
            <a:pPr indent="-304800" lvl="0" marL="457200" rtl="0" algn="l">
              <a:lnSpc>
                <a:spcPct val="115000"/>
              </a:lnSpc>
              <a:spcBef>
                <a:spcPts val="0"/>
              </a:spcBef>
              <a:spcAft>
                <a:spcPts val="0"/>
              </a:spcAft>
              <a:buSzPts val="1200"/>
              <a:buChar char="●"/>
            </a:pPr>
            <a:r>
              <a:rPr b="1" lang="en-GB" sz="1200"/>
              <a:t>Themes</a:t>
            </a:r>
            <a:r>
              <a:rPr lang="en-GB" sz="1200"/>
              <a:t>: Do a comparison grid: across all themes, note which characters, quotes, and scenes support them.</a:t>
            </a:r>
            <a:endParaRPr sz="1200"/>
          </a:p>
          <a:p>
            <a:pPr indent="-304800" lvl="0" marL="457200" rtl="0" algn="l">
              <a:lnSpc>
                <a:spcPct val="115000"/>
              </a:lnSpc>
              <a:spcBef>
                <a:spcPts val="0"/>
              </a:spcBef>
              <a:spcAft>
                <a:spcPts val="0"/>
              </a:spcAft>
              <a:buSzPts val="1200"/>
              <a:buChar char="●"/>
            </a:pPr>
            <a:r>
              <a:rPr b="1" lang="en-GB" sz="1200"/>
              <a:t>An Inspector Calls (2017 film version)</a:t>
            </a:r>
            <a:r>
              <a:rPr lang="en-GB" sz="1200"/>
              <a:t>: Watch a full act and write a short comparison of how the director presents characters vs Priestley’s stage directions.</a:t>
            </a:r>
            <a:endParaRPr sz="1200"/>
          </a:p>
          <a:p>
            <a:pPr indent="0" lvl="0" marL="0" rtl="0" algn="l">
              <a:spcBef>
                <a:spcPts val="1200"/>
              </a:spcBef>
              <a:spcAft>
                <a:spcPts val="0"/>
              </a:spcAft>
              <a:buClr>
                <a:schemeClr val="dk1"/>
              </a:buClr>
              <a:buSzPts val="1100"/>
              <a:buFont typeface="Arial"/>
              <a:buNone/>
            </a:pPr>
            <a:r>
              <a:t/>
            </a:r>
            <a:endParaRPr sz="1200"/>
          </a:p>
          <a:p>
            <a:pPr indent="0" lvl="0" marL="0" rtl="0" algn="l">
              <a:spcBef>
                <a:spcPts val="36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38817dbb001_0_0"/>
          <p:cNvSpPr txBox="1"/>
          <p:nvPr>
            <p:ph type="title"/>
          </p:nvPr>
        </p:nvSpPr>
        <p:spPr>
          <a:xfrm>
            <a:off x="342900" y="23284"/>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GB" u="sng">
                <a:solidFill>
                  <a:srgbClr val="FF0000"/>
                </a:solidFill>
              </a:rPr>
              <a:t>Power and Conflict Revision - Contents Page</a:t>
            </a:r>
            <a:endParaRPr b="1" u="sng">
              <a:solidFill>
                <a:srgbClr val="FF0000"/>
              </a:solidFill>
            </a:endParaRPr>
          </a:p>
        </p:txBody>
      </p:sp>
      <p:sp>
        <p:nvSpPr>
          <p:cNvPr id="295" name="Google Shape;295;g38817dbb001_0_0"/>
          <p:cNvSpPr txBox="1"/>
          <p:nvPr>
            <p:ph idx="1" type="body"/>
          </p:nvPr>
        </p:nvSpPr>
        <p:spPr>
          <a:xfrm>
            <a:off x="342900" y="1494375"/>
            <a:ext cx="6172200" cy="6673500"/>
          </a:xfrm>
          <a:prstGeom prst="rect">
            <a:avLst/>
          </a:prstGeom>
        </p:spPr>
        <p:txBody>
          <a:bodyPr anchorCtr="0" anchor="t" bIns="45700" lIns="91425" spcFirstLastPara="1" rIns="91425" wrap="square" tIns="45700">
            <a:noAutofit/>
          </a:bodyPr>
          <a:lstStyle/>
          <a:p>
            <a:pPr indent="0" lvl="0" marL="0" rtl="0" algn="l">
              <a:lnSpc>
                <a:spcPct val="90000"/>
              </a:lnSpc>
              <a:spcBef>
                <a:spcPts val="360"/>
              </a:spcBef>
              <a:spcAft>
                <a:spcPts val="0"/>
              </a:spcAft>
              <a:buSzPts val="935"/>
              <a:buNone/>
            </a:pPr>
            <a:r>
              <a:rPr b="1" lang="en-GB" sz="1035"/>
              <a:t>I have 5 minutes:</a:t>
            </a:r>
            <a:endParaRPr b="1" sz="1035"/>
          </a:p>
          <a:p>
            <a:pPr indent="-294323" lvl="0" marL="457200" rtl="0" algn="l">
              <a:lnSpc>
                <a:spcPct val="90000"/>
              </a:lnSpc>
              <a:spcBef>
                <a:spcPts val="360"/>
              </a:spcBef>
              <a:spcAft>
                <a:spcPts val="0"/>
              </a:spcAft>
              <a:buSzPts val="1035"/>
              <a:buFont typeface="Calibri"/>
              <a:buChar char="●"/>
            </a:pPr>
            <a:r>
              <a:rPr lang="en-GB" sz="1035"/>
              <a:t>Name that Poem</a:t>
            </a:r>
            <a:endParaRPr sz="1035"/>
          </a:p>
          <a:p>
            <a:pPr indent="-294323" lvl="0" marL="457200" rtl="0" algn="l">
              <a:lnSpc>
                <a:spcPct val="90000"/>
              </a:lnSpc>
              <a:spcBef>
                <a:spcPts val="0"/>
              </a:spcBef>
              <a:spcAft>
                <a:spcPts val="0"/>
              </a:spcAft>
              <a:buSzPts val="1035"/>
              <a:buFont typeface="Calibri"/>
              <a:buChar char="●"/>
            </a:pPr>
            <a:r>
              <a:rPr lang="en-GB" sz="1035"/>
              <a:t>Revision Clock, ways to use:</a:t>
            </a:r>
            <a:endParaRPr sz="1035"/>
          </a:p>
          <a:p>
            <a:pPr indent="-294323" lvl="1" marL="914400" rtl="0" algn="l">
              <a:lnSpc>
                <a:spcPct val="90000"/>
              </a:lnSpc>
              <a:spcBef>
                <a:spcPts val="0"/>
              </a:spcBef>
              <a:spcAft>
                <a:spcPts val="0"/>
              </a:spcAft>
              <a:buSzPts val="1035"/>
              <a:buFont typeface="Calibri"/>
              <a:buChar char="○"/>
            </a:pPr>
            <a:r>
              <a:rPr lang="en-GB" sz="1035"/>
              <a:t>Quotation recall, </a:t>
            </a:r>
            <a:endParaRPr sz="1035"/>
          </a:p>
          <a:p>
            <a:pPr indent="-294323" lvl="1" marL="914400" rtl="0" algn="l">
              <a:lnSpc>
                <a:spcPct val="90000"/>
              </a:lnSpc>
              <a:spcBef>
                <a:spcPts val="0"/>
              </a:spcBef>
              <a:spcAft>
                <a:spcPts val="0"/>
              </a:spcAft>
              <a:buSzPts val="1035"/>
              <a:buFont typeface="Calibri"/>
              <a:buChar char="○"/>
            </a:pPr>
            <a:r>
              <a:rPr lang="en-GB" sz="1035"/>
              <a:t>Themes - assign each time slot a theme (e.g. power, nature, identity, war, memory). Link at least 2 poems to that theme. Add a short explanation of how each poem presents it.</a:t>
            </a:r>
            <a:endParaRPr sz="1035"/>
          </a:p>
          <a:p>
            <a:pPr indent="-294323" lvl="1" marL="914400" rtl="0" algn="l">
              <a:lnSpc>
                <a:spcPct val="90000"/>
              </a:lnSpc>
              <a:spcBef>
                <a:spcPts val="0"/>
              </a:spcBef>
              <a:spcAft>
                <a:spcPts val="0"/>
              </a:spcAft>
              <a:buSzPts val="1035"/>
              <a:buFont typeface="Calibri"/>
              <a:buChar char="○"/>
            </a:pPr>
            <a:r>
              <a:rPr lang="en-GB" sz="1035"/>
              <a:t>Language Analysis Burst - Pick one quote and analyse it in depth: Word choices, Imagery, Connotations, Effect on reader</a:t>
            </a:r>
            <a:endParaRPr sz="1035"/>
          </a:p>
          <a:p>
            <a:pPr indent="-294323" lvl="1" marL="914400" rtl="0" algn="l">
              <a:lnSpc>
                <a:spcPct val="90000"/>
              </a:lnSpc>
              <a:spcBef>
                <a:spcPts val="0"/>
              </a:spcBef>
              <a:spcAft>
                <a:spcPts val="0"/>
              </a:spcAft>
              <a:buSzPts val="1035"/>
              <a:buFont typeface="Calibri"/>
              <a:buChar char="○"/>
            </a:pPr>
            <a:r>
              <a:rPr lang="en-GB" sz="1035"/>
              <a:t>Comparison Drill - Choose two poems and answer: What’s similar? What’s different? Which is more powerful and why?</a:t>
            </a:r>
            <a:endParaRPr sz="1035"/>
          </a:p>
          <a:p>
            <a:pPr indent="-294323" lvl="1" marL="914400" rtl="0" algn="l">
              <a:lnSpc>
                <a:spcPct val="90000"/>
              </a:lnSpc>
              <a:spcBef>
                <a:spcPts val="0"/>
              </a:spcBef>
              <a:spcAft>
                <a:spcPts val="0"/>
              </a:spcAft>
              <a:buSzPts val="1035"/>
              <a:buFont typeface="Calibri"/>
              <a:buChar char="○"/>
            </a:pPr>
            <a:r>
              <a:rPr lang="en-GB" sz="1035"/>
              <a:t>Context Snapshots Each section = one poem’s context: Historical background, Poet’s intention, Big ideas (e.g. colonialism, trauma)</a:t>
            </a:r>
            <a:endParaRPr sz="1035"/>
          </a:p>
          <a:p>
            <a:pPr indent="-294323" lvl="0" marL="457200" rtl="0" algn="l">
              <a:lnSpc>
                <a:spcPct val="90000"/>
              </a:lnSpc>
              <a:spcBef>
                <a:spcPts val="0"/>
              </a:spcBef>
              <a:spcAft>
                <a:spcPts val="0"/>
              </a:spcAft>
              <a:buSzPts val="1035"/>
              <a:buFont typeface="Calibri"/>
              <a:buChar char="●"/>
            </a:pPr>
            <a:r>
              <a:rPr lang="en-GB" sz="1035"/>
              <a:t>Quote by Rote analysis - choose one quotation to analyse in detail. Include method(s), inference/connotations, big ideas that are being communicated and context. </a:t>
            </a:r>
            <a:endParaRPr sz="1035"/>
          </a:p>
          <a:p>
            <a:pPr indent="-294323" lvl="0" marL="457200" rtl="0" algn="l">
              <a:lnSpc>
                <a:spcPct val="90000"/>
              </a:lnSpc>
              <a:spcBef>
                <a:spcPts val="0"/>
              </a:spcBef>
              <a:spcAft>
                <a:spcPts val="0"/>
              </a:spcAft>
              <a:buSzPts val="1035"/>
              <a:buFont typeface="Calibri"/>
              <a:buChar char="●"/>
            </a:pPr>
            <a:r>
              <a:rPr lang="en-GB" sz="1035"/>
              <a:t>Watch a GSCEPod video and make notes from it. </a:t>
            </a:r>
            <a:endParaRPr sz="1035"/>
          </a:p>
          <a:p>
            <a:pPr indent="0" lvl="0" marL="0" rtl="0" algn="l">
              <a:lnSpc>
                <a:spcPct val="90000"/>
              </a:lnSpc>
              <a:spcBef>
                <a:spcPts val="360"/>
              </a:spcBef>
              <a:spcAft>
                <a:spcPts val="0"/>
              </a:spcAft>
              <a:buSzPts val="935"/>
              <a:buNone/>
            </a:pPr>
            <a:r>
              <a:t/>
            </a:r>
            <a:endParaRPr sz="1035"/>
          </a:p>
          <a:p>
            <a:pPr indent="0" lvl="0" marL="0" rtl="0" algn="l">
              <a:lnSpc>
                <a:spcPct val="90000"/>
              </a:lnSpc>
              <a:spcBef>
                <a:spcPts val="360"/>
              </a:spcBef>
              <a:spcAft>
                <a:spcPts val="0"/>
              </a:spcAft>
              <a:buSzPts val="935"/>
              <a:buNone/>
            </a:pPr>
            <a:r>
              <a:rPr b="1" lang="en-GB" sz="1035"/>
              <a:t>I have 15 minutes:</a:t>
            </a:r>
            <a:endParaRPr b="1" sz="1035"/>
          </a:p>
          <a:p>
            <a:pPr indent="-294323" lvl="0" marL="457200" rtl="0" algn="l">
              <a:lnSpc>
                <a:spcPct val="90000"/>
              </a:lnSpc>
              <a:spcBef>
                <a:spcPts val="360"/>
              </a:spcBef>
              <a:spcAft>
                <a:spcPts val="0"/>
              </a:spcAft>
              <a:buSzPts val="1035"/>
              <a:buFont typeface="Calibri"/>
              <a:buChar char="•"/>
            </a:pPr>
            <a:r>
              <a:rPr lang="en-GB" sz="1035"/>
              <a:t>Poem </a:t>
            </a:r>
            <a:r>
              <a:rPr lang="en-GB" sz="1035"/>
              <a:t>Consolidation</a:t>
            </a:r>
            <a:r>
              <a:rPr lang="en-GB" sz="1035"/>
              <a:t> </a:t>
            </a:r>
            <a:endParaRPr sz="1035"/>
          </a:p>
          <a:p>
            <a:pPr indent="-294323" lvl="0" marL="457200" rtl="0" algn="l">
              <a:lnSpc>
                <a:spcPct val="90000"/>
              </a:lnSpc>
              <a:spcBef>
                <a:spcPts val="0"/>
              </a:spcBef>
              <a:spcAft>
                <a:spcPts val="0"/>
              </a:spcAft>
              <a:buSzPts val="1035"/>
              <a:buFont typeface="Calibri"/>
              <a:buChar char="•"/>
            </a:pPr>
            <a:r>
              <a:rPr lang="en-GB" sz="1035"/>
              <a:t>Thesis Statements</a:t>
            </a:r>
            <a:endParaRPr sz="1035"/>
          </a:p>
          <a:p>
            <a:pPr indent="-294323" lvl="0" marL="457200" rtl="0" algn="l">
              <a:lnSpc>
                <a:spcPct val="90000"/>
              </a:lnSpc>
              <a:spcBef>
                <a:spcPts val="0"/>
              </a:spcBef>
              <a:spcAft>
                <a:spcPts val="0"/>
              </a:spcAft>
              <a:buSzPts val="1035"/>
              <a:buFont typeface="Calibri"/>
              <a:buChar char="•"/>
            </a:pPr>
            <a:r>
              <a:rPr lang="en-GB" sz="1035"/>
              <a:t>Create or update revision cards based on the gaps in knowledge you identified during the blurting activity. </a:t>
            </a:r>
            <a:endParaRPr sz="1035"/>
          </a:p>
          <a:p>
            <a:pPr indent="-294323" lvl="0" marL="457200" rtl="0" algn="l">
              <a:lnSpc>
                <a:spcPct val="90000"/>
              </a:lnSpc>
              <a:spcBef>
                <a:spcPts val="0"/>
              </a:spcBef>
              <a:spcAft>
                <a:spcPts val="0"/>
              </a:spcAft>
              <a:buSzPts val="1035"/>
              <a:buFont typeface="Calibri"/>
              <a:buChar char="•"/>
            </a:pPr>
            <a:r>
              <a:rPr lang="en-GB" sz="1035"/>
              <a:t>Zoom in, Zoom out: Write one What, </a:t>
            </a:r>
            <a:r>
              <a:rPr lang="en-GB" sz="1035"/>
              <a:t>How, Why paragraph a</a:t>
            </a:r>
            <a:r>
              <a:rPr lang="en-GB" sz="1035"/>
              <a:t>nalysing one word and link it to the poem’s big idea</a:t>
            </a:r>
            <a:endParaRPr sz="1035"/>
          </a:p>
          <a:p>
            <a:pPr indent="-294323" lvl="0" marL="457200" rtl="0" algn="l">
              <a:lnSpc>
                <a:spcPct val="90000"/>
              </a:lnSpc>
              <a:spcBef>
                <a:spcPts val="0"/>
              </a:spcBef>
              <a:spcAft>
                <a:spcPts val="0"/>
              </a:spcAft>
              <a:buSzPts val="1035"/>
              <a:buFont typeface="Calibri"/>
              <a:buChar char="•"/>
            </a:pPr>
            <a:r>
              <a:rPr lang="en-GB" sz="1035"/>
              <a:t>Theme Playlist: Link 3 poems to modern songs and explain the connection (theme / tone / message)</a:t>
            </a:r>
            <a:endParaRPr sz="1035"/>
          </a:p>
          <a:p>
            <a:pPr indent="-294323" lvl="0" marL="457200" rtl="0" algn="l">
              <a:lnSpc>
                <a:spcPct val="90000"/>
              </a:lnSpc>
              <a:spcBef>
                <a:spcPts val="0"/>
              </a:spcBef>
              <a:spcAft>
                <a:spcPts val="0"/>
              </a:spcAft>
              <a:buSzPts val="1035"/>
              <a:buFont typeface="Calibri"/>
              <a:buChar char="•"/>
            </a:pPr>
            <a:r>
              <a:rPr lang="en-GB" sz="1035"/>
              <a:t>Power and Conflict Essay Vocabulary Bank. Use this to help with your vocabulary choices/essay writing.</a:t>
            </a:r>
            <a:endParaRPr sz="1035"/>
          </a:p>
          <a:p>
            <a:pPr indent="0" lvl="0" marL="0" rtl="0" algn="l">
              <a:lnSpc>
                <a:spcPct val="90000"/>
              </a:lnSpc>
              <a:spcBef>
                <a:spcPts val="360"/>
              </a:spcBef>
              <a:spcAft>
                <a:spcPts val="0"/>
              </a:spcAft>
              <a:buSzPts val="935"/>
              <a:buNone/>
            </a:pPr>
            <a:r>
              <a:t/>
            </a:r>
            <a:endParaRPr sz="1035"/>
          </a:p>
          <a:p>
            <a:pPr indent="0" lvl="0" marL="0" rtl="0" algn="l">
              <a:lnSpc>
                <a:spcPct val="90000"/>
              </a:lnSpc>
              <a:spcBef>
                <a:spcPts val="360"/>
              </a:spcBef>
              <a:spcAft>
                <a:spcPts val="0"/>
              </a:spcAft>
              <a:buSzPts val="935"/>
              <a:buNone/>
            </a:pPr>
            <a:r>
              <a:rPr b="1" lang="en-GB" sz="1035"/>
              <a:t>I have 30 minutes:</a:t>
            </a:r>
            <a:endParaRPr b="1" sz="1035"/>
          </a:p>
          <a:p>
            <a:pPr indent="-294323" lvl="0" marL="457200" rtl="0" algn="l">
              <a:lnSpc>
                <a:spcPct val="105000"/>
              </a:lnSpc>
              <a:spcBef>
                <a:spcPts val="1200"/>
              </a:spcBef>
              <a:spcAft>
                <a:spcPts val="0"/>
              </a:spcAft>
              <a:buSzPts val="1035"/>
              <a:buFont typeface="Calibri"/>
              <a:buChar char="•"/>
            </a:pPr>
            <a:r>
              <a:rPr lang="en-GB" sz="1035"/>
              <a:t>Power and Conflict comparing methods</a:t>
            </a:r>
            <a:endParaRPr sz="1035"/>
          </a:p>
          <a:p>
            <a:pPr indent="-294323" lvl="0" marL="457200" rtl="0" algn="l">
              <a:lnSpc>
                <a:spcPct val="105000"/>
              </a:lnSpc>
              <a:spcBef>
                <a:spcPts val="0"/>
              </a:spcBef>
              <a:spcAft>
                <a:spcPts val="0"/>
              </a:spcAft>
              <a:buSzPts val="1035"/>
              <a:buFont typeface="Calibri"/>
              <a:buChar char="•"/>
            </a:pPr>
            <a:r>
              <a:rPr lang="en-GB" sz="1035"/>
              <a:t>Structure Focus Worksheet</a:t>
            </a:r>
            <a:endParaRPr sz="1035"/>
          </a:p>
          <a:p>
            <a:pPr indent="-294323" lvl="0" marL="457200" rtl="0" algn="l">
              <a:lnSpc>
                <a:spcPct val="105000"/>
              </a:lnSpc>
              <a:spcBef>
                <a:spcPts val="0"/>
              </a:spcBef>
              <a:spcAft>
                <a:spcPts val="0"/>
              </a:spcAft>
              <a:buSzPts val="1035"/>
              <a:buFont typeface="Calibri"/>
              <a:buChar char="•"/>
            </a:pPr>
            <a:r>
              <a:rPr lang="en-GB" sz="1035"/>
              <a:t>Mini plan: one comparison essay (bullet points only). </a:t>
            </a:r>
            <a:endParaRPr sz="1035"/>
          </a:p>
          <a:p>
            <a:pPr indent="-294323" lvl="0" marL="457200" rtl="0" algn="l">
              <a:lnSpc>
                <a:spcPct val="105000"/>
              </a:lnSpc>
              <a:spcBef>
                <a:spcPts val="0"/>
              </a:spcBef>
              <a:spcAft>
                <a:spcPts val="0"/>
              </a:spcAft>
              <a:buSzPts val="1035"/>
              <a:buFont typeface="Calibri"/>
              <a:buChar char="•"/>
            </a:pPr>
            <a:r>
              <a:rPr lang="en-GB" sz="1035"/>
              <a:t>Character/Voice Comparison</a:t>
            </a:r>
            <a:endParaRPr sz="1035"/>
          </a:p>
          <a:p>
            <a:pPr indent="-294323" lvl="0" marL="457200" rtl="0" algn="l">
              <a:lnSpc>
                <a:spcPct val="105000"/>
              </a:lnSpc>
              <a:spcBef>
                <a:spcPts val="0"/>
              </a:spcBef>
              <a:spcAft>
                <a:spcPts val="0"/>
              </a:spcAft>
              <a:buSzPts val="1035"/>
              <a:buFont typeface="Calibri"/>
              <a:buChar char="•"/>
            </a:pPr>
            <a:r>
              <a:rPr lang="en-GB" sz="1035"/>
              <a:t>Blurting: Write down everything you can remember about one poem from memory. Then, using your revision materials (flashcards, annotations, GCSEPod, etc.), add in any missing ideas or details in a different coloured pen. </a:t>
            </a:r>
            <a:endParaRPr sz="1035"/>
          </a:p>
          <a:p>
            <a:pPr indent="-294323" lvl="0" marL="457200" rtl="0" algn="l">
              <a:lnSpc>
                <a:spcPct val="105000"/>
              </a:lnSpc>
              <a:spcBef>
                <a:spcPts val="0"/>
              </a:spcBef>
              <a:spcAft>
                <a:spcPts val="0"/>
              </a:spcAft>
              <a:buSzPts val="1035"/>
              <a:buFont typeface="Calibri"/>
              <a:buChar char="•"/>
            </a:pPr>
            <a:r>
              <a:rPr lang="en-GB" sz="1035"/>
              <a:t>Listen to a Power and Conflict Podcast - There is a ‘Public Playlist’ on Spotify called: AQA Power and Conflict Poems GCSE</a:t>
            </a:r>
            <a:endParaRPr sz="1035"/>
          </a:p>
          <a:p>
            <a:pPr indent="-294323" lvl="0" marL="457200" rtl="0" algn="l">
              <a:lnSpc>
                <a:spcPct val="105000"/>
              </a:lnSpc>
              <a:spcBef>
                <a:spcPts val="0"/>
              </a:spcBef>
              <a:spcAft>
                <a:spcPts val="0"/>
              </a:spcAft>
              <a:buSzPts val="1035"/>
              <a:buChar char="•"/>
            </a:pPr>
            <a:r>
              <a:rPr lang="en-GB" sz="1035"/>
              <a:t>Print a blank copy of a poem and reannotate it - try doing this without support first, then use your revision materials to add to your annotations.</a:t>
            </a:r>
            <a:endParaRPr sz="1035"/>
          </a:p>
          <a:p>
            <a:pPr indent="0" lvl="0" marL="0" rtl="0" algn="l">
              <a:lnSpc>
                <a:spcPct val="90000"/>
              </a:lnSpc>
              <a:spcBef>
                <a:spcPts val="1200"/>
              </a:spcBef>
              <a:spcAft>
                <a:spcPts val="0"/>
              </a:spcAft>
              <a:buSzPts val="935"/>
              <a:buNone/>
            </a:pPr>
            <a:r>
              <a:rPr b="1" lang="en-GB" sz="1035"/>
              <a:t>I have 50 minutes:</a:t>
            </a:r>
            <a:endParaRPr b="1" sz="1035"/>
          </a:p>
          <a:p>
            <a:pPr indent="-294323" lvl="0" marL="457200" rtl="0" algn="l">
              <a:lnSpc>
                <a:spcPct val="90000"/>
              </a:lnSpc>
              <a:spcBef>
                <a:spcPts val="360"/>
              </a:spcBef>
              <a:spcAft>
                <a:spcPts val="0"/>
              </a:spcAft>
              <a:buSzPts val="1035"/>
              <a:buFont typeface="Calibri"/>
              <a:buChar char="•"/>
            </a:pPr>
            <a:r>
              <a:rPr lang="en-GB" sz="1035"/>
              <a:t>Learn a poem by heart (could be in the I have 5 minutes, depending on strategy) </a:t>
            </a:r>
            <a:endParaRPr sz="1035"/>
          </a:p>
          <a:p>
            <a:pPr indent="-294323" lvl="0" marL="457200" rtl="0" algn="l">
              <a:lnSpc>
                <a:spcPct val="90000"/>
              </a:lnSpc>
              <a:spcBef>
                <a:spcPts val="0"/>
              </a:spcBef>
              <a:spcAft>
                <a:spcPts val="0"/>
              </a:spcAft>
              <a:buSzPts val="1035"/>
              <a:buFont typeface="Calibri"/>
              <a:buChar char="•"/>
            </a:pPr>
            <a:r>
              <a:rPr lang="en-GB" sz="1035"/>
              <a:t>Exam Question Generator: Write 3 possible exam questions for a theme and then create a detailed essay plan for one.</a:t>
            </a:r>
            <a:endParaRPr sz="1035"/>
          </a:p>
          <a:p>
            <a:pPr indent="-294323" lvl="0" marL="457200" rtl="0" algn="l">
              <a:lnSpc>
                <a:spcPct val="90000"/>
              </a:lnSpc>
              <a:spcBef>
                <a:spcPts val="0"/>
              </a:spcBef>
              <a:spcAft>
                <a:spcPts val="0"/>
              </a:spcAft>
              <a:buSzPts val="1035"/>
              <a:buFont typeface="Calibri"/>
              <a:buChar char="•"/>
            </a:pPr>
            <a:r>
              <a:rPr lang="en-GB" sz="1035"/>
              <a:t>Improve the response: Poems: Storm on the Island and Exposure </a:t>
            </a:r>
            <a:endParaRPr sz="1035"/>
          </a:p>
          <a:p>
            <a:pPr indent="-294323" lvl="0" marL="457200" rtl="0" algn="l">
              <a:lnSpc>
                <a:spcPct val="90000"/>
              </a:lnSpc>
              <a:spcBef>
                <a:spcPts val="0"/>
              </a:spcBef>
              <a:spcAft>
                <a:spcPts val="0"/>
              </a:spcAft>
              <a:buSzPts val="1035"/>
              <a:buFont typeface="Calibri"/>
              <a:buChar char="•"/>
            </a:pPr>
            <a:r>
              <a:rPr lang="en-GB" sz="1035"/>
              <a:t>Visual Map: Create a visual/mind map of one poem: Include: quotes, themes, methods, structure and use colour to show links</a:t>
            </a:r>
            <a:endParaRPr sz="1035"/>
          </a:p>
          <a:p>
            <a:pPr indent="0" lvl="0" marL="0" rtl="0" algn="l">
              <a:lnSpc>
                <a:spcPct val="90000"/>
              </a:lnSpc>
              <a:spcBef>
                <a:spcPts val="360"/>
              </a:spcBef>
              <a:spcAft>
                <a:spcPts val="0"/>
              </a:spcAft>
              <a:buSzPts val="935"/>
              <a:buNone/>
            </a:pPr>
            <a:r>
              <a:t/>
            </a:r>
            <a:endParaRPr sz="1035"/>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8817dbb001_0_6"/>
          <p:cNvSpPr txBox="1"/>
          <p:nvPr>
            <p:ph type="title"/>
          </p:nvPr>
        </p:nvSpPr>
        <p:spPr>
          <a:xfrm>
            <a:off x="382675" y="-332916"/>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Name that Poem</a:t>
            </a:r>
            <a:endParaRPr/>
          </a:p>
        </p:txBody>
      </p:sp>
      <p:sp>
        <p:nvSpPr>
          <p:cNvPr id="302" name="Google Shape;302;g38817dbb001_0_6"/>
          <p:cNvSpPr txBox="1"/>
          <p:nvPr>
            <p:ph idx="1" type="body"/>
          </p:nvPr>
        </p:nvSpPr>
        <p:spPr>
          <a:xfrm>
            <a:off x="167775" y="693600"/>
            <a:ext cx="6515400" cy="1068300"/>
          </a:xfrm>
          <a:prstGeom prst="rect">
            <a:avLst/>
          </a:prstGeom>
        </p:spPr>
        <p:txBody>
          <a:bodyPr anchorCtr="0" anchor="t" bIns="45700" lIns="91425" spcFirstLastPara="1" rIns="91425" wrap="square" tIns="45700">
            <a:normAutofit fontScale="40000"/>
          </a:bodyPr>
          <a:lstStyle/>
          <a:p>
            <a:pPr indent="0" lvl="0" marL="0" rtl="0" algn="l">
              <a:lnSpc>
                <a:spcPct val="115000"/>
              </a:lnSpc>
              <a:spcBef>
                <a:spcPts val="1200"/>
              </a:spcBef>
              <a:spcAft>
                <a:spcPts val="0"/>
              </a:spcAft>
              <a:buClr>
                <a:schemeClr val="dk1"/>
              </a:buClr>
              <a:buSzPct val="34375"/>
              <a:buFont typeface="Arial"/>
              <a:buNone/>
            </a:pPr>
            <a:r>
              <a:rPr lang="en-GB"/>
              <a:t>The following are the first line from each poem from the Power and Conflict collection. Can you name the poem without looking? The quotes are not in the order of the collection. </a:t>
            </a:r>
            <a:endParaRPr/>
          </a:p>
          <a:p>
            <a:pPr indent="0" lvl="0" marL="0" rtl="0" algn="l">
              <a:spcBef>
                <a:spcPts val="1200"/>
              </a:spcBef>
              <a:spcAft>
                <a:spcPts val="0"/>
              </a:spcAft>
              <a:buNone/>
            </a:pPr>
            <a:r>
              <a:t/>
            </a:r>
            <a:endParaRPr/>
          </a:p>
        </p:txBody>
      </p:sp>
      <p:graphicFrame>
        <p:nvGraphicFramePr>
          <p:cNvPr id="303" name="Google Shape;303;g38817dbb001_0_6"/>
          <p:cNvGraphicFramePr/>
          <p:nvPr/>
        </p:nvGraphicFramePr>
        <p:xfrm>
          <a:off x="238475" y="1272542"/>
          <a:ext cx="3000000" cy="3000000"/>
        </p:xfrm>
        <a:graphic>
          <a:graphicData uri="http://schemas.openxmlformats.org/drawingml/2006/table">
            <a:tbl>
              <a:tblPr>
                <a:noFill/>
                <a:tableStyleId>{37D7210D-DEF9-4315-8C0E-BFA531144CA0}</a:tableStyleId>
              </a:tblPr>
              <a:tblGrid>
                <a:gridCol w="3158200"/>
                <a:gridCol w="3158200"/>
              </a:tblGrid>
              <a:tr h="392550">
                <a:tc>
                  <a:txBody>
                    <a:bodyPr/>
                    <a:lstStyle/>
                    <a:p>
                      <a:pPr indent="0" lvl="0" marL="0" rtl="0" algn="l">
                        <a:lnSpc>
                          <a:spcPct val="100000"/>
                        </a:lnSpc>
                        <a:spcBef>
                          <a:spcPts val="1200"/>
                        </a:spcBef>
                        <a:spcAft>
                          <a:spcPts val="1200"/>
                        </a:spcAft>
                        <a:buNone/>
                      </a:pPr>
                      <a:r>
                        <a:rPr lang="en-GB" sz="2000"/>
                        <a:t>1</a:t>
                      </a:r>
                      <a:r>
                        <a:rPr baseline="30000" lang="en-GB" sz="2000"/>
                        <a:t>st</a:t>
                      </a:r>
                      <a:r>
                        <a:rPr lang="en-GB" sz="2000"/>
                        <a:t> line</a:t>
                      </a:r>
                      <a:endParaRPr sz="20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1200"/>
                        </a:spcAft>
                        <a:buNone/>
                      </a:pPr>
                      <a:r>
                        <a:rPr lang="en-GB" sz="2000"/>
                        <a:t>Poem</a:t>
                      </a:r>
                      <a:endParaRPr sz="20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550">
                <a:tc>
                  <a:txBody>
                    <a:bodyPr/>
                    <a:lstStyle/>
                    <a:p>
                      <a:pPr indent="0" lvl="0" marL="0" rtl="0" algn="l">
                        <a:lnSpc>
                          <a:spcPct val="100000"/>
                        </a:lnSpc>
                        <a:spcBef>
                          <a:spcPts val="1200"/>
                        </a:spcBef>
                        <a:spcAft>
                          <a:spcPts val="1200"/>
                        </a:spcAft>
                        <a:buNone/>
                      </a:pPr>
                      <a:r>
                        <a:rPr lang="en-GB" sz="1100"/>
                        <a:t>Suddenly he awoke and was running</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1200"/>
                        </a:spcAft>
                        <a:buNone/>
                      </a:pPr>
                      <a:r>
                        <a:rPr lang="en-GB" sz="1100"/>
                        <a:t> </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550">
                <a:tc>
                  <a:txBody>
                    <a:bodyPr/>
                    <a:lstStyle/>
                    <a:p>
                      <a:pPr indent="0" lvl="0" marL="0" rtl="0" algn="l">
                        <a:lnSpc>
                          <a:spcPct val="100000"/>
                        </a:lnSpc>
                        <a:spcBef>
                          <a:spcPts val="1200"/>
                        </a:spcBef>
                        <a:spcAft>
                          <a:spcPts val="1200"/>
                        </a:spcAft>
                        <a:buNone/>
                      </a:pPr>
                      <a:r>
                        <a:rPr lang="en-GB" sz="1100"/>
                        <a:t>I met a traveller from an ancient land</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1200"/>
                        </a:spcAft>
                        <a:buNone/>
                      </a:pPr>
                      <a:r>
                        <a:rPr lang="en-GB" sz="1100"/>
                        <a:t> </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550">
                <a:tc>
                  <a:txBody>
                    <a:bodyPr/>
                    <a:lstStyle/>
                    <a:p>
                      <a:pPr indent="0" lvl="0" marL="0" rtl="0" algn="l">
                        <a:lnSpc>
                          <a:spcPct val="100000"/>
                        </a:lnSpc>
                        <a:spcBef>
                          <a:spcPts val="1200"/>
                        </a:spcBef>
                        <a:spcAft>
                          <a:spcPts val="1200"/>
                        </a:spcAft>
                        <a:buNone/>
                      </a:pPr>
                      <a:r>
                        <a:rPr lang="en-GB" sz="1100"/>
                        <a:t>One summer evening (led by her)</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1200"/>
                        </a:spcAft>
                        <a:buNone/>
                      </a:pPr>
                      <a:r>
                        <a:rPr lang="en-GB" sz="1100"/>
                        <a:t> </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550">
                <a:tc>
                  <a:txBody>
                    <a:bodyPr/>
                    <a:lstStyle/>
                    <a:p>
                      <a:pPr indent="0" lvl="0" marL="0" rtl="0" algn="l">
                        <a:lnSpc>
                          <a:spcPct val="100000"/>
                        </a:lnSpc>
                        <a:spcBef>
                          <a:spcPts val="1200"/>
                        </a:spcBef>
                        <a:spcAft>
                          <a:spcPts val="1200"/>
                        </a:spcAft>
                        <a:buNone/>
                      </a:pPr>
                      <a:r>
                        <a:rPr lang="en-GB" sz="1100"/>
                        <a:t>That’s my last duchess painted on the wall</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1200"/>
                        </a:spcAft>
                        <a:buNone/>
                      </a:pPr>
                      <a:r>
                        <a:rPr lang="en-GB" sz="1100"/>
                        <a:t> </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550">
                <a:tc>
                  <a:txBody>
                    <a:bodyPr/>
                    <a:lstStyle/>
                    <a:p>
                      <a:pPr indent="0" lvl="0" marL="0" rtl="0" algn="l">
                        <a:lnSpc>
                          <a:spcPct val="100000"/>
                        </a:lnSpc>
                        <a:spcBef>
                          <a:spcPts val="1200"/>
                        </a:spcBef>
                        <a:spcAft>
                          <a:spcPts val="1200"/>
                        </a:spcAft>
                        <a:buNone/>
                      </a:pPr>
                      <a:r>
                        <a:rPr lang="en-GB" sz="1100"/>
                        <a:t>Half a league, half a league</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1200"/>
                        </a:spcAft>
                        <a:buNone/>
                      </a:pPr>
                      <a:r>
                        <a:rPr lang="en-GB" sz="1100"/>
                        <a:t> </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4650">
                <a:tc>
                  <a:txBody>
                    <a:bodyPr/>
                    <a:lstStyle/>
                    <a:p>
                      <a:pPr indent="0" lvl="0" marL="0" rtl="0" algn="l">
                        <a:lnSpc>
                          <a:spcPct val="100000"/>
                        </a:lnSpc>
                        <a:spcBef>
                          <a:spcPts val="1200"/>
                        </a:spcBef>
                        <a:spcAft>
                          <a:spcPts val="1200"/>
                        </a:spcAft>
                        <a:buNone/>
                      </a:pPr>
                      <a:r>
                        <a:rPr lang="en-GB" sz="1100"/>
                        <a:t>Our brains ache, in the merciless iced east winds that knive</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1200"/>
                        </a:spcAft>
                        <a:buNone/>
                      </a:pPr>
                      <a:r>
                        <a:rPr lang="en-GB" sz="1100"/>
                        <a:t> </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550">
                <a:tc>
                  <a:txBody>
                    <a:bodyPr/>
                    <a:lstStyle/>
                    <a:p>
                      <a:pPr indent="0" lvl="0" marL="0" rtl="0" algn="l">
                        <a:lnSpc>
                          <a:spcPct val="100000"/>
                        </a:lnSpc>
                        <a:spcBef>
                          <a:spcPts val="1200"/>
                        </a:spcBef>
                        <a:spcAft>
                          <a:spcPts val="1200"/>
                        </a:spcAft>
                        <a:buNone/>
                      </a:pPr>
                      <a:r>
                        <a:rPr lang="en-GB" sz="1100"/>
                        <a:t>We are prepared: we build our houses squat.</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1200"/>
                        </a:spcAft>
                        <a:buNone/>
                      </a:pPr>
                      <a:r>
                        <a:rPr lang="en-GB" sz="1100"/>
                        <a:t> </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550">
                <a:tc>
                  <a:txBody>
                    <a:bodyPr/>
                    <a:lstStyle/>
                    <a:p>
                      <a:pPr indent="0" lvl="0" marL="0" rtl="0" algn="l">
                        <a:lnSpc>
                          <a:spcPct val="100000"/>
                        </a:lnSpc>
                        <a:spcBef>
                          <a:spcPts val="1200"/>
                        </a:spcBef>
                        <a:spcAft>
                          <a:spcPts val="1200"/>
                        </a:spcAft>
                        <a:buNone/>
                      </a:pPr>
                      <a:r>
                        <a:rPr lang="en-GB" sz="1100"/>
                        <a:t>On another occasion, we got sent out</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1200"/>
                        </a:spcAft>
                        <a:buNone/>
                      </a:pPr>
                      <a:r>
                        <a:rPr lang="en-GB" sz="1100"/>
                        <a:t> </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550">
                <a:tc>
                  <a:txBody>
                    <a:bodyPr/>
                    <a:lstStyle/>
                    <a:p>
                      <a:pPr indent="0" lvl="0" marL="0" rtl="0" algn="l">
                        <a:lnSpc>
                          <a:spcPct val="100000"/>
                        </a:lnSpc>
                        <a:spcBef>
                          <a:spcPts val="1200"/>
                        </a:spcBef>
                        <a:spcAft>
                          <a:spcPts val="1200"/>
                        </a:spcAft>
                        <a:buNone/>
                      </a:pPr>
                      <a:r>
                        <a:rPr lang="en-GB" sz="1100"/>
                        <a:t>Three days before Armistice Sunday</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1200"/>
                        </a:spcAft>
                        <a:buNone/>
                      </a:pPr>
                      <a:r>
                        <a:rPr lang="en-GB" sz="1100"/>
                        <a:t> </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550">
                <a:tc>
                  <a:txBody>
                    <a:bodyPr/>
                    <a:lstStyle/>
                    <a:p>
                      <a:pPr indent="0" lvl="0" marL="0" rtl="0" algn="l">
                        <a:lnSpc>
                          <a:spcPct val="100000"/>
                        </a:lnSpc>
                        <a:spcBef>
                          <a:spcPts val="1200"/>
                        </a:spcBef>
                        <a:spcAft>
                          <a:spcPts val="1200"/>
                        </a:spcAft>
                        <a:buNone/>
                      </a:pPr>
                      <a:r>
                        <a:rPr lang="en-GB" sz="1100"/>
                        <a:t>I wander through each chartered street,</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1200"/>
                        </a:spcAft>
                        <a:buNone/>
                      </a:pPr>
                      <a:r>
                        <a:rPr lang="en-GB" sz="1100"/>
                        <a:t> </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graphicFrame>
        <p:nvGraphicFramePr>
          <p:cNvPr id="309" name="Google Shape;309;g38817dbb001_0_19"/>
          <p:cNvGraphicFramePr/>
          <p:nvPr/>
        </p:nvGraphicFramePr>
        <p:xfrm>
          <a:off x="270800" y="461592"/>
          <a:ext cx="3000000" cy="3000000"/>
        </p:xfrm>
        <a:graphic>
          <a:graphicData uri="http://schemas.openxmlformats.org/drawingml/2006/table">
            <a:tbl>
              <a:tblPr>
                <a:noFill/>
                <a:tableStyleId>{37D7210D-DEF9-4315-8C0E-BFA531144CA0}</a:tableStyleId>
              </a:tblPr>
              <a:tblGrid>
                <a:gridCol w="3158200"/>
                <a:gridCol w="3158200"/>
              </a:tblGrid>
              <a:tr h="392550">
                <a:tc>
                  <a:txBody>
                    <a:bodyPr/>
                    <a:lstStyle/>
                    <a:p>
                      <a:pPr indent="0" lvl="0" marL="0" rtl="0" algn="l">
                        <a:lnSpc>
                          <a:spcPct val="100000"/>
                        </a:lnSpc>
                        <a:spcBef>
                          <a:spcPts val="1200"/>
                        </a:spcBef>
                        <a:spcAft>
                          <a:spcPts val="1200"/>
                        </a:spcAft>
                        <a:buNone/>
                      </a:pPr>
                      <a:r>
                        <a:rPr lang="en-GB" sz="1100"/>
                        <a:t>In his dark room he is finally alone</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1200"/>
                        </a:spcAft>
                        <a:buNone/>
                      </a:pPr>
                      <a:r>
                        <a:rPr lang="en-GB" sz="1100"/>
                        <a:t> </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550">
                <a:tc>
                  <a:txBody>
                    <a:bodyPr/>
                    <a:lstStyle/>
                    <a:p>
                      <a:pPr indent="0" lvl="0" marL="0" rtl="0" algn="l">
                        <a:lnSpc>
                          <a:spcPct val="100000"/>
                        </a:lnSpc>
                        <a:spcBef>
                          <a:spcPts val="1200"/>
                        </a:spcBef>
                        <a:spcAft>
                          <a:spcPts val="1200"/>
                        </a:spcAft>
                        <a:buNone/>
                      </a:pPr>
                      <a:r>
                        <a:rPr lang="en-GB" sz="1100"/>
                        <a:t>Dem tell me</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1200"/>
                        </a:spcAft>
                        <a:buNone/>
                      </a:pPr>
                      <a:r>
                        <a:rPr lang="en-GB" sz="1100"/>
                        <a:t> </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550">
                <a:tc>
                  <a:txBody>
                    <a:bodyPr/>
                    <a:lstStyle/>
                    <a:p>
                      <a:pPr indent="0" lvl="0" marL="0" rtl="0" algn="l">
                        <a:lnSpc>
                          <a:spcPct val="100000"/>
                        </a:lnSpc>
                        <a:spcBef>
                          <a:spcPts val="1200"/>
                        </a:spcBef>
                        <a:spcAft>
                          <a:spcPts val="1200"/>
                        </a:spcAft>
                        <a:buNone/>
                      </a:pPr>
                      <a:r>
                        <a:rPr lang="en-GB" sz="1100"/>
                        <a:t>Her father embarked at sunrise</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1200"/>
                        </a:spcAft>
                        <a:buNone/>
                      </a:pPr>
                      <a:r>
                        <a:rPr lang="en-GB" sz="1100"/>
                        <a:t> </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550">
                <a:tc>
                  <a:txBody>
                    <a:bodyPr/>
                    <a:lstStyle/>
                    <a:p>
                      <a:pPr indent="0" lvl="0" marL="0" rtl="0" algn="l">
                        <a:lnSpc>
                          <a:spcPct val="100000"/>
                        </a:lnSpc>
                        <a:spcBef>
                          <a:spcPts val="1200"/>
                        </a:spcBef>
                        <a:spcAft>
                          <a:spcPts val="1200"/>
                        </a:spcAft>
                        <a:buNone/>
                      </a:pPr>
                      <a:r>
                        <a:rPr lang="en-GB" sz="1100"/>
                        <a:t>Paper that lets the light</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1200"/>
                        </a:spcAft>
                        <a:buNone/>
                      </a:pPr>
                      <a:r>
                        <a:rPr lang="en-GB" sz="1100"/>
                        <a:t> </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550">
                <a:tc>
                  <a:txBody>
                    <a:bodyPr/>
                    <a:lstStyle/>
                    <a:p>
                      <a:pPr indent="0" lvl="0" marL="0" rtl="0" algn="l">
                        <a:lnSpc>
                          <a:spcPct val="100000"/>
                        </a:lnSpc>
                        <a:spcBef>
                          <a:spcPts val="1200"/>
                        </a:spcBef>
                        <a:spcAft>
                          <a:spcPts val="1200"/>
                        </a:spcAft>
                        <a:buNone/>
                      </a:pPr>
                      <a:r>
                        <a:rPr lang="en-GB" sz="1100"/>
                        <a:t>There was once a country</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1200"/>
                        </a:spcAft>
                        <a:buNone/>
                      </a:pPr>
                      <a:r>
                        <a:rPr lang="en-GB" sz="1100"/>
                        <a:t> </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g3d70f17fd0d_0_15"/>
          <p:cNvPicPr preferRelativeResize="0"/>
          <p:nvPr/>
        </p:nvPicPr>
        <p:blipFill rotWithShape="1">
          <a:blip r:embed="rId3">
            <a:alphaModFix/>
          </a:blip>
          <a:srcRect b="5241" l="0" r="2922" t="4710"/>
          <a:stretch/>
        </p:blipFill>
        <p:spPr>
          <a:xfrm rot="-5400000">
            <a:off x="-950950" y="1524512"/>
            <a:ext cx="8759900" cy="60949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3d70f17fd0d_0_0"/>
          <p:cNvSpPr/>
          <p:nvPr/>
        </p:nvSpPr>
        <p:spPr>
          <a:xfrm>
            <a:off x="321200" y="468925"/>
            <a:ext cx="6108300" cy="6663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600">
                <a:latin typeface="Calibri"/>
                <a:ea typeface="Calibri"/>
                <a:cs typeface="Calibri"/>
                <a:sym typeface="Calibri"/>
              </a:rPr>
              <a:t>Name of Poem:</a:t>
            </a:r>
            <a:endParaRPr sz="2600">
              <a:latin typeface="Calibri"/>
              <a:ea typeface="Calibri"/>
              <a:cs typeface="Calibri"/>
              <a:sym typeface="Calibri"/>
            </a:endParaRPr>
          </a:p>
        </p:txBody>
      </p:sp>
      <p:sp>
        <p:nvSpPr>
          <p:cNvPr id="322" name="Google Shape;322;g3d70f17fd0d_0_0"/>
          <p:cNvSpPr/>
          <p:nvPr/>
        </p:nvSpPr>
        <p:spPr>
          <a:xfrm>
            <a:off x="308500" y="1542500"/>
            <a:ext cx="2933700" cy="4960800"/>
          </a:xfrm>
          <a:prstGeom prst="roundRect">
            <a:avLst>
              <a:gd fmla="val 16667" name="adj"/>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alibri"/>
                <a:ea typeface="Calibri"/>
                <a:cs typeface="Calibri"/>
                <a:sym typeface="Calibri"/>
              </a:rPr>
              <a:t>Three key quotations with analysis bullet points:</a:t>
            </a:r>
            <a:endParaRPr b="1">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p:txBody>
      </p:sp>
      <p:sp>
        <p:nvSpPr>
          <p:cNvPr id="323" name="Google Shape;323;g3d70f17fd0d_0_0"/>
          <p:cNvSpPr/>
          <p:nvPr/>
        </p:nvSpPr>
        <p:spPr>
          <a:xfrm>
            <a:off x="364000" y="6718875"/>
            <a:ext cx="3009600" cy="21966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alibri"/>
                <a:ea typeface="Calibri"/>
                <a:cs typeface="Calibri"/>
                <a:sym typeface="Calibri"/>
              </a:rPr>
              <a:t>Structural Points/Analysis:</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l">
              <a:spcBef>
                <a:spcPts val="0"/>
              </a:spcBef>
              <a:spcAft>
                <a:spcPts val="0"/>
              </a:spcAft>
              <a:buNone/>
            </a:pPr>
            <a:r>
              <a:t/>
            </a:r>
            <a:endParaRPr b="1">
              <a:latin typeface="Calibri"/>
              <a:ea typeface="Calibri"/>
              <a:cs typeface="Calibri"/>
              <a:sym typeface="Calibri"/>
            </a:endParaRPr>
          </a:p>
        </p:txBody>
      </p:sp>
      <p:sp>
        <p:nvSpPr>
          <p:cNvPr id="324" name="Google Shape;324;g3d70f17fd0d_0_0"/>
          <p:cNvSpPr/>
          <p:nvPr/>
        </p:nvSpPr>
        <p:spPr>
          <a:xfrm>
            <a:off x="3572925" y="1291175"/>
            <a:ext cx="2933700" cy="1549500"/>
          </a:xfrm>
          <a:prstGeom prst="wedgeRoundRectCallout">
            <a:avLst>
              <a:gd fmla="val -49567" name="adj1"/>
              <a:gd fmla="val -68851" name="adj2"/>
              <a:gd fmla="val 0" name="adj3"/>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alibri"/>
                <a:ea typeface="Calibri"/>
                <a:cs typeface="Calibri"/>
                <a:sym typeface="Calibri"/>
              </a:rPr>
              <a:t>This poem is about:</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l">
              <a:spcBef>
                <a:spcPts val="0"/>
              </a:spcBef>
              <a:spcAft>
                <a:spcPts val="0"/>
              </a:spcAft>
              <a:buNone/>
            </a:pPr>
            <a:r>
              <a:t/>
            </a:r>
            <a:endParaRPr b="1">
              <a:latin typeface="Calibri"/>
              <a:ea typeface="Calibri"/>
              <a:cs typeface="Calibri"/>
              <a:sym typeface="Calibri"/>
            </a:endParaRPr>
          </a:p>
        </p:txBody>
      </p:sp>
      <p:sp>
        <p:nvSpPr>
          <p:cNvPr id="325" name="Google Shape;325;g3d70f17fd0d_0_0"/>
          <p:cNvSpPr/>
          <p:nvPr/>
        </p:nvSpPr>
        <p:spPr>
          <a:xfrm>
            <a:off x="3750725" y="6887625"/>
            <a:ext cx="2755800" cy="1739700"/>
          </a:xfrm>
          <a:prstGeom prst="cloudCallout">
            <a:avLst>
              <a:gd fmla="val -48617" name="adj1"/>
              <a:gd fmla="val 68851" name="adj2"/>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alibri"/>
                <a:ea typeface="Calibri"/>
                <a:cs typeface="Calibri"/>
                <a:sym typeface="Calibri"/>
              </a:rPr>
              <a:t>Big ideas/bigger concepts:</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p:txBody>
      </p:sp>
      <p:sp>
        <p:nvSpPr>
          <p:cNvPr id="326" name="Google Shape;326;g3d70f17fd0d_0_0"/>
          <p:cNvSpPr/>
          <p:nvPr/>
        </p:nvSpPr>
        <p:spPr>
          <a:xfrm>
            <a:off x="3386025" y="2954875"/>
            <a:ext cx="3196800" cy="1104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alibri"/>
                <a:ea typeface="Calibri"/>
                <a:cs typeface="Calibri"/>
                <a:sym typeface="Calibri"/>
              </a:rPr>
              <a:t>Main themes:</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p:txBody>
      </p:sp>
      <p:graphicFrame>
        <p:nvGraphicFramePr>
          <p:cNvPr id="327" name="Google Shape;327;g3d70f17fd0d_0_0"/>
          <p:cNvGraphicFramePr/>
          <p:nvPr/>
        </p:nvGraphicFramePr>
        <p:xfrm>
          <a:off x="3386000" y="4234250"/>
          <a:ext cx="3000000" cy="3000000"/>
        </p:xfrm>
        <a:graphic>
          <a:graphicData uri="http://schemas.openxmlformats.org/drawingml/2006/table">
            <a:tbl>
              <a:tblPr>
                <a:noFill/>
                <a:tableStyleId>{66550CCC-9B0D-4423-A377-5AB2B3DE2E18}</a:tableStyleId>
              </a:tblPr>
              <a:tblGrid>
                <a:gridCol w="782275"/>
                <a:gridCol w="858475"/>
                <a:gridCol w="820375"/>
                <a:gridCol w="820375"/>
              </a:tblGrid>
              <a:tr h="307300">
                <a:tc gridSpan="4">
                  <a:txBody>
                    <a:bodyPr/>
                    <a:lstStyle/>
                    <a:p>
                      <a:pPr indent="0" lvl="0" marL="0" rtl="0" algn="l">
                        <a:spcBef>
                          <a:spcPts val="0"/>
                        </a:spcBef>
                        <a:spcAft>
                          <a:spcPts val="0"/>
                        </a:spcAft>
                        <a:buNone/>
                      </a:pPr>
                      <a:r>
                        <a:rPr b="1" lang="en-GB"/>
                        <a:t>Possible comparisons </a:t>
                      </a:r>
                      <a:endParaRPr b="1"/>
                    </a:p>
                  </a:txBody>
                  <a:tcPr marT="91425" marB="91425" marR="91425" marL="91425"/>
                </a:tc>
                <a:tc hMerge="1"/>
                <a:tc hMerge="1"/>
                <a:tc hMerge="1"/>
              </a:tr>
              <a:tr h="381000">
                <a:tc>
                  <a:txBody>
                    <a:bodyPr/>
                    <a:lstStyle/>
                    <a:p>
                      <a:pPr indent="0" lvl="0" marL="0" rtl="0" algn="l">
                        <a:spcBef>
                          <a:spcPts val="0"/>
                        </a:spcBef>
                        <a:spcAft>
                          <a:spcPts val="0"/>
                        </a:spcAft>
                        <a:buNone/>
                      </a:pPr>
                      <a:r>
                        <a:rPr b="1" lang="en-GB"/>
                        <a:t>Poem:</a:t>
                      </a:r>
                      <a:endParaRPr b="1"/>
                    </a:p>
                  </a:txBody>
                  <a:tcPr marT="91425" marB="91425" marR="91425" marL="91425"/>
                </a:tc>
                <a:tc>
                  <a:txBody>
                    <a:bodyPr/>
                    <a:lstStyle/>
                    <a:p>
                      <a:pPr indent="0" lvl="0" marL="0" rtl="0" algn="l">
                        <a:spcBef>
                          <a:spcPts val="0"/>
                        </a:spcBef>
                        <a:spcAft>
                          <a:spcPts val="0"/>
                        </a:spcAft>
                        <a:buNone/>
                      </a:pPr>
                      <a:r>
                        <a:t/>
                      </a:r>
                      <a:endParaRPr b="1"/>
                    </a:p>
                    <a:p>
                      <a:pPr indent="0" lvl="0" marL="0" rtl="0" algn="l">
                        <a:spcBef>
                          <a:spcPts val="0"/>
                        </a:spcBef>
                        <a:spcAft>
                          <a:spcPts val="0"/>
                        </a:spcAft>
                        <a:buNone/>
                      </a:pPr>
                      <a:r>
                        <a:t/>
                      </a:r>
                      <a:endParaRPr b="1"/>
                    </a:p>
                  </a:txBody>
                  <a:tcPr marT="91425" marB="91425" marR="91425" marL="91425"/>
                </a:tc>
                <a:tc>
                  <a:txBody>
                    <a:bodyPr/>
                    <a:lstStyle/>
                    <a:p>
                      <a:pPr indent="0" lvl="0" marL="0" rtl="0" algn="l">
                        <a:spcBef>
                          <a:spcPts val="0"/>
                        </a:spcBef>
                        <a:spcAft>
                          <a:spcPts val="0"/>
                        </a:spcAft>
                        <a:buNone/>
                      </a:pPr>
                      <a:r>
                        <a:t/>
                      </a:r>
                      <a:endParaRPr b="1"/>
                    </a:p>
                  </a:txBody>
                  <a:tcPr marT="91425" marB="91425" marR="91425" marL="91425"/>
                </a:tc>
                <a:tc>
                  <a:txBody>
                    <a:bodyPr/>
                    <a:lstStyle/>
                    <a:p>
                      <a:pPr indent="0" lvl="0" marL="0" rtl="0" algn="l">
                        <a:spcBef>
                          <a:spcPts val="0"/>
                        </a:spcBef>
                        <a:spcAft>
                          <a:spcPts val="0"/>
                        </a:spcAft>
                        <a:buNone/>
                      </a:pPr>
                      <a:r>
                        <a:t/>
                      </a:r>
                      <a:endParaRPr b="1"/>
                    </a:p>
                  </a:txBody>
                  <a:tcPr marT="91425" marB="91425" marR="91425" marL="91425"/>
                </a:tc>
              </a:tr>
              <a:tr h="381000">
                <a:tc>
                  <a:txBody>
                    <a:bodyPr/>
                    <a:lstStyle/>
                    <a:p>
                      <a:pPr indent="0" lvl="0" marL="0" rtl="0" algn="l">
                        <a:spcBef>
                          <a:spcPts val="0"/>
                        </a:spcBef>
                        <a:spcAft>
                          <a:spcPts val="0"/>
                        </a:spcAft>
                        <a:buNone/>
                      </a:pPr>
                      <a:r>
                        <a:rPr b="1" lang="en-GB"/>
                        <a:t>Link:</a:t>
                      </a:r>
                      <a:endParaRPr b="1"/>
                    </a:p>
                  </a:txBody>
                  <a:tcPr marT="91425" marB="91425" marR="91425" marL="91425"/>
                </a:tc>
                <a:tc>
                  <a:txBody>
                    <a:bodyPr/>
                    <a:lstStyle/>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txBody>
                  <a:tcPr marT="91425" marB="91425" marR="91425" marL="91425"/>
                </a:tc>
                <a:tc>
                  <a:txBody>
                    <a:bodyPr/>
                    <a:lstStyle/>
                    <a:p>
                      <a:pPr indent="0" lvl="0" marL="0" rtl="0" algn="l">
                        <a:spcBef>
                          <a:spcPts val="0"/>
                        </a:spcBef>
                        <a:spcAft>
                          <a:spcPts val="0"/>
                        </a:spcAft>
                        <a:buNone/>
                      </a:pPr>
                      <a:r>
                        <a:t/>
                      </a:r>
                      <a:endParaRPr b="1"/>
                    </a:p>
                  </a:txBody>
                  <a:tcPr marT="91425" marB="91425" marR="91425" marL="91425"/>
                </a:tc>
                <a:tc>
                  <a:txBody>
                    <a:bodyPr/>
                    <a:lstStyle/>
                    <a:p>
                      <a:pPr indent="0" lvl="0" marL="0" rtl="0" algn="l">
                        <a:spcBef>
                          <a:spcPts val="0"/>
                        </a:spcBef>
                        <a:spcAft>
                          <a:spcPts val="0"/>
                        </a:spcAft>
                        <a:buNone/>
                      </a:pPr>
                      <a:r>
                        <a:t/>
                      </a:r>
                      <a:endParaRPr b="1"/>
                    </a:p>
                  </a:txBody>
                  <a:tcPr marT="91425" marB="91425" marR="91425" marL="91425"/>
                </a:tc>
              </a:tr>
            </a:tbl>
          </a:graphicData>
        </a:graphic>
      </p:graphicFrame>
      <p:sp>
        <p:nvSpPr>
          <p:cNvPr id="328" name="Google Shape;328;g3d70f17fd0d_0_0"/>
          <p:cNvSpPr/>
          <p:nvPr/>
        </p:nvSpPr>
        <p:spPr>
          <a:xfrm>
            <a:off x="1325025" y="148175"/>
            <a:ext cx="2933700" cy="203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alibri"/>
                <a:ea typeface="Calibri"/>
                <a:cs typeface="Calibri"/>
                <a:sym typeface="Calibri"/>
              </a:rPr>
              <a:t>Poem Consolidation</a:t>
            </a:r>
            <a:endParaRPr>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3d70f17fd0d_0_112"/>
          <p:cNvSpPr txBox="1"/>
          <p:nvPr>
            <p:ph type="title"/>
          </p:nvPr>
        </p:nvSpPr>
        <p:spPr>
          <a:xfrm>
            <a:off x="342900" y="175679"/>
            <a:ext cx="6172200" cy="8235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GB"/>
              <a:t>Power and Conflict Essay Vocabulary Bank </a:t>
            </a:r>
            <a:endParaRPr/>
          </a:p>
        </p:txBody>
      </p:sp>
      <p:sp>
        <p:nvSpPr>
          <p:cNvPr id="335" name="Google Shape;335;g3d70f17fd0d_0_112"/>
          <p:cNvSpPr txBox="1"/>
          <p:nvPr>
            <p:ph idx="1" type="body"/>
          </p:nvPr>
        </p:nvSpPr>
        <p:spPr>
          <a:xfrm>
            <a:off x="342900" y="1278475"/>
            <a:ext cx="6172200" cy="6889500"/>
          </a:xfrm>
          <a:prstGeom prst="rect">
            <a:avLst/>
          </a:prstGeom>
        </p:spPr>
        <p:txBody>
          <a:bodyPr anchorCtr="0" anchor="t" bIns="45700" lIns="91425" spcFirstLastPara="1" rIns="91425" wrap="square" tIns="45700">
            <a:noAutofit/>
          </a:bodyPr>
          <a:lstStyle/>
          <a:p>
            <a:pPr indent="0" lvl="0" marL="0" rtl="0" algn="l">
              <a:lnSpc>
                <a:spcPct val="115000"/>
              </a:lnSpc>
              <a:spcBef>
                <a:spcPts val="1800"/>
              </a:spcBef>
              <a:spcAft>
                <a:spcPts val="0"/>
              </a:spcAft>
              <a:buClr>
                <a:schemeClr val="dk1"/>
              </a:buClr>
              <a:buSzPts val="1100"/>
              <a:buFont typeface="Arial"/>
              <a:buNone/>
            </a:pPr>
            <a:r>
              <a:rPr b="1" lang="en-GB" sz="1200"/>
              <a:t>1. Epithets / Characterisation Vocabulary</a:t>
            </a:r>
            <a:endParaRPr b="1" sz="1200"/>
          </a:p>
          <a:p>
            <a:pPr indent="0" lvl="0" marL="0" rtl="0" algn="l">
              <a:lnSpc>
                <a:spcPct val="115000"/>
              </a:lnSpc>
              <a:spcBef>
                <a:spcPts val="1200"/>
              </a:spcBef>
              <a:spcAft>
                <a:spcPts val="0"/>
              </a:spcAft>
              <a:buClr>
                <a:schemeClr val="dk1"/>
              </a:buClr>
              <a:buSzPts val="1100"/>
              <a:buFont typeface="Arial"/>
              <a:buNone/>
            </a:pPr>
            <a:r>
              <a:rPr b="1" lang="en-GB" sz="1200"/>
              <a:t>Authoritative</a:t>
            </a:r>
            <a:br>
              <a:rPr b="1" lang="en-GB" sz="1200"/>
            </a:br>
            <a:r>
              <a:rPr i="1" lang="en-GB" sz="1200"/>
              <a:t>Definition:</a:t>
            </a:r>
            <a:r>
              <a:rPr lang="en-GB" sz="1200"/>
              <a:t> Having power or control that is respected and obeyed.</a:t>
            </a:r>
            <a:br>
              <a:rPr lang="en-GB" sz="1200"/>
            </a:br>
            <a:r>
              <a:rPr i="1" lang="en-GB" sz="1200"/>
              <a:t>Model sentence:</a:t>
            </a:r>
            <a:r>
              <a:rPr lang="en-GB" sz="1200"/>
              <a:t> The speaker adopts an authoritative tone, suggesting complete control over the situation.</a:t>
            </a:r>
            <a:endParaRPr sz="1200"/>
          </a:p>
          <a:p>
            <a:pPr indent="0" lvl="0" marL="0" rtl="0" algn="l">
              <a:lnSpc>
                <a:spcPct val="115000"/>
              </a:lnSpc>
              <a:spcBef>
                <a:spcPts val="1200"/>
              </a:spcBef>
              <a:spcAft>
                <a:spcPts val="0"/>
              </a:spcAft>
              <a:buClr>
                <a:schemeClr val="dk1"/>
              </a:buClr>
              <a:buSzPts val="1100"/>
              <a:buFont typeface="Arial"/>
              <a:buNone/>
            </a:pPr>
            <a:r>
              <a:rPr b="1" lang="en-GB" sz="1200"/>
              <a:t>Dominant</a:t>
            </a:r>
            <a:br>
              <a:rPr b="1" lang="en-GB" sz="1200"/>
            </a:br>
            <a:r>
              <a:rPr i="1" lang="en-GB" sz="1200"/>
              <a:t>Definition:</a:t>
            </a:r>
            <a:r>
              <a:rPr lang="en-GB" sz="1200"/>
              <a:t> Exercising power over others.</a:t>
            </a:r>
            <a:br>
              <a:rPr lang="en-GB" sz="1200"/>
            </a:br>
            <a:r>
              <a:rPr i="1" lang="en-GB" sz="1200"/>
              <a:t>Model sentence:</a:t>
            </a:r>
            <a:r>
              <a:rPr lang="en-GB" sz="1200"/>
              <a:t> The poem presents nature as a dominant force that humans cannot escape.</a:t>
            </a:r>
            <a:endParaRPr sz="1200"/>
          </a:p>
          <a:p>
            <a:pPr indent="0" lvl="0" marL="0" rtl="0" algn="l">
              <a:lnSpc>
                <a:spcPct val="115000"/>
              </a:lnSpc>
              <a:spcBef>
                <a:spcPts val="1200"/>
              </a:spcBef>
              <a:spcAft>
                <a:spcPts val="0"/>
              </a:spcAft>
              <a:buClr>
                <a:schemeClr val="dk1"/>
              </a:buClr>
              <a:buSzPts val="1100"/>
              <a:buFont typeface="Arial"/>
              <a:buNone/>
            </a:pPr>
            <a:r>
              <a:rPr b="1" lang="en-GB" sz="1200"/>
              <a:t>Oppressive</a:t>
            </a:r>
            <a:br>
              <a:rPr b="1" lang="en-GB" sz="1200"/>
            </a:br>
            <a:r>
              <a:rPr i="1" lang="en-GB" sz="1200"/>
              <a:t>Definition:</a:t>
            </a:r>
            <a:r>
              <a:rPr lang="en-GB" sz="1200"/>
              <a:t> Unjustly harsh or controlling.</a:t>
            </a:r>
            <a:br>
              <a:rPr lang="en-GB" sz="1200"/>
            </a:br>
            <a:r>
              <a:rPr i="1" lang="en-GB" sz="1200"/>
              <a:t>Model sentence:</a:t>
            </a:r>
            <a:r>
              <a:rPr lang="en-GB" sz="1200"/>
              <a:t> The oppressive atmosphere reflects the speaker’s lack of freedom.</a:t>
            </a:r>
            <a:endParaRPr sz="1200"/>
          </a:p>
          <a:p>
            <a:pPr indent="0" lvl="0" marL="0" rtl="0" algn="l">
              <a:lnSpc>
                <a:spcPct val="115000"/>
              </a:lnSpc>
              <a:spcBef>
                <a:spcPts val="1200"/>
              </a:spcBef>
              <a:spcAft>
                <a:spcPts val="0"/>
              </a:spcAft>
              <a:buClr>
                <a:schemeClr val="dk1"/>
              </a:buClr>
              <a:buSzPts val="1100"/>
              <a:buFont typeface="Arial"/>
              <a:buNone/>
            </a:pPr>
            <a:r>
              <a:rPr b="1" lang="en-GB" sz="1200"/>
              <a:t>Vulnerable</a:t>
            </a:r>
            <a:br>
              <a:rPr b="1" lang="en-GB" sz="1200"/>
            </a:br>
            <a:r>
              <a:rPr i="1" lang="en-GB" sz="1200"/>
              <a:t>Definition:</a:t>
            </a:r>
            <a:r>
              <a:rPr lang="en-GB" sz="1200"/>
              <a:t> Open to harm physically or emotionally.</a:t>
            </a:r>
            <a:br>
              <a:rPr lang="en-GB" sz="1200"/>
            </a:br>
            <a:r>
              <a:rPr i="1" lang="en-GB" sz="1200"/>
              <a:t>Model sentence:</a:t>
            </a:r>
            <a:r>
              <a:rPr lang="en-GB" sz="1200"/>
              <a:t> The speaker appears vulnerable, highlighting their lack of power.</a:t>
            </a:r>
            <a:endParaRPr sz="1200"/>
          </a:p>
          <a:p>
            <a:pPr indent="0" lvl="0" marL="0" rtl="0" algn="l">
              <a:lnSpc>
                <a:spcPct val="115000"/>
              </a:lnSpc>
              <a:spcBef>
                <a:spcPts val="1200"/>
              </a:spcBef>
              <a:spcAft>
                <a:spcPts val="0"/>
              </a:spcAft>
              <a:buNone/>
            </a:pPr>
            <a:r>
              <a:rPr b="1" lang="en-GB" sz="1200"/>
              <a:t>Detached</a:t>
            </a:r>
            <a:br>
              <a:rPr b="1" lang="en-GB" sz="1200"/>
            </a:br>
            <a:r>
              <a:rPr i="1" lang="en-GB" sz="1200"/>
              <a:t>Definition:</a:t>
            </a:r>
            <a:r>
              <a:rPr lang="en-GB" sz="1200"/>
              <a:t> Emotionally disconnected.</a:t>
            </a:r>
            <a:br>
              <a:rPr lang="en-GB" sz="1200"/>
            </a:br>
            <a:r>
              <a:rPr i="1" lang="en-GB" sz="1200"/>
              <a:t>Model sentence:</a:t>
            </a:r>
            <a:r>
              <a:rPr lang="en-GB" sz="1200"/>
              <a:t> The detached tone suggests emotional numbness after trauma.</a:t>
            </a:r>
            <a:endParaRPr sz="1200"/>
          </a:p>
          <a:p>
            <a:pPr indent="0" lvl="0" marL="0" rtl="0" algn="l">
              <a:lnSpc>
                <a:spcPct val="115000"/>
              </a:lnSpc>
              <a:spcBef>
                <a:spcPts val="1200"/>
              </a:spcBef>
              <a:spcAft>
                <a:spcPts val="0"/>
              </a:spcAft>
              <a:buClr>
                <a:schemeClr val="dk1"/>
              </a:buClr>
              <a:buSzPts val="1100"/>
              <a:buFont typeface="Arial"/>
              <a:buNone/>
            </a:pPr>
            <a:r>
              <a:rPr b="1" lang="en-GB" sz="1200"/>
              <a:t>2. High-Level Analytical Vocabulary</a:t>
            </a:r>
            <a:endParaRPr b="1" sz="1200"/>
          </a:p>
          <a:p>
            <a:pPr indent="0" lvl="0" marL="0" rtl="0" algn="l">
              <a:lnSpc>
                <a:spcPct val="115000"/>
              </a:lnSpc>
              <a:spcBef>
                <a:spcPts val="1200"/>
              </a:spcBef>
              <a:spcAft>
                <a:spcPts val="0"/>
              </a:spcAft>
              <a:buClr>
                <a:schemeClr val="dk1"/>
              </a:buClr>
              <a:buSzPts val="1100"/>
              <a:buFont typeface="Arial"/>
              <a:buNone/>
            </a:pPr>
            <a:r>
              <a:rPr b="1" lang="en-GB" sz="1200"/>
              <a:t>Juxtaposes</a:t>
            </a:r>
            <a:br>
              <a:rPr b="1" lang="en-GB" sz="1200"/>
            </a:br>
            <a:r>
              <a:rPr i="1" lang="en-GB" sz="1200"/>
              <a:t>Definition:</a:t>
            </a:r>
            <a:r>
              <a:rPr lang="en-GB" sz="1200"/>
              <a:t> Places two contrasting ideas side by side.</a:t>
            </a:r>
            <a:br>
              <a:rPr lang="en-GB" sz="1200"/>
            </a:br>
            <a:r>
              <a:rPr i="1" lang="en-GB" sz="1200"/>
              <a:t>Model sentence:</a:t>
            </a:r>
            <a:r>
              <a:rPr lang="en-GB" sz="1200"/>
              <a:t> The poet juxtaposes beauty and violence to emphasise conflict.</a:t>
            </a:r>
            <a:endParaRPr sz="1200"/>
          </a:p>
          <a:p>
            <a:pPr indent="0" lvl="0" marL="0" rtl="0" algn="l">
              <a:lnSpc>
                <a:spcPct val="115000"/>
              </a:lnSpc>
              <a:spcBef>
                <a:spcPts val="1200"/>
              </a:spcBef>
              <a:spcAft>
                <a:spcPts val="0"/>
              </a:spcAft>
              <a:buClr>
                <a:schemeClr val="dk1"/>
              </a:buClr>
              <a:buSzPts val="1100"/>
              <a:buFont typeface="Arial"/>
              <a:buNone/>
            </a:pPr>
            <a:r>
              <a:rPr b="1" lang="en-GB" sz="1200"/>
              <a:t>Undermines</a:t>
            </a:r>
            <a:br>
              <a:rPr b="1" lang="en-GB" sz="1200"/>
            </a:br>
            <a:r>
              <a:rPr i="1" lang="en-GB" sz="1200"/>
              <a:t>Definition:</a:t>
            </a:r>
            <a:r>
              <a:rPr lang="en-GB" sz="1200"/>
              <a:t> Weakens or challenges an idea.</a:t>
            </a:r>
            <a:br>
              <a:rPr lang="en-GB" sz="1200"/>
            </a:br>
            <a:r>
              <a:rPr i="1" lang="en-GB" sz="1200"/>
              <a:t>Model sentence:</a:t>
            </a:r>
            <a:r>
              <a:rPr lang="en-GB" sz="1200"/>
              <a:t> The ending undermines the idea of heroic war.</a:t>
            </a:r>
            <a:endParaRPr sz="1200"/>
          </a:p>
          <a:p>
            <a:pPr indent="0" lvl="0" marL="0" rtl="0" algn="l">
              <a:lnSpc>
                <a:spcPct val="115000"/>
              </a:lnSpc>
              <a:spcBef>
                <a:spcPts val="1200"/>
              </a:spcBef>
              <a:spcAft>
                <a:spcPts val="0"/>
              </a:spcAft>
              <a:buClr>
                <a:schemeClr val="dk1"/>
              </a:buClr>
              <a:buSzPts val="1100"/>
              <a:buFont typeface="Arial"/>
              <a:buNone/>
            </a:pPr>
            <a:r>
              <a:rPr b="1" lang="en-GB" sz="1200"/>
              <a:t>Emphasises</a:t>
            </a:r>
            <a:br>
              <a:rPr b="1" lang="en-GB" sz="1200"/>
            </a:br>
            <a:r>
              <a:rPr i="1" lang="en-GB" sz="1200"/>
              <a:t>Definition:</a:t>
            </a:r>
            <a:r>
              <a:rPr lang="en-GB" sz="1200"/>
              <a:t> Gives special importance to something.</a:t>
            </a:r>
            <a:br>
              <a:rPr lang="en-GB" sz="1200"/>
            </a:br>
            <a:r>
              <a:rPr i="1" lang="en-GB" sz="1200"/>
              <a:t>Model sentence:</a:t>
            </a:r>
            <a:r>
              <a:rPr lang="en-GB" sz="1200"/>
              <a:t> The structure emphasises the speaker’s growing fear.</a:t>
            </a:r>
            <a:endParaRPr sz="1200"/>
          </a:p>
          <a:p>
            <a:pPr indent="0" lvl="0" marL="0" rtl="0" algn="l">
              <a:spcBef>
                <a:spcPts val="1200"/>
              </a:spcBef>
              <a:spcAft>
                <a:spcPts val="0"/>
              </a:spcAft>
              <a:buNone/>
            </a:pPr>
            <a:r>
              <a:t/>
            </a:r>
            <a:endParaRPr sz="1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3d70f17fd0d_0_120"/>
          <p:cNvSpPr txBox="1"/>
          <p:nvPr>
            <p:ph idx="1" type="body"/>
          </p:nvPr>
        </p:nvSpPr>
        <p:spPr>
          <a:xfrm>
            <a:off x="342900" y="122775"/>
            <a:ext cx="6172200" cy="80454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GB" sz="1200"/>
              <a:t>Conveys</a:t>
            </a:r>
            <a:br>
              <a:rPr b="1" lang="en-GB" sz="1200"/>
            </a:br>
            <a:r>
              <a:rPr i="1" lang="en-GB" sz="1200"/>
              <a:t>Definition:</a:t>
            </a:r>
            <a:r>
              <a:rPr lang="en-GB" sz="1200"/>
              <a:t> Communicates an idea or feeling.</a:t>
            </a:r>
            <a:br>
              <a:rPr lang="en-GB" sz="1200"/>
            </a:br>
            <a:r>
              <a:rPr i="1" lang="en-GB" sz="1200"/>
              <a:t>Model sentence:</a:t>
            </a:r>
            <a:r>
              <a:rPr lang="en-GB" sz="1200"/>
              <a:t> The imagery conveys a sense of loss and regret.</a:t>
            </a:r>
            <a:endParaRPr sz="1200"/>
          </a:p>
          <a:p>
            <a:pPr indent="0" lvl="0" marL="0" rtl="0" algn="l">
              <a:lnSpc>
                <a:spcPct val="115000"/>
              </a:lnSpc>
              <a:spcBef>
                <a:spcPts val="1200"/>
              </a:spcBef>
              <a:spcAft>
                <a:spcPts val="0"/>
              </a:spcAft>
              <a:buClr>
                <a:schemeClr val="dk1"/>
              </a:buClr>
              <a:buSzPts val="1100"/>
              <a:buFont typeface="Arial"/>
              <a:buNone/>
            </a:pPr>
            <a:r>
              <a:rPr b="1" lang="en-GB" sz="1200"/>
              <a:t>Reinforces</a:t>
            </a:r>
            <a:br>
              <a:rPr b="1" lang="en-GB" sz="1200"/>
            </a:br>
            <a:r>
              <a:rPr i="1" lang="en-GB" sz="1200"/>
              <a:t>Definition:</a:t>
            </a:r>
            <a:r>
              <a:rPr lang="en-GB" sz="1200"/>
              <a:t> Strengthens an idea.</a:t>
            </a:r>
            <a:br>
              <a:rPr lang="en-GB" sz="1200"/>
            </a:br>
            <a:r>
              <a:rPr i="1" lang="en-GB" sz="1200"/>
              <a:t>Model sentence:</a:t>
            </a:r>
            <a:r>
              <a:rPr lang="en-GB" sz="1200"/>
              <a:t> The repetition reinforces the sense of inevitability.</a:t>
            </a:r>
            <a:endParaRPr sz="1200"/>
          </a:p>
          <a:p>
            <a:pPr indent="0" lvl="0" marL="0" rtl="0" algn="l">
              <a:lnSpc>
                <a:spcPct val="115000"/>
              </a:lnSpc>
              <a:spcBef>
                <a:spcPts val="1800"/>
              </a:spcBef>
              <a:spcAft>
                <a:spcPts val="0"/>
              </a:spcAft>
              <a:buClr>
                <a:schemeClr val="dk1"/>
              </a:buClr>
              <a:buSzPts val="1100"/>
              <a:buFont typeface="Arial"/>
              <a:buNone/>
            </a:pPr>
            <a:r>
              <a:rPr b="1" lang="en-GB" sz="1200"/>
              <a:t>3. Structural Vocabulary</a:t>
            </a:r>
            <a:endParaRPr b="1" sz="1200"/>
          </a:p>
          <a:p>
            <a:pPr indent="0" lvl="0" marL="0" rtl="0" algn="l">
              <a:lnSpc>
                <a:spcPct val="115000"/>
              </a:lnSpc>
              <a:spcBef>
                <a:spcPts val="1200"/>
              </a:spcBef>
              <a:spcAft>
                <a:spcPts val="0"/>
              </a:spcAft>
              <a:buClr>
                <a:schemeClr val="dk1"/>
              </a:buClr>
              <a:buSzPts val="1100"/>
              <a:buFont typeface="Arial"/>
              <a:buNone/>
            </a:pPr>
            <a:r>
              <a:rPr b="1" lang="en-GB" sz="1200"/>
              <a:t>Cyclical</a:t>
            </a:r>
            <a:br>
              <a:rPr b="1" lang="en-GB" sz="1200"/>
            </a:br>
            <a:r>
              <a:rPr i="1" lang="en-GB" sz="1200"/>
              <a:t>Definition:</a:t>
            </a:r>
            <a:r>
              <a:rPr lang="en-GB" sz="1200"/>
              <a:t> Returning to the beginning, creating a sense of repetition.</a:t>
            </a:r>
            <a:br>
              <a:rPr lang="en-GB" sz="1200"/>
            </a:br>
            <a:r>
              <a:rPr i="1" lang="en-GB" sz="1200"/>
              <a:t>Model sentence:</a:t>
            </a:r>
            <a:r>
              <a:rPr lang="en-GB" sz="1200"/>
              <a:t> The cyclical structure suggests history is doomed to repeat itself.</a:t>
            </a:r>
            <a:endParaRPr sz="1200"/>
          </a:p>
          <a:p>
            <a:pPr indent="0" lvl="0" marL="0" rtl="0" algn="l">
              <a:lnSpc>
                <a:spcPct val="115000"/>
              </a:lnSpc>
              <a:spcBef>
                <a:spcPts val="1200"/>
              </a:spcBef>
              <a:spcAft>
                <a:spcPts val="0"/>
              </a:spcAft>
              <a:buClr>
                <a:schemeClr val="dk1"/>
              </a:buClr>
              <a:buSzPts val="1100"/>
              <a:buFont typeface="Arial"/>
              <a:buNone/>
            </a:pPr>
            <a:r>
              <a:rPr b="1" lang="en-GB" sz="1200"/>
              <a:t>Volta</a:t>
            </a:r>
            <a:br>
              <a:rPr b="1" lang="en-GB" sz="1200"/>
            </a:br>
            <a:r>
              <a:rPr i="1" lang="en-GB" sz="1200"/>
              <a:t>Definition:</a:t>
            </a:r>
            <a:r>
              <a:rPr lang="en-GB" sz="1200"/>
              <a:t> A turning point in the poem.</a:t>
            </a:r>
            <a:br>
              <a:rPr lang="en-GB" sz="1200"/>
            </a:br>
            <a:r>
              <a:rPr i="1" lang="en-GB" sz="1200"/>
              <a:t>Model sentence:</a:t>
            </a:r>
            <a:r>
              <a:rPr lang="en-GB" sz="1200"/>
              <a:t> The volta marks a shift from admiration to fear.</a:t>
            </a:r>
            <a:endParaRPr sz="1200"/>
          </a:p>
          <a:p>
            <a:pPr indent="0" lvl="0" marL="0" rtl="0" algn="l">
              <a:lnSpc>
                <a:spcPct val="115000"/>
              </a:lnSpc>
              <a:spcBef>
                <a:spcPts val="1200"/>
              </a:spcBef>
              <a:spcAft>
                <a:spcPts val="0"/>
              </a:spcAft>
              <a:buClr>
                <a:schemeClr val="dk1"/>
              </a:buClr>
              <a:buSzPts val="1100"/>
              <a:buFont typeface="Arial"/>
              <a:buNone/>
            </a:pPr>
            <a:r>
              <a:rPr b="1" lang="en-GB" sz="1200"/>
              <a:t>Fragmented</a:t>
            </a:r>
            <a:br>
              <a:rPr b="1" lang="en-GB" sz="1200"/>
            </a:br>
            <a:r>
              <a:rPr i="1" lang="en-GB" sz="1200"/>
              <a:t>Definition:</a:t>
            </a:r>
            <a:r>
              <a:rPr lang="en-GB" sz="1200"/>
              <a:t> Broken or disjointed structure.</a:t>
            </a:r>
            <a:br>
              <a:rPr lang="en-GB" sz="1200"/>
            </a:br>
            <a:r>
              <a:rPr i="1" lang="en-GB" sz="1200"/>
              <a:t>Model sentence:</a:t>
            </a:r>
            <a:r>
              <a:rPr lang="en-GB" sz="1200"/>
              <a:t> The fragmented structure reflects the chaos of conflict.</a:t>
            </a:r>
            <a:endParaRPr sz="1200"/>
          </a:p>
          <a:p>
            <a:pPr indent="0" lvl="0" marL="0" rtl="0" algn="l">
              <a:lnSpc>
                <a:spcPct val="115000"/>
              </a:lnSpc>
              <a:spcBef>
                <a:spcPts val="1200"/>
              </a:spcBef>
              <a:spcAft>
                <a:spcPts val="0"/>
              </a:spcAft>
              <a:buClr>
                <a:schemeClr val="dk1"/>
              </a:buClr>
              <a:buSzPts val="1100"/>
              <a:buFont typeface="Arial"/>
              <a:buNone/>
            </a:pPr>
            <a:r>
              <a:rPr b="1" lang="en-GB" sz="1200"/>
              <a:t>Linear progression</a:t>
            </a:r>
            <a:br>
              <a:rPr b="1" lang="en-GB" sz="1200"/>
            </a:br>
            <a:r>
              <a:rPr i="1" lang="en-GB" sz="1200"/>
              <a:t>Definition:</a:t>
            </a:r>
            <a:r>
              <a:rPr lang="en-GB" sz="1200"/>
              <a:t> A clear, ordered development from start to end.</a:t>
            </a:r>
            <a:br>
              <a:rPr lang="en-GB" sz="1200"/>
            </a:br>
            <a:r>
              <a:rPr i="1" lang="en-GB" sz="1200"/>
              <a:t>Model sentence:</a:t>
            </a:r>
            <a:r>
              <a:rPr lang="en-GB" sz="1200"/>
              <a:t> The poem’s linear progression mirrors the inevitability of time.</a:t>
            </a:r>
            <a:endParaRPr sz="1200"/>
          </a:p>
          <a:p>
            <a:pPr indent="0" lvl="0" marL="0" rtl="0" algn="l">
              <a:lnSpc>
                <a:spcPct val="115000"/>
              </a:lnSpc>
              <a:spcBef>
                <a:spcPts val="1800"/>
              </a:spcBef>
              <a:spcAft>
                <a:spcPts val="0"/>
              </a:spcAft>
              <a:buClr>
                <a:schemeClr val="dk1"/>
              </a:buClr>
              <a:buSzPts val="1100"/>
              <a:buFont typeface="Arial"/>
              <a:buNone/>
            </a:pPr>
            <a:r>
              <a:rPr b="1" lang="en-GB" sz="1200"/>
              <a:t>4. Tone Vocabulary</a:t>
            </a:r>
            <a:endParaRPr b="1" sz="1200"/>
          </a:p>
          <a:p>
            <a:pPr indent="0" lvl="0" marL="0" rtl="0" algn="l">
              <a:lnSpc>
                <a:spcPct val="115000"/>
              </a:lnSpc>
              <a:spcBef>
                <a:spcPts val="1200"/>
              </a:spcBef>
              <a:spcAft>
                <a:spcPts val="0"/>
              </a:spcAft>
              <a:buClr>
                <a:schemeClr val="dk1"/>
              </a:buClr>
              <a:buSzPts val="1100"/>
              <a:buFont typeface="Arial"/>
              <a:buNone/>
            </a:pPr>
            <a:r>
              <a:rPr b="1" lang="en-GB" sz="1200"/>
              <a:t>Melancholic</a:t>
            </a:r>
            <a:br>
              <a:rPr b="1" lang="en-GB" sz="1200"/>
            </a:br>
            <a:r>
              <a:rPr i="1" lang="en-GB" sz="1200"/>
              <a:t>Definition:</a:t>
            </a:r>
            <a:r>
              <a:rPr lang="en-GB" sz="1200"/>
              <a:t> Deeply sad or reflective.</a:t>
            </a:r>
            <a:br>
              <a:rPr lang="en-GB" sz="1200"/>
            </a:br>
            <a:r>
              <a:rPr i="1" lang="en-GB" sz="1200"/>
              <a:t>Model sentence:</a:t>
            </a:r>
            <a:r>
              <a:rPr lang="en-GB" sz="1200"/>
              <a:t> The melancholic tone reflects the speaker’s sense of loss.</a:t>
            </a:r>
            <a:endParaRPr sz="1200"/>
          </a:p>
          <a:p>
            <a:pPr indent="0" lvl="0" marL="0" rtl="0" algn="l">
              <a:lnSpc>
                <a:spcPct val="115000"/>
              </a:lnSpc>
              <a:spcBef>
                <a:spcPts val="1200"/>
              </a:spcBef>
              <a:spcAft>
                <a:spcPts val="0"/>
              </a:spcAft>
              <a:buClr>
                <a:schemeClr val="dk1"/>
              </a:buClr>
              <a:buSzPts val="1100"/>
              <a:buFont typeface="Arial"/>
              <a:buNone/>
            </a:pPr>
            <a:r>
              <a:rPr b="1" lang="en-GB" sz="1200"/>
              <a:t>Sarcastic</a:t>
            </a:r>
            <a:br>
              <a:rPr b="1" lang="en-GB" sz="1200"/>
            </a:br>
            <a:r>
              <a:rPr i="1" lang="en-GB" sz="1200"/>
              <a:t>Definition:</a:t>
            </a:r>
            <a:r>
              <a:rPr lang="en-GB" sz="1200"/>
              <a:t> Mocking or ironic.</a:t>
            </a:r>
            <a:br>
              <a:rPr lang="en-GB" sz="1200"/>
            </a:br>
            <a:r>
              <a:rPr i="1" lang="en-GB" sz="1200"/>
              <a:t>Model sentence:</a:t>
            </a:r>
            <a:r>
              <a:rPr lang="en-GB" sz="1200"/>
              <a:t> The sarcastic tone highlights the speaker’s bitterness.</a:t>
            </a:r>
            <a:endParaRPr sz="1200"/>
          </a:p>
          <a:p>
            <a:pPr indent="0" lvl="0" marL="0" rtl="0" algn="l">
              <a:lnSpc>
                <a:spcPct val="115000"/>
              </a:lnSpc>
              <a:spcBef>
                <a:spcPts val="1200"/>
              </a:spcBef>
              <a:spcAft>
                <a:spcPts val="0"/>
              </a:spcAft>
              <a:buClr>
                <a:schemeClr val="dk1"/>
              </a:buClr>
              <a:buSzPts val="1100"/>
              <a:buFont typeface="Arial"/>
              <a:buNone/>
            </a:pPr>
            <a:r>
              <a:rPr b="1" lang="en-GB" sz="1200"/>
              <a:t>Foreboding</a:t>
            </a:r>
            <a:br>
              <a:rPr b="1" lang="en-GB" sz="1200"/>
            </a:br>
            <a:r>
              <a:rPr i="1" lang="en-GB" sz="1200"/>
              <a:t>Definition:</a:t>
            </a:r>
            <a:r>
              <a:rPr lang="en-GB" sz="1200"/>
              <a:t> Suggesting something bad will happen.</a:t>
            </a:r>
            <a:br>
              <a:rPr lang="en-GB" sz="1200"/>
            </a:br>
            <a:r>
              <a:rPr i="1" lang="en-GB" sz="1200"/>
              <a:t>Model sentence:</a:t>
            </a:r>
            <a:r>
              <a:rPr lang="en-GB" sz="1200"/>
              <a:t> The foreboding atmosphere builds tension throughout the poem.</a:t>
            </a:r>
            <a:endParaRPr sz="1200"/>
          </a:p>
          <a:p>
            <a:pPr indent="0" lvl="0" marL="0" rtl="0" algn="l">
              <a:lnSpc>
                <a:spcPct val="115000"/>
              </a:lnSpc>
              <a:spcBef>
                <a:spcPts val="1200"/>
              </a:spcBef>
              <a:spcAft>
                <a:spcPts val="1200"/>
              </a:spcAft>
              <a:buClr>
                <a:schemeClr val="dk1"/>
              </a:buClr>
              <a:buSzPts val="1100"/>
              <a:buFont typeface="Arial"/>
              <a:buNone/>
            </a:pPr>
            <a:r>
              <a:rPr b="1" lang="en-GB" sz="1200"/>
              <a:t>Resigned</a:t>
            </a:r>
            <a:br>
              <a:rPr b="1" lang="en-GB" sz="1200"/>
            </a:br>
            <a:r>
              <a:rPr i="1" lang="en-GB" sz="1200"/>
              <a:t>Definition:</a:t>
            </a:r>
            <a:r>
              <a:rPr lang="en-GB" sz="1200"/>
              <a:t> Accepting something unpleasant without resistance.</a:t>
            </a:r>
            <a:br>
              <a:rPr lang="en-GB" sz="1200"/>
            </a:br>
            <a:r>
              <a:rPr i="1" lang="en-GB" sz="1200"/>
              <a:t>Model sentence:</a:t>
            </a:r>
            <a:r>
              <a:rPr lang="en-GB" sz="1200"/>
              <a:t> The speaker’s resigned tone suggests acceptance of fate.</a:t>
            </a:r>
            <a:endParaRPr sz="12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3d70f17fd0d_0_126"/>
          <p:cNvSpPr txBox="1"/>
          <p:nvPr>
            <p:ph idx="1" type="body"/>
          </p:nvPr>
        </p:nvSpPr>
        <p:spPr>
          <a:xfrm>
            <a:off x="342900" y="338675"/>
            <a:ext cx="6172200" cy="7829400"/>
          </a:xfrm>
          <a:prstGeom prst="rect">
            <a:avLst/>
          </a:prstGeom>
        </p:spPr>
        <p:txBody>
          <a:bodyPr anchorCtr="0" anchor="t" bIns="45700" lIns="91425" spcFirstLastPara="1" rIns="91425" wrap="square" tIns="45700">
            <a:normAutofit/>
          </a:bodyPr>
          <a:lstStyle/>
          <a:p>
            <a:pPr indent="0" lvl="0" marL="0" rtl="0" algn="l">
              <a:lnSpc>
                <a:spcPct val="115000"/>
              </a:lnSpc>
              <a:spcBef>
                <a:spcPts val="1800"/>
              </a:spcBef>
              <a:spcAft>
                <a:spcPts val="0"/>
              </a:spcAft>
              <a:buClr>
                <a:schemeClr val="dk1"/>
              </a:buClr>
              <a:buSzPts val="1100"/>
              <a:buFont typeface="Arial"/>
              <a:buNone/>
            </a:pPr>
            <a:r>
              <a:rPr b="1" lang="en-GB" sz="1200"/>
              <a:t>5. Argument / Thesis Vocabulary</a:t>
            </a:r>
            <a:endParaRPr b="1" sz="1200"/>
          </a:p>
          <a:p>
            <a:pPr indent="0" lvl="0" marL="0" rtl="0" algn="l">
              <a:lnSpc>
                <a:spcPct val="115000"/>
              </a:lnSpc>
              <a:spcBef>
                <a:spcPts val="1200"/>
              </a:spcBef>
              <a:spcAft>
                <a:spcPts val="0"/>
              </a:spcAft>
              <a:buClr>
                <a:schemeClr val="dk1"/>
              </a:buClr>
              <a:buSzPts val="1100"/>
              <a:buFont typeface="Arial"/>
              <a:buNone/>
            </a:pPr>
            <a:r>
              <a:rPr b="1" lang="en-GB" sz="1200"/>
              <a:t>Suggests that…</a:t>
            </a:r>
            <a:br>
              <a:rPr b="1" lang="en-GB" sz="1200"/>
            </a:br>
            <a:r>
              <a:rPr i="1" lang="en-GB" sz="1200"/>
              <a:t>Model sentence:</a:t>
            </a:r>
            <a:r>
              <a:rPr lang="en-GB" sz="1200"/>
              <a:t> The poem suggests that power inevitably corrupts those who hold it.</a:t>
            </a:r>
            <a:endParaRPr sz="1200"/>
          </a:p>
          <a:p>
            <a:pPr indent="0" lvl="0" marL="0" rtl="0" algn="l">
              <a:lnSpc>
                <a:spcPct val="115000"/>
              </a:lnSpc>
              <a:spcBef>
                <a:spcPts val="1200"/>
              </a:spcBef>
              <a:spcAft>
                <a:spcPts val="0"/>
              </a:spcAft>
              <a:buClr>
                <a:schemeClr val="dk1"/>
              </a:buClr>
              <a:buSzPts val="1100"/>
              <a:buFont typeface="Arial"/>
              <a:buNone/>
            </a:pPr>
            <a:r>
              <a:rPr b="1" lang="en-GB" sz="1200"/>
              <a:t>Implies that…</a:t>
            </a:r>
            <a:br>
              <a:rPr b="1" lang="en-GB" sz="1200"/>
            </a:br>
            <a:r>
              <a:rPr i="1" lang="en-GB" sz="1200"/>
              <a:t>Model sentence:</a:t>
            </a:r>
            <a:r>
              <a:rPr lang="en-GB" sz="1200"/>
              <a:t> The structure implies that conflict is unavoidable.</a:t>
            </a:r>
            <a:endParaRPr sz="1200"/>
          </a:p>
          <a:p>
            <a:pPr indent="0" lvl="0" marL="0" rtl="0" algn="l">
              <a:lnSpc>
                <a:spcPct val="115000"/>
              </a:lnSpc>
              <a:spcBef>
                <a:spcPts val="1200"/>
              </a:spcBef>
              <a:spcAft>
                <a:spcPts val="0"/>
              </a:spcAft>
              <a:buClr>
                <a:schemeClr val="dk1"/>
              </a:buClr>
              <a:buSzPts val="1100"/>
              <a:buFont typeface="Arial"/>
              <a:buNone/>
            </a:pPr>
            <a:r>
              <a:rPr b="1" lang="en-GB" sz="1200"/>
              <a:t>Challenges the idea that…</a:t>
            </a:r>
            <a:br>
              <a:rPr b="1" lang="en-GB" sz="1200"/>
            </a:br>
            <a:r>
              <a:rPr i="1" lang="en-GB" sz="1200"/>
              <a:t>Model sentence:</a:t>
            </a:r>
            <a:r>
              <a:rPr lang="en-GB" sz="1200"/>
              <a:t> The poet challenges the idea that war is heroic.</a:t>
            </a:r>
            <a:endParaRPr sz="1200"/>
          </a:p>
          <a:p>
            <a:pPr indent="0" lvl="0" marL="0" rtl="0" algn="l">
              <a:lnSpc>
                <a:spcPct val="115000"/>
              </a:lnSpc>
              <a:spcBef>
                <a:spcPts val="1200"/>
              </a:spcBef>
              <a:spcAft>
                <a:spcPts val="0"/>
              </a:spcAft>
              <a:buClr>
                <a:schemeClr val="dk1"/>
              </a:buClr>
              <a:buSzPts val="1100"/>
              <a:buFont typeface="Arial"/>
              <a:buNone/>
            </a:pPr>
            <a:r>
              <a:rPr b="1" lang="en-GB" sz="1200"/>
              <a:t>Reflects the notion that…</a:t>
            </a:r>
            <a:br>
              <a:rPr b="1" lang="en-GB" sz="1200"/>
            </a:br>
            <a:r>
              <a:rPr i="1" lang="en-GB" sz="1200"/>
              <a:t>Model sentence:</a:t>
            </a:r>
            <a:r>
              <a:rPr lang="en-GB" sz="1200"/>
              <a:t> The imagery reflects the notion that nature is indifferent to human suffering.</a:t>
            </a:r>
            <a:endParaRPr sz="1200"/>
          </a:p>
          <a:p>
            <a:pPr indent="0" lvl="0" marL="0" rtl="0" algn="l">
              <a:spcBef>
                <a:spcPts val="1200"/>
              </a:spcBef>
              <a:spcAft>
                <a:spcPts val="0"/>
              </a:spcAft>
              <a:buClr>
                <a:schemeClr val="dk1"/>
              </a:buClr>
              <a:buSzPts val="1100"/>
              <a:buFont typeface="Arial"/>
              <a:buNone/>
            </a:pPr>
            <a:r>
              <a:t/>
            </a:r>
            <a:endParaRPr sz="12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3d70f17fd0d_0_28"/>
          <p:cNvSpPr txBox="1"/>
          <p:nvPr>
            <p:ph type="title"/>
          </p:nvPr>
        </p:nvSpPr>
        <p:spPr>
          <a:xfrm>
            <a:off x="233775" y="247956"/>
            <a:ext cx="6390600" cy="1018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Thesis Sentence Structures</a:t>
            </a:r>
            <a:endParaRPr/>
          </a:p>
        </p:txBody>
      </p:sp>
      <p:sp>
        <p:nvSpPr>
          <p:cNvPr id="353" name="Google Shape;353;g3d70f17fd0d_0_28"/>
          <p:cNvSpPr txBox="1"/>
          <p:nvPr>
            <p:ph idx="1" type="body"/>
          </p:nvPr>
        </p:nvSpPr>
        <p:spPr>
          <a:xfrm>
            <a:off x="233775" y="1266096"/>
            <a:ext cx="3000000" cy="4978200"/>
          </a:xfrm>
          <a:prstGeom prst="rect">
            <a:avLst/>
          </a:prstGeom>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1400"/>
              </a:spcBef>
              <a:spcAft>
                <a:spcPts val="0"/>
              </a:spcAft>
              <a:buClr>
                <a:schemeClr val="dk1"/>
              </a:buClr>
              <a:buSzPts val="1100"/>
              <a:buFont typeface="Arial"/>
              <a:buNone/>
            </a:pPr>
            <a:r>
              <a:rPr b="1" lang="en-GB" sz="1300">
                <a:solidFill>
                  <a:schemeClr val="dk1"/>
                </a:solidFill>
              </a:rPr>
              <a:t>1. At first glance thesis</a:t>
            </a:r>
            <a:endParaRPr b="1" sz="1300">
              <a:solidFill>
                <a:schemeClr val="dk1"/>
              </a:solidFill>
            </a:endParaRPr>
          </a:p>
          <a:p>
            <a:pPr indent="0" lvl="0" marL="0" rtl="0" algn="l">
              <a:spcBef>
                <a:spcPts val="1200"/>
              </a:spcBef>
              <a:spcAft>
                <a:spcPts val="0"/>
              </a:spcAft>
              <a:buClr>
                <a:schemeClr val="dk1"/>
              </a:buClr>
              <a:buSzPts val="1100"/>
              <a:buFont typeface="Arial"/>
              <a:buNone/>
            </a:pPr>
            <a:r>
              <a:rPr lang="en-GB" sz="1100">
                <a:solidFill>
                  <a:schemeClr val="dk1"/>
                </a:solidFill>
              </a:rPr>
              <a:t>Use this when identifying the </a:t>
            </a:r>
            <a:r>
              <a:rPr i="1" lang="en-GB" sz="1100">
                <a:solidFill>
                  <a:schemeClr val="dk1"/>
                </a:solidFill>
              </a:rPr>
              <a:t>surface meaning</a:t>
            </a:r>
            <a:r>
              <a:rPr lang="en-GB" sz="1100">
                <a:solidFill>
                  <a:schemeClr val="dk1"/>
                </a:solidFill>
              </a:rPr>
              <a:t> of a text.</a:t>
            </a:r>
            <a:endParaRPr sz="1100">
              <a:solidFill>
                <a:schemeClr val="dk1"/>
              </a:solidFill>
            </a:endParaRPr>
          </a:p>
          <a:p>
            <a:pPr indent="0" lvl="0" marL="381000" marR="381000" rtl="0" algn="l">
              <a:spcBef>
                <a:spcPts val="1200"/>
              </a:spcBef>
              <a:spcAft>
                <a:spcPts val="0"/>
              </a:spcAft>
              <a:buClr>
                <a:schemeClr val="dk1"/>
              </a:buClr>
              <a:buSzPts val="1100"/>
              <a:buFont typeface="Arial"/>
              <a:buNone/>
            </a:pPr>
            <a:r>
              <a:rPr b="1" lang="en-GB" sz="1100">
                <a:solidFill>
                  <a:schemeClr val="dk1"/>
                </a:solidFill>
              </a:rPr>
              <a:t>At first glance,</a:t>
            </a:r>
            <a:r>
              <a:rPr lang="en-GB" sz="1100">
                <a:solidFill>
                  <a:schemeClr val="dk1"/>
                </a:solidFill>
              </a:rPr>
              <a:t> Shakespeare presents ______ as ______, however, on closer inspection we realise that ______.</a:t>
            </a:r>
            <a:endParaRPr sz="1100">
              <a:solidFill>
                <a:schemeClr val="dk1"/>
              </a:solidFill>
            </a:endParaRPr>
          </a:p>
          <a:p>
            <a:pPr indent="0" lvl="0" marL="0" rtl="0" algn="l">
              <a:spcBef>
                <a:spcPts val="1200"/>
              </a:spcBef>
              <a:spcAft>
                <a:spcPts val="0"/>
              </a:spcAft>
              <a:buClr>
                <a:schemeClr val="dk1"/>
              </a:buClr>
              <a:buSzPts val="1100"/>
              <a:buFont typeface="Arial"/>
              <a:buNone/>
            </a:pPr>
            <a:r>
              <a:rPr b="1" lang="en-GB" sz="1100">
                <a:solidFill>
                  <a:schemeClr val="dk1"/>
                </a:solidFill>
              </a:rPr>
              <a:t>Example prompt words you might use:</a:t>
            </a:r>
            <a:br>
              <a:rPr b="1" lang="en-GB" sz="1100">
                <a:solidFill>
                  <a:schemeClr val="dk1"/>
                </a:solidFill>
              </a:rPr>
            </a:br>
            <a:r>
              <a:rPr lang="en-GB" sz="1100">
                <a:solidFill>
                  <a:schemeClr val="dk1"/>
                </a:solidFill>
              </a:rPr>
              <a:t> </a:t>
            </a:r>
            <a:r>
              <a:rPr i="1" lang="en-GB" sz="1100">
                <a:solidFill>
                  <a:schemeClr val="dk1"/>
                </a:solidFill>
              </a:rPr>
              <a:t>fate / love / fear / control / inevitability</a:t>
            </a:r>
            <a:endParaRPr i="1" sz="1100">
              <a:solidFill>
                <a:schemeClr val="dk1"/>
              </a:solidFill>
            </a:endParaRPr>
          </a:p>
          <a:p>
            <a:pPr indent="0" lvl="0" marL="0" rtl="0" algn="l">
              <a:spcBef>
                <a:spcPts val="1400"/>
              </a:spcBef>
              <a:spcAft>
                <a:spcPts val="0"/>
              </a:spcAft>
              <a:buClr>
                <a:schemeClr val="dk1"/>
              </a:buClr>
              <a:buSzPts val="1100"/>
              <a:buFont typeface="Arial"/>
              <a:buNone/>
            </a:pPr>
            <a:r>
              <a:rPr b="1" lang="en-GB" sz="1300">
                <a:solidFill>
                  <a:schemeClr val="dk1"/>
                </a:solidFill>
              </a:rPr>
              <a:t>2. Although thesis</a:t>
            </a:r>
            <a:endParaRPr b="1" sz="1300">
              <a:solidFill>
                <a:schemeClr val="dk1"/>
              </a:solidFill>
            </a:endParaRPr>
          </a:p>
          <a:p>
            <a:pPr indent="0" lvl="0" marL="0" rtl="0" algn="l">
              <a:spcBef>
                <a:spcPts val="1200"/>
              </a:spcBef>
              <a:spcAft>
                <a:spcPts val="0"/>
              </a:spcAft>
              <a:buClr>
                <a:schemeClr val="dk1"/>
              </a:buClr>
              <a:buSzPts val="1100"/>
              <a:buFont typeface="Arial"/>
              <a:buNone/>
            </a:pPr>
            <a:r>
              <a:rPr lang="en-GB" sz="1100">
                <a:solidFill>
                  <a:schemeClr val="dk1"/>
                </a:solidFill>
              </a:rPr>
              <a:t>Use this to show </a:t>
            </a:r>
            <a:r>
              <a:rPr i="1" lang="en-GB" sz="1100">
                <a:solidFill>
                  <a:schemeClr val="dk1"/>
                </a:solidFill>
              </a:rPr>
              <a:t>surface meaning vs deeper meaning</a:t>
            </a:r>
            <a:r>
              <a:rPr lang="en-GB" sz="1100">
                <a:solidFill>
                  <a:schemeClr val="dk1"/>
                </a:solidFill>
              </a:rPr>
              <a:t>.</a:t>
            </a:r>
            <a:endParaRPr sz="1100">
              <a:solidFill>
                <a:schemeClr val="dk1"/>
              </a:solidFill>
            </a:endParaRPr>
          </a:p>
          <a:p>
            <a:pPr indent="0" lvl="0" marL="381000" marR="381000" rtl="0" algn="l">
              <a:spcBef>
                <a:spcPts val="1200"/>
              </a:spcBef>
              <a:spcAft>
                <a:spcPts val="0"/>
              </a:spcAft>
              <a:buClr>
                <a:schemeClr val="dk1"/>
              </a:buClr>
              <a:buSzPts val="1100"/>
              <a:buFont typeface="Arial"/>
              <a:buNone/>
            </a:pPr>
            <a:r>
              <a:rPr b="1" lang="en-GB" sz="1100">
                <a:solidFill>
                  <a:schemeClr val="dk1"/>
                </a:solidFill>
              </a:rPr>
              <a:t>Although</a:t>
            </a:r>
            <a:r>
              <a:rPr lang="en-GB" sz="1100">
                <a:solidFill>
                  <a:schemeClr val="dk1"/>
                </a:solidFill>
              </a:rPr>
              <a:t> Shakespeare initially presents ______ as ______, </a:t>
            </a:r>
            <a:r>
              <a:rPr b="1" lang="en-GB" sz="1100">
                <a:solidFill>
                  <a:schemeClr val="dk1"/>
                </a:solidFill>
              </a:rPr>
              <a:t>he ultimately suggests</a:t>
            </a:r>
            <a:r>
              <a:rPr lang="en-GB" sz="1100">
                <a:solidFill>
                  <a:schemeClr val="dk1"/>
                </a:solidFill>
              </a:rPr>
              <a:t> that ______.</a:t>
            </a:r>
            <a:endParaRPr sz="1100">
              <a:solidFill>
                <a:schemeClr val="dk1"/>
              </a:solidFill>
            </a:endParaRPr>
          </a:p>
          <a:p>
            <a:pPr indent="0" lvl="0" marL="0" rtl="0" algn="l">
              <a:spcBef>
                <a:spcPts val="1200"/>
              </a:spcBef>
              <a:spcAft>
                <a:spcPts val="0"/>
              </a:spcAft>
              <a:buClr>
                <a:schemeClr val="dk1"/>
              </a:buClr>
              <a:buSzPts val="1100"/>
              <a:buFont typeface="Arial"/>
              <a:buNone/>
            </a:pPr>
            <a:r>
              <a:rPr lang="en-GB" sz="1100">
                <a:solidFill>
                  <a:schemeClr val="dk1"/>
                </a:solidFill>
              </a:rPr>
              <a:t>OR (more sophisticated)</a:t>
            </a:r>
            <a:endParaRPr sz="1100">
              <a:solidFill>
                <a:schemeClr val="dk1"/>
              </a:solidFill>
            </a:endParaRPr>
          </a:p>
          <a:p>
            <a:pPr indent="0" lvl="0" marL="381000" marR="381000" rtl="0" algn="l">
              <a:spcBef>
                <a:spcPts val="1200"/>
              </a:spcBef>
              <a:spcAft>
                <a:spcPts val="0"/>
              </a:spcAft>
              <a:buNone/>
            </a:pPr>
            <a:r>
              <a:rPr b="1" lang="en-GB" sz="1100">
                <a:solidFill>
                  <a:schemeClr val="dk1"/>
                </a:solidFill>
              </a:rPr>
              <a:t>Although</a:t>
            </a:r>
            <a:r>
              <a:rPr lang="en-GB" sz="1100">
                <a:solidFill>
                  <a:schemeClr val="dk1"/>
                </a:solidFill>
              </a:rPr>
              <a:t> ______ appears to ______, Shakespeare reveals that ______.</a:t>
            </a:r>
            <a:endParaRPr/>
          </a:p>
        </p:txBody>
      </p:sp>
      <p:sp>
        <p:nvSpPr>
          <p:cNvPr id="354" name="Google Shape;354;g3d70f17fd0d_0_28"/>
          <p:cNvSpPr txBox="1"/>
          <p:nvPr>
            <p:ph idx="2" type="body"/>
          </p:nvPr>
        </p:nvSpPr>
        <p:spPr>
          <a:xfrm>
            <a:off x="3624375" y="1266104"/>
            <a:ext cx="3000000" cy="4978200"/>
          </a:xfrm>
          <a:prstGeom prst="rect">
            <a:avLst/>
          </a:prstGeom>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5000"/>
              </a:lnSpc>
              <a:spcBef>
                <a:spcPts val="1400"/>
              </a:spcBef>
              <a:spcAft>
                <a:spcPts val="0"/>
              </a:spcAft>
              <a:buClr>
                <a:schemeClr val="dk1"/>
              </a:buClr>
              <a:buSzPts val="770"/>
              <a:buFont typeface="Arial"/>
              <a:buNone/>
            </a:pPr>
            <a:r>
              <a:rPr b="1" lang="en-GB" sz="1310">
                <a:solidFill>
                  <a:schemeClr val="dk1"/>
                </a:solidFill>
              </a:rPr>
              <a:t>3. Because thesis</a:t>
            </a:r>
            <a:endParaRPr b="1" sz="1310">
              <a:solidFill>
                <a:schemeClr val="dk1"/>
              </a:solidFill>
            </a:endParaRPr>
          </a:p>
          <a:p>
            <a:pPr indent="0" lvl="0" marL="0" rtl="0" algn="l">
              <a:lnSpc>
                <a:spcPct val="95000"/>
              </a:lnSpc>
              <a:spcBef>
                <a:spcPts val="1200"/>
              </a:spcBef>
              <a:spcAft>
                <a:spcPts val="0"/>
              </a:spcAft>
              <a:buClr>
                <a:schemeClr val="dk1"/>
              </a:buClr>
              <a:buSzPts val="770"/>
              <a:buFont typeface="Arial"/>
              <a:buNone/>
            </a:pPr>
            <a:r>
              <a:rPr lang="en-GB" sz="1170">
                <a:solidFill>
                  <a:schemeClr val="dk1"/>
                </a:solidFill>
              </a:rPr>
              <a:t>Use this to explain </a:t>
            </a:r>
            <a:r>
              <a:rPr i="1" lang="en-GB" sz="1170">
                <a:solidFill>
                  <a:schemeClr val="dk1"/>
                </a:solidFill>
              </a:rPr>
              <a:t>why</a:t>
            </a:r>
            <a:r>
              <a:rPr lang="en-GB" sz="1170">
                <a:solidFill>
                  <a:schemeClr val="dk1"/>
                </a:solidFill>
              </a:rPr>
              <a:t> the writer presents ideas in a certain way.</a:t>
            </a:r>
            <a:endParaRPr sz="1170">
              <a:solidFill>
                <a:schemeClr val="dk1"/>
              </a:solidFill>
            </a:endParaRPr>
          </a:p>
          <a:p>
            <a:pPr indent="0" lvl="0" marL="381000" marR="381000" rtl="0" algn="l">
              <a:lnSpc>
                <a:spcPct val="95000"/>
              </a:lnSpc>
              <a:spcBef>
                <a:spcPts val="1200"/>
              </a:spcBef>
              <a:spcAft>
                <a:spcPts val="0"/>
              </a:spcAft>
              <a:buClr>
                <a:schemeClr val="dk1"/>
              </a:buClr>
              <a:buSzPts val="770"/>
              <a:buFont typeface="Arial"/>
              <a:buNone/>
            </a:pPr>
            <a:r>
              <a:rPr lang="en-GB" sz="1170">
                <a:solidFill>
                  <a:schemeClr val="dk1"/>
                </a:solidFill>
              </a:rPr>
              <a:t>Shakespeare suggests that ______ </a:t>
            </a:r>
            <a:r>
              <a:rPr b="1" lang="en-GB" sz="1170">
                <a:solidFill>
                  <a:schemeClr val="dk1"/>
                </a:solidFill>
              </a:rPr>
              <a:t>because</a:t>
            </a:r>
            <a:r>
              <a:rPr lang="en-GB" sz="1170">
                <a:solidFill>
                  <a:schemeClr val="dk1"/>
                </a:solidFill>
              </a:rPr>
              <a:t> ______.</a:t>
            </a:r>
            <a:endParaRPr sz="1170">
              <a:solidFill>
                <a:schemeClr val="dk1"/>
              </a:solidFill>
            </a:endParaRPr>
          </a:p>
          <a:p>
            <a:pPr indent="0" lvl="0" marL="0" rtl="0" algn="l">
              <a:lnSpc>
                <a:spcPct val="95000"/>
              </a:lnSpc>
              <a:spcBef>
                <a:spcPts val="1200"/>
              </a:spcBef>
              <a:spcAft>
                <a:spcPts val="0"/>
              </a:spcAft>
              <a:buClr>
                <a:schemeClr val="dk1"/>
              </a:buClr>
              <a:buSzPts val="770"/>
              <a:buFont typeface="Arial"/>
              <a:buNone/>
            </a:pPr>
            <a:r>
              <a:rPr lang="en-GB" sz="1170">
                <a:solidFill>
                  <a:schemeClr val="dk1"/>
                </a:solidFill>
              </a:rPr>
              <a:t>OR (linked to methods)</a:t>
            </a:r>
            <a:endParaRPr sz="1170">
              <a:solidFill>
                <a:schemeClr val="dk1"/>
              </a:solidFill>
            </a:endParaRPr>
          </a:p>
          <a:p>
            <a:pPr indent="0" lvl="0" marL="381000" marR="381000" rtl="0" algn="l">
              <a:lnSpc>
                <a:spcPct val="95000"/>
              </a:lnSpc>
              <a:spcBef>
                <a:spcPts val="1200"/>
              </a:spcBef>
              <a:spcAft>
                <a:spcPts val="0"/>
              </a:spcAft>
              <a:buClr>
                <a:schemeClr val="dk1"/>
              </a:buClr>
              <a:buSzPts val="770"/>
              <a:buFont typeface="Arial"/>
              <a:buNone/>
            </a:pPr>
            <a:r>
              <a:rPr lang="en-GB" sz="1170">
                <a:solidFill>
                  <a:schemeClr val="dk1"/>
                </a:solidFill>
              </a:rPr>
              <a:t>Shakespeare presents ______ </a:t>
            </a:r>
            <a:r>
              <a:rPr b="1" lang="en-GB" sz="1170">
                <a:solidFill>
                  <a:schemeClr val="dk1"/>
                </a:solidFill>
              </a:rPr>
              <a:t>because</a:t>
            </a:r>
            <a:r>
              <a:rPr lang="en-GB" sz="1170">
                <a:solidFill>
                  <a:schemeClr val="dk1"/>
                </a:solidFill>
              </a:rPr>
              <a:t> the use of ______ emphasises ______.</a:t>
            </a:r>
            <a:endParaRPr sz="1170">
              <a:solidFill>
                <a:schemeClr val="dk1"/>
              </a:solidFill>
            </a:endParaRPr>
          </a:p>
          <a:p>
            <a:pPr indent="0" lvl="0" marL="0" rtl="0" algn="l">
              <a:lnSpc>
                <a:spcPct val="95000"/>
              </a:lnSpc>
              <a:spcBef>
                <a:spcPts val="1400"/>
              </a:spcBef>
              <a:spcAft>
                <a:spcPts val="0"/>
              </a:spcAft>
              <a:buClr>
                <a:schemeClr val="dk1"/>
              </a:buClr>
              <a:buSzPts val="770"/>
              <a:buFont typeface="Arial"/>
              <a:buNone/>
            </a:pPr>
            <a:r>
              <a:rPr b="1" lang="en-GB" sz="1310">
                <a:solidFill>
                  <a:schemeClr val="dk1"/>
                </a:solidFill>
              </a:rPr>
              <a:t>4. Despite thesis</a:t>
            </a:r>
            <a:endParaRPr b="1" sz="1310">
              <a:solidFill>
                <a:schemeClr val="dk1"/>
              </a:solidFill>
            </a:endParaRPr>
          </a:p>
          <a:p>
            <a:pPr indent="0" lvl="0" marL="0" rtl="0" algn="l">
              <a:lnSpc>
                <a:spcPct val="95000"/>
              </a:lnSpc>
              <a:spcBef>
                <a:spcPts val="1200"/>
              </a:spcBef>
              <a:spcAft>
                <a:spcPts val="0"/>
              </a:spcAft>
              <a:buClr>
                <a:schemeClr val="dk1"/>
              </a:buClr>
              <a:buSzPts val="770"/>
              <a:buFont typeface="Arial"/>
              <a:buNone/>
            </a:pPr>
            <a:r>
              <a:rPr lang="en-GB" sz="1170">
                <a:solidFill>
                  <a:schemeClr val="dk1"/>
                </a:solidFill>
              </a:rPr>
              <a:t>Use this to show </a:t>
            </a:r>
            <a:r>
              <a:rPr i="1" lang="en-GB" sz="1170">
                <a:solidFill>
                  <a:schemeClr val="dk1"/>
                </a:solidFill>
              </a:rPr>
              <a:t>contrast or challenge</a:t>
            </a:r>
            <a:r>
              <a:rPr lang="en-GB" sz="1170">
                <a:solidFill>
                  <a:schemeClr val="dk1"/>
                </a:solidFill>
              </a:rPr>
              <a:t>.</a:t>
            </a:r>
            <a:endParaRPr sz="1170">
              <a:solidFill>
                <a:schemeClr val="dk1"/>
              </a:solidFill>
            </a:endParaRPr>
          </a:p>
          <a:p>
            <a:pPr indent="0" lvl="0" marL="381000" marR="381000" rtl="0" algn="l">
              <a:lnSpc>
                <a:spcPct val="95000"/>
              </a:lnSpc>
              <a:spcBef>
                <a:spcPts val="1200"/>
              </a:spcBef>
              <a:spcAft>
                <a:spcPts val="0"/>
              </a:spcAft>
              <a:buClr>
                <a:schemeClr val="dk1"/>
              </a:buClr>
              <a:buSzPts val="770"/>
              <a:buFont typeface="Arial"/>
              <a:buNone/>
            </a:pPr>
            <a:r>
              <a:rPr b="1" lang="en-GB" sz="1170">
                <a:solidFill>
                  <a:schemeClr val="dk1"/>
                </a:solidFill>
              </a:rPr>
              <a:t>Despite</a:t>
            </a:r>
            <a:r>
              <a:rPr lang="en-GB" sz="1170">
                <a:solidFill>
                  <a:schemeClr val="dk1"/>
                </a:solidFill>
              </a:rPr>
              <a:t> ______, Shakespeare suggests that ______.</a:t>
            </a:r>
            <a:endParaRPr sz="1170">
              <a:solidFill>
                <a:schemeClr val="dk1"/>
              </a:solidFill>
            </a:endParaRPr>
          </a:p>
          <a:p>
            <a:pPr indent="0" lvl="0" marL="0" rtl="0" algn="l">
              <a:lnSpc>
                <a:spcPct val="95000"/>
              </a:lnSpc>
              <a:spcBef>
                <a:spcPts val="1200"/>
              </a:spcBef>
              <a:spcAft>
                <a:spcPts val="0"/>
              </a:spcAft>
              <a:buClr>
                <a:schemeClr val="dk1"/>
              </a:buClr>
              <a:buSzPts val="770"/>
              <a:buFont typeface="Arial"/>
              <a:buNone/>
            </a:pPr>
            <a:r>
              <a:rPr lang="en-GB" sz="1170">
                <a:solidFill>
                  <a:schemeClr val="dk1"/>
                </a:solidFill>
              </a:rPr>
              <a:t>OR (character-focused)</a:t>
            </a:r>
            <a:endParaRPr sz="1170">
              <a:solidFill>
                <a:schemeClr val="dk1"/>
              </a:solidFill>
            </a:endParaRPr>
          </a:p>
          <a:p>
            <a:pPr indent="0" lvl="0" marL="381000" marR="381000" rtl="0" algn="l">
              <a:lnSpc>
                <a:spcPct val="95000"/>
              </a:lnSpc>
              <a:spcBef>
                <a:spcPts val="1200"/>
              </a:spcBef>
              <a:spcAft>
                <a:spcPts val="0"/>
              </a:spcAft>
              <a:buClr>
                <a:schemeClr val="dk1"/>
              </a:buClr>
              <a:buSzPts val="770"/>
              <a:buFont typeface="Arial"/>
              <a:buNone/>
            </a:pPr>
            <a:r>
              <a:rPr b="1" lang="en-GB" sz="1170">
                <a:solidFill>
                  <a:schemeClr val="dk1"/>
                </a:solidFill>
              </a:rPr>
              <a:t>Despite</a:t>
            </a:r>
            <a:r>
              <a:rPr lang="en-GB" sz="1170">
                <a:solidFill>
                  <a:schemeClr val="dk1"/>
                </a:solidFill>
              </a:rPr>
              <a:t> being presented as ______, ______ ultimately ______.</a:t>
            </a:r>
            <a:endParaRPr sz="1170">
              <a:solidFill>
                <a:schemeClr val="dk1"/>
              </a:solidFill>
            </a:endParaRPr>
          </a:p>
          <a:p>
            <a:pPr indent="0" lvl="0" marL="0" rtl="0" algn="l">
              <a:lnSpc>
                <a:spcPct val="95000"/>
              </a:lnSpc>
              <a:spcBef>
                <a:spcPts val="640"/>
              </a:spcBef>
              <a:spcAft>
                <a:spcPts val="0"/>
              </a:spcAft>
              <a:buClr>
                <a:schemeClr val="dk1"/>
              </a:buClr>
              <a:buSzPts val="770"/>
              <a:buFont typeface="Arial"/>
              <a:buNone/>
            </a:pPr>
            <a:r>
              <a:t/>
            </a:r>
            <a:endParaRPr sz="1660"/>
          </a:p>
          <a:p>
            <a:pPr indent="0" lvl="0" marL="0" rtl="0" algn="l">
              <a:lnSpc>
                <a:spcPct val="95000"/>
              </a:lnSpc>
              <a:spcBef>
                <a:spcPts val="640"/>
              </a:spcBef>
              <a:spcAft>
                <a:spcPts val="0"/>
              </a:spcAft>
              <a:buSzPts val="770"/>
              <a:buNone/>
            </a:pPr>
            <a:r>
              <a:t/>
            </a:r>
            <a:endParaRPr sz="1380"/>
          </a:p>
        </p:txBody>
      </p:sp>
      <p:sp>
        <p:nvSpPr>
          <p:cNvPr id="355" name="Google Shape;355;g3d70f17fd0d_0_28"/>
          <p:cNvSpPr/>
          <p:nvPr/>
        </p:nvSpPr>
        <p:spPr>
          <a:xfrm>
            <a:off x="321725" y="6587075"/>
            <a:ext cx="5981700" cy="17652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alibri"/>
                <a:ea typeface="Calibri"/>
                <a:cs typeface="Calibri"/>
                <a:sym typeface="Calibri"/>
              </a:rPr>
              <a:t>Big ideas</a:t>
            </a:r>
            <a:endParaRPr b="1">
              <a:latin typeface="Calibri"/>
              <a:ea typeface="Calibri"/>
              <a:cs typeface="Calibri"/>
              <a:sym typeface="Calibri"/>
            </a:endParaRPr>
          </a:p>
          <a:p>
            <a:pPr indent="0" lvl="0" marL="0" rtl="0" algn="ctr">
              <a:spcBef>
                <a:spcPts val="0"/>
              </a:spcBef>
              <a:spcAft>
                <a:spcPts val="0"/>
              </a:spcAft>
              <a:buNone/>
            </a:pPr>
            <a:r>
              <a:rPr lang="en-GB">
                <a:latin typeface="Calibri"/>
                <a:ea typeface="Calibri"/>
                <a:cs typeface="Calibri"/>
                <a:sym typeface="Calibri"/>
              </a:rPr>
              <a:t> Write 3 thesis statements for possible exam questions. You can either create your own question or use past papers.</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38817dbb001_0_27"/>
          <p:cNvSpPr txBox="1"/>
          <p:nvPr>
            <p:ph type="title"/>
          </p:nvPr>
        </p:nvSpPr>
        <p:spPr>
          <a:xfrm>
            <a:off x="342900" y="366184"/>
            <a:ext cx="6172200" cy="1524000"/>
          </a:xfrm>
          <a:prstGeom prst="rect">
            <a:avLst/>
          </a:prstGeom>
        </p:spPr>
        <p:txBody>
          <a:bodyPr anchorCtr="0" anchor="ctr" bIns="45700" lIns="91425" spcFirstLastPara="1" rIns="91425" wrap="square" tIns="45700">
            <a:noAutofit/>
          </a:bodyPr>
          <a:lstStyle/>
          <a:p>
            <a:pPr indent="0" lvl="0" marL="0" rtl="0" algn="ctr">
              <a:lnSpc>
                <a:spcPct val="115000"/>
              </a:lnSpc>
              <a:spcBef>
                <a:spcPts val="1200"/>
              </a:spcBef>
              <a:spcAft>
                <a:spcPts val="1200"/>
              </a:spcAft>
              <a:buNone/>
            </a:pPr>
            <a:r>
              <a:rPr lang="en-GB" sz="4800"/>
              <a:t>Power and Conflict comparing methods</a:t>
            </a:r>
            <a:endParaRPr sz="4800"/>
          </a:p>
        </p:txBody>
      </p:sp>
      <p:graphicFrame>
        <p:nvGraphicFramePr>
          <p:cNvPr id="362" name="Google Shape;362;g38817dbb001_0_27"/>
          <p:cNvGraphicFramePr/>
          <p:nvPr/>
        </p:nvGraphicFramePr>
        <p:xfrm>
          <a:off x="169963" y="3661800"/>
          <a:ext cx="3000000" cy="3000000"/>
        </p:xfrm>
        <a:graphic>
          <a:graphicData uri="http://schemas.openxmlformats.org/drawingml/2006/table">
            <a:tbl>
              <a:tblPr>
                <a:noFill/>
                <a:tableStyleId>{37D7210D-DEF9-4315-8C0E-BFA531144CA0}</a:tableStyleId>
              </a:tblPr>
              <a:tblGrid>
                <a:gridCol w="1117375"/>
                <a:gridCol w="2110625"/>
                <a:gridCol w="1531225"/>
                <a:gridCol w="1758850"/>
              </a:tblGrid>
              <a:tr h="190500">
                <a:tc>
                  <a:txBody>
                    <a:bodyPr/>
                    <a:lstStyle/>
                    <a:p>
                      <a:pPr indent="0" lvl="0" marL="0" rtl="0" algn="l">
                        <a:lnSpc>
                          <a:spcPct val="115000"/>
                        </a:lnSpc>
                        <a:spcBef>
                          <a:spcPts val="1200"/>
                        </a:spcBef>
                        <a:spcAft>
                          <a:spcPts val="1200"/>
                        </a:spcAft>
                        <a:buNone/>
                      </a:pPr>
                      <a:r>
                        <a:rPr lang="en-GB" sz="1100"/>
                        <a:t>Method</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GB" sz="1100"/>
                        <a:t>Quote</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GB" sz="1100"/>
                        <a:t>Poems</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i="1" lang="en-GB" sz="1100">
                          <a:latin typeface="Calibri"/>
                          <a:ea typeface="Calibri"/>
                          <a:cs typeface="Calibri"/>
                          <a:sym typeface="Calibri"/>
                        </a:rPr>
                        <a:t>Analysis bullet points</a:t>
                      </a:r>
                      <a:endParaRPr i="1" sz="1100">
                        <a:latin typeface="Calibri"/>
                        <a:ea typeface="Calibri"/>
                        <a:cs typeface="Calibri"/>
                        <a:sym typeface="Calibri"/>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71575">
                <a:tc>
                  <a:txBody>
                    <a:bodyPr/>
                    <a:lstStyle/>
                    <a:p>
                      <a:pPr indent="0" lvl="0" marL="0" rtl="0" algn="l">
                        <a:lnSpc>
                          <a:spcPct val="115000"/>
                        </a:lnSpc>
                        <a:spcBef>
                          <a:spcPts val="1200"/>
                        </a:spcBef>
                        <a:spcAft>
                          <a:spcPts val="1200"/>
                        </a:spcAft>
                        <a:buNone/>
                      </a:pPr>
                      <a:r>
                        <a:rPr lang="en-GB" sz="1100"/>
                        <a:t>Parenthesis</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100"/>
                        <a:t>1. ‘- yes, grandfather’s boat -’</a:t>
                      </a:r>
                      <a:endParaRPr sz="1100"/>
                    </a:p>
                    <a:p>
                      <a:pPr indent="0" lvl="0" marL="0" rtl="0" algn="l">
                        <a:lnSpc>
                          <a:spcPct val="115000"/>
                        </a:lnSpc>
                        <a:spcBef>
                          <a:spcPts val="1200"/>
                        </a:spcBef>
                        <a:spcAft>
                          <a:spcPts val="0"/>
                        </a:spcAft>
                        <a:buNone/>
                      </a:pPr>
                      <a:r>
                        <a:rPr lang="en-GB" sz="1100"/>
                        <a:t>2. (since none puts by/The curtain I have drawn for you, but I)</a:t>
                      </a:r>
                      <a:endParaRPr sz="1100"/>
                    </a:p>
                    <a:p>
                      <a:pPr indent="0" lvl="0" marL="0" rtl="0" algn="l">
                        <a:lnSpc>
                          <a:spcPct val="115000"/>
                        </a:lnSpc>
                        <a:spcBef>
                          <a:spcPts val="1200"/>
                        </a:spcBef>
                        <a:spcAft>
                          <a:spcPts val="1200"/>
                        </a:spcAft>
                        <a:buNone/>
                      </a:pPr>
                      <a:r>
                        <a:rPr lang="en-GB" sz="1100"/>
                        <a:t>3. (led by her)</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100"/>
                        <a:t>1.  </a:t>
                      </a:r>
                      <a:endParaRPr sz="1100"/>
                    </a:p>
                    <a:p>
                      <a:pPr indent="0" lvl="0" marL="0" rtl="0" algn="l">
                        <a:lnSpc>
                          <a:spcPct val="115000"/>
                        </a:lnSpc>
                        <a:spcBef>
                          <a:spcPts val="1200"/>
                        </a:spcBef>
                        <a:spcAft>
                          <a:spcPts val="0"/>
                        </a:spcAft>
                        <a:buNone/>
                      </a:pPr>
                      <a:r>
                        <a:rPr lang="en-GB" sz="1100"/>
                        <a:t>2.  </a:t>
                      </a:r>
                      <a:endParaRPr sz="1100"/>
                    </a:p>
                    <a:p>
                      <a:pPr indent="0" lvl="0" marL="0" rtl="0" algn="l">
                        <a:lnSpc>
                          <a:spcPct val="115000"/>
                        </a:lnSpc>
                        <a:spcBef>
                          <a:spcPts val="1200"/>
                        </a:spcBef>
                        <a:spcAft>
                          <a:spcPts val="1200"/>
                        </a:spcAft>
                        <a:buNone/>
                      </a:pPr>
                      <a:r>
                        <a:rPr lang="en-GB" sz="1100"/>
                        <a:t>3.  </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GB" sz="1100"/>
                        <a:t> </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23975">
                <a:tc>
                  <a:txBody>
                    <a:bodyPr/>
                    <a:lstStyle/>
                    <a:p>
                      <a:pPr indent="0" lvl="0" marL="0" rtl="0" algn="l">
                        <a:lnSpc>
                          <a:spcPct val="115000"/>
                        </a:lnSpc>
                        <a:spcBef>
                          <a:spcPts val="1200"/>
                        </a:spcBef>
                        <a:spcAft>
                          <a:spcPts val="1200"/>
                        </a:spcAft>
                        <a:buNone/>
                      </a:pPr>
                      <a:r>
                        <a:rPr lang="en-GB" sz="1100"/>
                        <a:t>Rhetorical question</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100"/>
                        <a:t>1. ‘When can their glory fade?</a:t>
                      </a:r>
                      <a:endParaRPr sz="1100"/>
                    </a:p>
                    <a:p>
                      <a:pPr indent="0" lvl="0" marL="0" rtl="0" algn="l">
                        <a:lnSpc>
                          <a:spcPct val="115000"/>
                        </a:lnSpc>
                        <a:spcBef>
                          <a:spcPts val="1200"/>
                        </a:spcBef>
                        <a:spcAft>
                          <a:spcPts val="0"/>
                        </a:spcAft>
                        <a:buNone/>
                      </a:pPr>
                      <a:r>
                        <a:rPr lang="en-GB" sz="1100"/>
                        <a:t>2. ‘She had/A heart - how shall I say?’</a:t>
                      </a:r>
                      <a:endParaRPr sz="1100"/>
                    </a:p>
                    <a:p>
                      <a:pPr indent="0" lvl="0" marL="0" rtl="0" algn="l">
                        <a:lnSpc>
                          <a:spcPct val="115000"/>
                        </a:lnSpc>
                        <a:spcBef>
                          <a:spcPts val="1200"/>
                        </a:spcBef>
                        <a:spcAft>
                          <a:spcPts val="0"/>
                        </a:spcAft>
                        <a:buNone/>
                      </a:pPr>
                      <a:r>
                        <a:rPr lang="en-GB" sz="1100"/>
                        <a:t>3. ‘Is it that we are dying?”</a:t>
                      </a:r>
                      <a:endParaRPr sz="1100"/>
                    </a:p>
                    <a:p>
                      <a:pPr indent="0" lvl="0" marL="0" rtl="0" algn="l">
                        <a:lnSpc>
                          <a:spcPct val="115000"/>
                        </a:lnSpc>
                        <a:spcBef>
                          <a:spcPts val="1200"/>
                        </a:spcBef>
                        <a:spcAft>
                          <a:spcPts val="1200"/>
                        </a:spcAft>
                        <a:buNone/>
                      </a:pPr>
                      <a:r>
                        <a:rPr lang="en-GB" sz="1100"/>
                        <a:t>4. ‘What are we doing here?’</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100"/>
                        <a:t>1.</a:t>
                      </a:r>
                      <a:endParaRPr sz="1100"/>
                    </a:p>
                    <a:p>
                      <a:pPr indent="0" lvl="0" marL="0" rtl="0" algn="l">
                        <a:lnSpc>
                          <a:spcPct val="115000"/>
                        </a:lnSpc>
                        <a:spcBef>
                          <a:spcPts val="1200"/>
                        </a:spcBef>
                        <a:spcAft>
                          <a:spcPts val="0"/>
                        </a:spcAft>
                        <a:buNone/>
                      </a:pPr>
                      <a:r>
                        <a:rPr lang="en-GB" sz="1100"/>
                        <a:t>2.</a:t>
                      </a:r>
                      <a:endParaRPr sz="1100"/>
                    </a:p>
                    <a:p>
                      <a:pPr indent="0" lvl="0" marL="0" rtl="0" algn="l">
                        <a:lnSpc>
                          <a:spcPct val="115000"/>
                        </a:lnSpc>
                        <a:spcBef>
                          <a:spcPts val="1200"/>
                        </a:spcBef>
                        <a:spcAft>
                          <a:spcPts val="0"/>
                        </a:spcAft>
                        <a:buNone/>
                      </a:pPr>
                      <a:r>
                        <a:rPr lang="en-GB" sz="1100"/>
                        <a:t>3.</a:t>
                      </a:r>
                      <a:endParaRPr sz="1100"/>
                    </a:p>
                    <a:p>
                      <a:pPr indent="0" lvl="0" marL="0" rtl="0" algn="l">
                        <a:lnSpc>
                          <a:spcPct val="115000"/>
                        </a:lnSpc>
                        <a:spcBef>
                          <a:spcPts val="1200"/>
                        </a:spcBef>
                        <a:spcAft>
                          <a:spcPts val="1200"/>
                        </a:spcAft>
                        <a:buNone/>
                      </a:pPr>
                      <a:r>
                        <a:rPr lang="en-GB" sz="1100"/>
                        <a:t>4.</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GB" sz="1100"/>
                        <a:t> </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363" name="Google Shape;363;g38817dbb001_0_27"/>
          <p:cNvSpPr txBox="1"/>
          <p:nvPr/>
        </p:nvSpPr>
        <p:spPr>
          <a:xfrm>
            <a:off x="545275" y="2306975"/>
            <a:ext cx="5452800" cy="93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latin typeface="Calibri"/>
                <a:ea typeface="Calibri"/>
                <a:cs typeface="Calibri"/>
                <a:sym typeface="Calibri"/>
              </a:rPr>
              <a:t>Task 1 Name the poems.</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latin typeface="Calibri"/>
                <a:ea typeface="Calibri"/>
                <a:cs typeface="Calibri"/>
                <a:sym typeface="Calibri"/>
              </a:rPr>
              <a:t>Task 2 Explain their effects - are the effects the same or different? Bullet point connotations/inference/writers’ intentions/context - similar to your quote by rote method. </a:t>
            </a:r>
            <a:endParaRPr sz="1200">
              <a:solidFill>
                <a:schemeClr val="dk1"/>
              </a:solidFill>
              <a:latin typeface="Calibri"/>
              <a:ea typeface="Calibri"/>
              <a:cs typeface="Calibri"/>
              <a:sym typeface="Calibri"/>
            </a:endParaRPr>
          </a:p>
          <a:p>
            <a:pPr indent="0" lvl="0" marL="0" rtl="0" algn="l">
              <a:spcBef>
                <a:spcPts val="120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3d70f17fd0d_0_218"/>
          <p:cNvSpPr txBox="1"/>
          <p:nvPr>
            <p:ph type="title"/>
          </p:nvPr>
        </p:nvSpPr>
        <p:spPr>
          <a:xfrm>
            <a:off x="342900" y="-110066"/>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sz="3000"/>
              <a:t>Themes: How to Write a Thesis Statement (for </a:t>
            </a:r>
            <a:r>
              <a:rPr i="1" lang="en-GB" sz="3000"/>
              <a:t>An Inspector Calls</a:t>
            </a:r>
            <a:r>
              <a:rPr lang="en-GB" sz="3000"/>
              <a:t>)</a:t>
            </a:r>
            <a:endParaRPr sz="3000"/>
          </a:p>
        </p:txBody>
      </p:sp>
      <p:sp>
        <p:nvSpPr>
          <p:cNvPr id="120" name="Google Shape;120;g3d70f17fd0d_0_218"/>
          <p:cNvSpPr txBox="1"/>
          <p:nvPr>
            <p:ph idx="1" type="body"/>
          </p:nvPr>
        </p:nvSpPr>
        <p:spPr>
          <a:xfrm>
            <a:off x="342900" y="1228726"/>
            <a:ext cx="6172200" cy="60345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0"/>
              </a:spcAft>
              <a:buClr>
                <a:schemeClr val="dk1"/>
              </a:buClr>
              <a:buSzPts val="1100"/>
              <a:buFont typeface="Arial"/>
              <a:buNone/>
            </a:pPr>
            <a:r>
              <a:rPr b="1" lang="en-GB" sz="1200"/>
              <a:t>1. What is a thesis statement?</a:t>
            </a:r>
            <a:endParaRPr b="1" sz="1200"/>
          </a:p>
          <a:p>
            <a:pPr indent="0" lvl="0" marL="0" rtl="0" algn="l">
              <a:lnSpc>
                <a:spcPct val="115000"/>
              </a:lnSpc>
              <a:spcBef>
                <a:spcPts val="1200"/>
              </a:spcBef>
              <a:spcAft>
                <a:spcPts val="0"/>
              </a:spcAft>
              <a:buClr>
                <a:schemeClr val="dk1"/>
              </a:buClr>
              <a:buSzPts val="1100"/>
              <a:buFont typeface="Arial"/>
              <a:buNone/>
            </a:pPr>
            <a:r>
              <a:rPr lang="en-GB" sz="1200"/>
              <a:t>A </a:t>
            </a:r>
            <a:r>
              <a:rPr b="1" lang="en-GB" sz="1200"/>
              <a:t>thesis statement</a:t>
            </a:r>
            <a:r>
              <a:rPr lang="en-GB" sz="1200"/>
              <a:t> is the central argument of your essay. It’s usually 1–2 sentences in the introduction that:</a:t>
            </a:r>
            <a:endParaRPr sz="1200"/>
          </a:p>
          <a:p>
            <a:pPr indent="-304800" lvl="0" marL="457200" rtl="0" algn="l">
              <a:lnSpc>
                <a:spcPct val="115000"/>
              </a:lnSpc>
              <a:spcBef>
                <a:spcPts val="1200"/>
              </a:spcBef>
              <a:spcAft>
                <a:spcPts val="0"/>
              </a:spcAft>
              <a:buSzPts val="1200"/>
              <a:buChar char="●"/>
            </a:pPr>
            <a:r>
              <a:rPr lang="en-GB" sz="1200"/>
              <a:t>Directly </a:t>
            </a:r>
            <a:r>
              <a:rPr b="1" lang="en-GB" sz="1200"/>
              <a:t>answers the question</a:t>
            </a:r>
            <a:r>
              <a:rPr lang="en-GB" sz="1200"/>
              <a:t>.</a:t>
            </a:r>
            <a:endParaRPr sz="1200"/>
          </a:p>
          <a:p>
            <a:pPr indent="-304800" lvl="0" marL="457200" rtl="0" algn="l">
              <a:lnSpc>
                <a:spcPct val="115000"/>
              </a:lnSpc>
              <a:spcBef>
                <a:spcPts val="0"/>
              </a:spcBef>
              <a:spcAft>
                <a:spcPts val="0"/>
              </a:spcAft>
              <a:buSzPts val="1200"/>
              <a:buChar char="●"/>
            </a:pPr>
            <a:r>
              <a:rPr lang="en-GB" sz="1200"/>
              <a:t>Takes a </a:t>
            </a:r>
            <a:r>
              <a:rPr b="1" lang="en-GB" sz="1200"/>
              <a:t>clear stance</a:t>
            </a:r>
            <a:r>
              <a:rPr lang="en-GB" sz="1200"/>
              <a:t> on the theme/character/idea.</a:t>
            </a:r>
            <a:endParaRPr sz="1200"/>
          </a:p>
          <a:p>
            <a:pPr indent="-304800" lvl="0" marL="457200" rtl="0" algn="l">
              <a:lnSpc>
                <a:spcPct val="115000"/>
              </a:lnSpc>
              <a:spcBef>
                <a:spcPts val="0"/>
              </a:spcBef>
              <a:spcAft>
                <a:spcPts val="0"/>
              </a:spcAft>
              <a:buSzPts val="1200"/>
              <a:buChar char="●"/>
            </a:pPr>
            <a:r>
              <a:rPr lang="en-GB" sz="1200"/>
              <a:t>Can be </a:t>
            </a:r>
            <a:r>
              <a:rPr b="1" lang="en-GB" sz="1200"/>
              <a:t>expanded into topic sentences</a:t>
            </a:r>
            <a:r>
              <a:rPr lang="en-GB" sz="1200"/>
              <a:t> for body paragraphs.</a:t>
            </a:r>
            <a:endParaRPr sz="1200"/>
          </a:p>
          <a:p>
            <a:pPr indent="0" lvl="0" marL="0" rtl="0" algn="l">
              <a:lnSpc>
                <a:spcPct val="115000"/>
              </a:lnSpc>
              <a:spcBef>
                <a:spcPts val="1400"/>
              </a:spcBef>
              <a:spcAft>
                <a:spcPts val="0"/>
              </a:spcAft>
              <a:buClr>
                <a:schemeClr val="dk1"/>
              </a:buClr>
              <a:buSzPts val="1100"/>
              <a:buFont typeface="Arial"/>
              <a:buNone/>
            </a:pPr>
            <a:r>
              <a:rPr b="1" lang="en-GB" sz="1200"/>
              <a:t>2. Formula for a strong thesis</a:t>
            </a:r>
            <a:endParaRPr b="1" sz="1200"/>
          </a:p>
          <a:p>
            <a:pPr indent="0" lvl="0" marL="0" rtl="0" algn="l">
              <a:lnSpc>
                <a:spcPct val="115000"/>
              </a:lnSpc>
              <a:spcBef>
                <a:spcPts val="1200"/>
              </a:spcBef>
              <a:spcAft>
                <a:spcPts val="0"/>
              </a:spcAft>
              <a:buClr>
                <a:schemeClr val="dk1"/>
              </a:buClr>
              <a:buSzPts val="1100"/>
              <a:buFont typeface="Arial"/>
              <a:buNone/>
            </a:pPr>
            <a:r>
              <a:rPr b="1" lang="en-GB" sz="1200"/>
              <a:t>[Theme/character] is presented by Priestley as [judgement/argument], in order to [writer’s intention / effect on audience].</a:t>
            </a:r>
            <a:endParaRPr b="1" sz="1200"/>
          </a:p>
          <a:p>
            <a:pPr indent="0" lvl="0" marL="0" rtl="0" algn="l">
              <a:lnSpc>
                <a:spcPct val="115000"/>
              </a:lnSpc>
              <a:spcBef>
                <a:spcPts val="1400"/>
              </a:spcBef>
              <a:spcAft>
                <a:spcPts val="0"/>
              </a:spcAft>
              <a:buClr>
                <a:schemeClr val="dk1"/>
              </a:buClr>
              <a:buSzPts val="1100"/>
              <a:buFont typeface="Arial"/>
              <a:buNone/>
            </a:pPr>
            <a:r>
              <a:rPr b="1" lang="en-GB" sz="1200"/>
              <a:t>3. Example – </a:t>
            </a:r>
            <a:r>
              <a:rPr b="1" i="1" lang="en-GB" sz="1200"/>
              <a:t>Social Responsibility</a:t>
            </a:r>
            <a:endParaRPr b="1" i="1" sz="1200"/>
          </a:p>
          <a:p>
            <a:pPr indent="-304800" lvl="0" marL="457200" rtl="0" algn="l">
              <a:lnSpc>
                <a:spcPct val="115000"/>
              </a:lnSpc>
              <a:spcBef>
                <a:spcPts val="1200"/>
              </a:spcBef>
              <a:spcAft>
                <a:spcPts val="0"/>
              </a:spcAft>
              <a:buSzPts val="1200"/>
              <a:buChar char="●"/>
            </a:pPr>
            <a:r>
              <a:rPr b="1" lang="en-GB" sz="1200"/>
              <a:t>One-sentence summary:</a:t>
            </a:r>
            <a:r>
              <a:rPr lang="en-GB" sz="1200"/>
              <a:t> Social responsibility is shown as essential for a fairer society.</a:t>
            </a:r>
            <a:endParaRPr sz="1200"/>
          </a:p>
          <a:p>
            <a:pPr indent="-304800" lvl="0" marL="457200" rtl="0" algn="l">
              <a:lnSpc>
                <a:spcPct val="115000"/>
              </a:lnSpc>
              <a:spcBef>
                <a:spcPts val="0"/>
              </a:spcBef>
              <a:spcAft>
                <a:spcPts val="0"/>
              </a:spcAft>
              <a:buSzPts val="1200"/>
              <a:buChar char="●"/>
            </a:pPr>
            <a:r>
              <a:rPr b="1" lang="en-GB" sz="1200"/>
              <a:t>Key quotation:</a:t>
            </a:r>
            <a:r>
              <a:rPr lang="en-GB" sz="1200"/>
              <a:t> </a:t>
            </a:r>
            <a:r>
              <a:rPr i="1" lang="en-GB" sz="1200"/>
              <a:t>‘We are members of one body. We are responsible for each other.’</a:t>
            </a:r>
            <a:endParaRPr i="1" sz="1200"/>
          </a:p>
          <a:p>
            <a:pPr indent="-304800" lvl="0" marL="457200" rtl="0" algn="l">
              <a:lnSpc>
                <a:spcPct val="115000"/>
              </a:lnSpc>
              <a:spcBef>
                <a:spcPts val="0"/>
              </a:spcBef>
              <a:spcAft>
                <a:spcPts val="0"/>
              </a:spcAft>
              <a:buSzPts val="1200"/>
              <a:buChar char="●"/>
            </a:pPr>
            <a:r>
              <a:rPr b="1" lang="en-GB" sz="1200"/>
              <a:t>Thesis statement:</a:t>
            </a:r>
            <a:r>
              <a:rPr lang="en-GB" sz="1200"/>
              <a:t> Priestley presents social responsibility as a moral duty, showing that ignoring it leads to tragic consequences, in order to encourage his audience to embrace socialist values.</a:t>
            </a:r>
            <a:endParaRPr sz="1200"/>
          </a:p>
          <a:p>
            <a:pPr indent="0" lvl="0" marL="0" rtl="0" algn="l">
              <a:lnSpc>
                <a:spcPct val="115000"/>
              </a:lnSpc>
              <a:spcBef>
                <a:spcPts val="1400"/>
              </a:spcBef>
              <a:spcAft>
                <a:spcPts val="0"/>
              </a:spcAft>
              <a:buClr>
                <a:schemeClr val="dk1"/>
              </a:buClr>
              <a:buSzPts val="1100"/>
              <a:buFont typeface="Arial"/>
              <a:buNone/>
            </a:pPr>
            <a:r>
              <a:rPr b="1" lang="en-GB" sz="1200"/>
              <a:t>4. Quick Practice Task (5 minutes)</a:t>
            </a:r>
            <a:endParaRPr b="1" sz="1200"/>
          </a:p>
          <a:p>
            <a:pPr indent="-304800" lvl="0" marL="457200" rtl="0" algn="l">
              <a:lnSpc>
                <a:spcPct val="115000"/>
              </a:lnSpc>
              <a:spcBef>
                <a:spcPts val="1200"/>
              </a:spcBef>
              <a:spcAft>
                <a:spcPts val="0"/>
              </a:spcAft>
              <a:buSzPts val="1200"/>
              <a:buAutoNum type="arabicPeriod"/>
            </a:pPr>
            <a:r>
              <a:rPr lang="en-GB" sz="1200"/>
              <a:t>Pick </a:t>
            </a:r>
            <a:r>
              <a:rPr b="1" lang="en-GB" sz="1200"/>
              <a:t>one theme</a:t>
            </a:r>
            <a:r>
              <a:rPr lang="en-GB" sz="1200"/>
              <a:t> (e.g., Gender, Generations, Social Class).</a:t>
            </a:r>
            <a:endParaRPr sz="1200"/>
          </a:p>
          <a:p>
            <a:pPr indent="-304800" lvl="0" marL="457200" rtl="0" algn="l">
              <a:lnSpc>
                <a:spcPct val="115000"/>
              </a:lnSpc>
              <a:spcBef>
                <a:spcPts val="0"/>
              </a:spcBef>
              <a:spcAft>
                <a:spcPts val="0"/>
              </a:spcAft>
              <a:buSzPts val="1200"/>
              <a:buFont typeface="Calibri"/>
              <a:buAutoNum type="arabicPeriod"/>
            </a:pPr>
            <a:r>
              <a:rPr lang="en-GB" sz="1200"/>
              <a:t>Write:</a:t>
            </a:r>
            <a:endParaRPr sz="1200"/>
          </a:p>
          <a:p>
            <a:pPr indent="-304800" lvl="1" marL="914400" rtl="0" algn="l">
              <a:lnSpc>
                <a:spcPct val="115000"/>
              </a:lnSpc>
              <a:spcBef>
                <a:spcPts val="0"/>
              </a:spcBef>
              <a:spcAft>
                <a:spcPts val="0"/>
              </a:spcAft>
              <a:buSzPts val="1200"/>
              <a:buChar char="○"/>
            </a:pPr>
            <a:r>
              <a:rPr lang="en-GB" sz="1200"/>
              <a:t>A </a:t>
            </a:r>
            <a:r>
              <a:rPr b="1" lang="en-GB" sz="1200"/>
              <a:t>1-sentence summary</a:t>
            </a:r>
            <a:r>
              <a:rPr lang="en-GB" sz="1200"/>
              <a:t> of how Priestley presents it.</a:t>
            </a:r>
            <a:endParaRPr sz="1200"/>
          </a:p>
          <a:p>
            <a:pPr indent="-304800" lvl="1" marL="914400" rtl="0" algn="l">
              <a:lnSpc>
                <a:spcPct val="115000"/>
              </a:lnSpc>
              <a:spcBef>
                <a:spcPts val="0"/>
              </a:spcBef>
              <a:spcAft>
                <a:spcPts val="0"/>
              </a:spcAft>
              <a:buSzPts val="1200"/>
              <a:buChar char="○"/>
            </a:pPr>
            <a:r>
              <a:rPr lang="en-GB" sz="1200"/>
              <a:t>A </a:t>
            </a:r>
            <a:r>
              <a:rPr b="1" lang="en-GB" sz="1200"/>
              <a:t>quotation</a:t>
            </a:r>
            <a:r>
              <a:rPr lang="en-GB" sz="1200"/>
              <a:t> that supports your point.</a:t>
            </a:r>
            <a:endParaRPr sz="1200"/>
          </a:p>
          <a:p>
            <a:pPr indent="-304800" lvl="1" marL="914400" rtl="0" algn="l">
              <a:lnSpc>
                <a:spcPct val="115000"/>
              </a:lnSpc>
              <a:spcBef>
                <a:spcPts val="0"/>
              </a:spcBef>
              <a:spcAft>
                <a:spcPts val="0"/>
              </a:spcAft>
              <a:buSzPts val="1200"/>
              <a:buChar char="○"/>
            </a:pPr>
            <a:r>
              <a:rPr lang="en-GB" sz="1200"/>
              <a:t>A </a:t>
            </a:r>
            <a:r>
              <a:rPr b="1" lang="en-GB" sz="1200"/>
              <a:t>thesis statement</a:t>
            </a:r>
            <a:r>
              <a:rPr lang="en-GB" sz="1200"/>
              <a:t> linking Priestley’s message to the audience.</a:t>
            </a:r>
            <a:endParaRPr sz="1200"/>
          </a:p>
          <a:p>
            <a:pPr indent="0" lvl="0" marL="0" rtl="0" algn="l">
              <a:lnSpc>
                <a:spcPct val="115000"/>
              </a:lnSpc>
              <a:spcBef>
                <a:spcPts val="1400"/>
              </a:spcBef>
              <a:spcAft>
                <a:spcPts val="0"/>
              </a:spcAft>
              <a:buClr>
                <a:schemeClr val="dk1"/>
              </a:buClr>
              <a:buSzPts val="1100"/>
              <a:buFont typeface="Arial"/>
              <a:buNone/>
            </a:pPr>
            <a:r>
              <a:rPr b="1" lang="en-GB" sz="1200"/>
              <a:t>5. Bonus Challenge</a:t>
            </a:r>
            <a:endParaRPr b="1" sz="1200"/>
          </a:p>
          <a:p>
            <a:pPr indent="0" lvl="0" marL="0" rtl="0" algn="l">
              <a:lnSpc>
                <a:spcPct val="115000"/>
              </a:lnSpc>
              <a:spcBef>
                <a:spcPts val="1200"/>
              </a:spcBef>
              <a:spcAft>
                <a:spcPts val="0"/>
              </a:spcAft>
              <a:buClr>
                <a:schemeClr val="dk1"/>
              </a:buClr>
              <a:buSzPts val="1100"/>
              <a:buFont typeface="Arial"/>
              <a:buNone/>
            </a:pPr>
            <a:r>
              <a:rPr lang="en-GB" sz="1200"/>
              <a:t>Transform your thesis into </a:t>
            </a:r>
            <a:r>
              <a:rPr b="1" lang="en-GB" sz="1200"/>
              <a:t>3 sub-points</a:t>
            </a:r>
            <a:r>
              <a:rPr lang="en-GB" sz="1200"/>
              <a:t> (potential body paragraphs).</a:t>
            </a:r>
            <a:br>
              <a:rPr lang="en-GB" sz="1200"/>
            </a:br>
            <a:r>
              <a:rPr lang="en-GB" sz="1200"/>
              <a:t>Example for Social Responsibility:</a:t>
            </a:r>
            <a:endParaRPr sz="1200"/>
          </a:p>
          <a:p>
            <a:pPr indent="-304800" lvl="0" marL="457200" rtl="0" algn="l">
              <a:lnSpc>
                <a:spcPct val="115000"/>
              </a:lnSpc>
              <a:spcBef>
                <a:spcPts val="1200"/>
              </a:spcBef>
              <a:spcAft>
                <a:spcPts val="0"/>
              </a:spcAft>
              <a:buSzPts val="1200"/>
              <a:buFont typeface="Calibri"/>
              <a:buAutoNum type="arabicPeriod"/>
            </a:pPr>
            <a:r>
              <a:rPr lang="en-GB" sz="1200"/>
              <a:t>Mr Birling embodies selfishness and neglect of duty.</a:t>
            </a:r>
            <a:endParaRPr sz="1200"/>
          </a:p>
          <a:p>
            <a:pPr indent="-304800" lvl="0" marL="457200" rtl="0" algn="l">
              <a:lnSpc>
                <a:spcPct val="115000"/>
              </a:lnSpc>
              <a:spcBef>
                <a:spcPts val="0"/>
              </a:spcBef>
              <a:spcAft>
                <a:spcPts val="0"/>
              </a:spcAft>
              <a:buSzPts val="1200"/>
              <a:buFont typeface="Calibri"/>
              <a:buAutoNum type="arabicPeriod"/>
            </a:pPr>
            <a:r>
              <a:rPr lang="en-GB" sz="1200"/>
              <a:t>Sheila shows how individuals can change and accept responsibility.</a:t>
            </a:r>
            <a:endParaRPr sz="1200"/>
          </a:p>
          <a:p>
            <a:pPr indent="-304800" lvl="0" marL="457200" rtl="0" algn="l">
              <a:lnSpc>
                <a:spcPct val="115000"/>
              </a:lnSpc>
              <a:spcBef>
                <a:spcPts val="0"/>
              </a:spcBef>
              <a:spcAft>
                <a:spcPts val="0"/>
              </a:spcAft>
              <a:buSzPts val="1200"/>
              <a:buFont typeface="Calibri"/>
              <a:buAutoNum type="arabicPeriod"/>
            </a:pPr>
            <a:r>
              <a:rPr lang="en-GB" sz="1200"/>
              <a:t>The Inspector is Priestley’s voice, teaching collective responsibility.</a:t>
            </a:r>
            <a:endParaRPr sz="12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graphicFrame>
        <p:nvGraphicFramePr>
          <p:cNvPr id="369" name="Google Shape;369;g38817dbb001_0_36"/>
          <p:cNvGraphicFramePr/>
          <p:nvPr/>
        </p:nvGraphicFramePr>
        <p:xfrm>
          <a:off x="152400" y="152400"/>
          <a:ext cx="3000000" cy="3000000"/>
        </p:xfrm>
        <a:graphic>
          <a:graphicData uri="http://schemas.openxmlformats.org/drawingml/2006/table">
            <a:tbl>
              <a:tblPr>
                <a:noFill/>
                <a:tableStyleId>{37D7210D-DEF9-4315-8C0E-BFA531144CA0}</a:tableStyleId>
              </a:tblPr>
              <a:tblGrid>
                <a:gridCol w="1131775"/>
                <a:gridCol w="2137775"/>
                <a:gridCol w="1550950"/>
                <a:gridCol w="1781500"/>
              </a:tblGrid>
              <a:tr h="1797150">
                <a:tc>
                  <a:txBody>
                    <a:bodyPr/>
                    <a:lstStyle/>
                    <a:p>
                      <a:pPr indent="0" lvl="0" marL="0" rtl="0" algn="l">
                        <a:lnSpc>
                          <a:spcPct val="115000"/>
                        </a:lnSpc>
                        <a:spcBef>
                          <a:spcPts val="1200"/>
                        </a:spcBef>
                        <a:spcAft>
                          <a:spcPts val="1200"/>
                        </a:spcAft>
                        <a:buNone/>
                      </a:pPr>
                      <a:r>
                        <a:rPr lang="en-GB" sz="1050"/>
                        <a:t>Oxymoron</a:t>
                      </a:r>
                      <a:endParaRPr sz="105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050"/>
                        <a:t>1.‘Exploding comfortably’</a:t>
                      </a:r>
                      <a:endParaRPr sz="1050"/>
                    </a:p>
                    <a:p>
                      <a:pPr indent="0" lvl="0" marL="0" rtl="0" algn="l">
                        <a:lnSpc>
                          <a:spcPct val="115000"/>
                        </a:lnSpc>
                        <a:spcBef>
                          <a:spcPts val="1200"/>
                        </a:spcBef>
                        <a:spcAft>
                          <a:spcPts val="0"/>
                        </a:spcAft>
                        <a:buNone/>
                      </a:pPr>
                      <a:r>
                        <a:rPr lang="en-GB" sz="1050"/>
                        <a:t>2.‘troubled pleasure’</a:t>
                      </a:r>
                      <a:endParaRPr sz="1050"/>
                    </a:p>
                    <a:p>
                      <a:pPr indent="0" lvl="0" marL="0" rtl="0" algn="l">
                        <a:lnSpc>
                          <a:spcPct val="115000"/>
                        </a:lnSpc>
                        <a:spcBef>
                          <a:spcPts val="1200"/>
                        </a:spcBef>
                        <a:spcAft>
                          <a:spcPts val="0"/>
                        </a:spcAft>
                        <a:buNone/>
                      </a:pPr>
                      <a:r>
                        <a:rPr lang="en-GB" sz="1050"/>
                        <a:t>3.‘marriage hearse’</a:t>
                      </a:r>
                      <a:endParaRPr sz="1050"/>
                    </a:p>
                    <a:p>
                      <a:pPr indent="0" lvl="0" marL="0" rtl="0" algn="l">
                        <a:lnSpc>
                          <a:spcPct val="115000"/>
                        </a:lnSpc>
                        <a:spcBef>
                          <a:spcPts val="1200"/>
                        </a:spcBef>
                        <a:spcAft>
                          <a:spcPts val="1200"/>
                        </a:spcAft>
                        <a:buNone/>
                      </a:pPr>
                      <a:r>
                        <a:rPr lang="en-GB" sz="1050"/>
                        <a:t>4.‘We are bombarded by empty air’</a:t>
                      </a:r>
                      <a:endParaRPr sz="105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050"/>
                        <a:t>1.  </a:t>
                      </a:r>
                      <a:endParaRPr sz="1050"/>
                    </a:p>
                    <a:p>
                      <a:pPr indent="0" lvl="0" marL="0" rtl="0" algn="l">
                        <a:lnSpc>
                          <a:spcPct val="115000"/>
                        </a:lnSpc>
                        <a:spcBef>
                          <a:spcPts val="1200"/>
                        </a:spcBef>
                        <a:spcAft>
                          <a:spcPts val="0"/>
                        </a:spcAft>
                        <a:buNone/>
                      </a:pPr>
                      <a:r>
                        <a:rPr lang="en-GB" sz="1050"/>
                        <a:t>2.  </a:t>
                      </a:r>
                      <a:endParaRPr sz="1050"/>
                    </a:p>
                    <a:p>
                      <a:pPr indent="0" lvl="0" marL="0" rtl="0" algn="l">
                        <a:lnSpc>
                          <a:spcPct val="115000"/>
                        </a:lnSpc>
                        <a:spcBef>
                          <a:spcPts val="1200"/>
                        </a:spcBef>
                        <a:spcAft>
                          <a:spcPts val="0"/>
                        </a:spcAft>
                        <a:buNone/>
                      </a:pPr>
                      <a:r>
                        <a:rPr lang="en-GB" sz="1050"/>
                        <a:t>3.  </a:t>
                      </a:r>
                      <a:endParaRPr sz="1050"/>
                    </a:p>
                    <a:p>
                      <a:pPr indent="0" lvl="0" marL="0" rtl="0" algn="l">
                        <a:lnSpc>
                          <a:spcPct val="115000"/>
                        </a:lnSpc>
                        <a:spcBef>
                          <a:spcPts val="1200"/>
                        </a:spcBef>
                        <a:spcAft>
                          <a:spcPts val="1200"/>
                        </a:spcAft>
                        <a:buNone/>
                      </a:pPr>
                      <a:r>
                        <a:rPr lang="en-GB" sz="1050"/>
                        <a:t>4.  </a:t>
                      </a:r>
                      <a:endParaRPr sz="105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GB" sz="1050"/>
                        <a:t> </a:t>
                      </a:r>
                      <a:endParaRPr sz="105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47550">
                <a:tc>
                  <a:txBody>
                    <a:bodyPr/>
                    <a:lstStyle/>
                    <a:p>
                      <a:pPr indent="0" lvl="0" marL="0" rtl="0" algn="l">
                        <a:lnSpc>
                          <a:spcPct val="115000"/>
                        </a:lnSpc>
                        <a:spcBef>
                          <a:spcPts val="1200"/>
                        </a:spcBef>
                        <a:spcAft>
                          <a:spcPts val="1200"/>
                        </a:spcAft>
                        <a:buNone/>
                      </a:pPr>
                      <a:r>
                        <a:rPr lang="en-GB" sz="1050"/>
                        <a:t>Personification</a:t>
                      </a:r>
                      <a:endParaRPr sz="105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050"/>
                        <a:t>1. ‘My city takes me dancing through the city’</a:t>
                      </a:r>
                      <a:endParaRPr sz="1050"/>
                    </a:p>
                    <a:p>
                      <a:pPr indent="0" lvl="0" marL="0" rtl="0" algn="l">
                        <a:lnSpc>
                          <a:spcPct val="115000"/>
                        </a:lnSpc>
                        <a:spcBef>
                          <a:spcPts val="1200"/>
                        </a:spcBef>
                        <a:spcAft>
                          <a:spcPts val="1200"/>
                        </a:spcAft>
                        <a:buNone/>
                      </a:pPr>
                      <a:r>
                        <a:rPr lang="en-GB" sz="1050"/>
                        <a:t>2. ‘a tuna, the dark prince...’</a:t>
                      </a:r>
                      <a:endParaRPr sz="105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050"/>
                        <a:t>1.</a:t>
                      </a:r>
                      <a:endParaRPr sz="1050"/>
                    </a:p>
                    <a:p>
                      <a:pPr indent="0" lvl="0" marL="0" rtl="0" algn="l">
                        <a:lnSpc>
                          <a:spcPct val="115000"/>
                        </a:lnSpc>
                        <a:spcBef>
                          <a:spcPts val="1200"/>
                        </a:spcBef>
                        <a:spcAft>
                          <a:spcPts val="1200"/>
                        </a:spcAft>
                        <a:buNone/>
                      </a:pPr>
                      <a:r>
                        <a:rPr lang="en-GB" sz="1050"/>
                        <a:t>2.</a:t>
                      </a:r>
                      <a:endParaRPr sz="105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GB" sz="1050"/>
                        <a:t> </a:t>
                      </a:r>
                      <a:endParaRPr sz="105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33225">
                <a:tc>
                  <a:txBody>
                    <a:bodyPr/>
                    <a:lstStyle/>
                    <a:p>
                      <a:pPr indent="0" lvl="0" marL="0" rtl="0" algn="l">
                        <a:lnSpc>
                          <a:spcPct val="115000"/>
                        </a:lnSpc>
                        <a:spcBef>
                          <a:spcPts val="1200"/>
                        </a:spcBef>
                        <a:spcAft>
                          <a:spcPts val="1200"/>
                        </a:spcAft>
                        <a:buNone/>
                      </a:pPr>
                      <a:r>
                        <a:rPr lang="en-GB" sz="1050"/>
                        <a:t>Exclamatory sentence</a:t>
                      </a:r>
                      <a:endParaRPr sz="105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050"/>
                        <a:t>1. ‘Which Claus of Innsbruck cast in bronze for me!’</a:t>
                      </a:r>
                      <a:endParaRPr sz="1050"/>
                    </a:p>
                    <a:p>
                      <a:pPr indent="0" lvl="0" marL="0" rtl="0" algn="l">
                        <a:lnSpc>
                          <a:spcPct val="115000"/>
                        </a:lnSpc>
                        <a:spcBef>
                          <a:spcPts val="1200"/>
                        </a:spcBef>
                        <a:spcAft>
                          <a:spcPts val="0"/>
                        </a:spcAft>
                        <a:buNone/>
                      </a:pPr>
                      <a:r>
                        <a:rPr lang="en-GB" sz="1050"/>
                        <a:t>2. ‘Look on my works, ye Mighty, and despair!’</a:t>
                      </a:r>
                      <a:endParaRPr sz="1050"/>
                    </a:p>
                    <a:p>
                      <a:pPr indent="0" lvl="0" marL="0" rtl="0" algn="l">
                        <a:lnSpc>
                          <a:spcPct val="115000"/>
                        </a:lnSpc>
                        <a:spcBef>
                          <a:spcPts val="1200"/>
                        </a:spcBef>
                        <a:spcAft>
                          <a:spcPts val="1200"/>
                        </a:spcAft>
                        <a:buNone/>
                      </a:pPr>
                      <a:r>
                        <a:rPr lang="en-GB" sz="1050"/>
                        <a:t>3. ‘ “Forward, the Light Brigade!” ’</a:t>
                      </a:r>
                      <a:endParaRPr sz="105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050"/>
                        <a:t>1.  </a:t>
                      </a:r>
                      <a:endParaRPr sz="1050"/>
                    </a:p>
                    <a:p>
                      <a:pPr indent="0" lvl="0" marL="0" rtl="0" algn="l">
                        <a:lnSpc>
                          <a:spcPct val="115000"/>
                        </a:lnSpc>
                        <a:spcBef>
                          <a:spcPts val="1200"/>
                        </a:spcBef>
                        <a:spcAft>
                          <a:spcPts val="0"/>
                        </a:spcAft>
                        <a:buNone/>
                      </a:pPr>
                      <a:r>
                        <a:rPr lang="en-GB" sz="1050"/>
                        <a:t>2.</a:t>
                      </a:r>
                      <a:endParaRPr sz="1050"/>
                    </a:p>
                    <a:p>
                      <a:pPr indent="0" lvl="0" marL="0" rtl="0" algn="l">
                        <a:lnSpc>
                          <a:spcPct val="115000"/>
                        </a:lnSpc>
                        <a:spcBef>
                          <a:spcPts val="1200"/>
                        </a:spcBef>
                        <a:spcAft>
                          <a:spcPts val="0"/>
                        </a:spcAft>
                        <a:buNone/>
                      </a:pPr>
                      <a:r>
                        <a:rPr lang="en-GB" sz="1050"/>
                        <a:t>3.</a:t>
                      </a:r>
                      <a:endParaRPr sz="1050"/>
                    </a:p>
                    <a:p>
                      <a:pPr indent="0" lvl="0" marL="0" rtl="0" algn="l">
                        <a:lnSpc>
                          <a:spcPct val="115000"/>
                        </a:lnSpc>
                        <a:spcBef>
                          <a:spcPts val="1200"/>
                        </a:spcBef>
                        <a:spcAft>
                          <a:spcPts val="1200"/>
                        </a:spcAft>
                        <a:buNone/>
                      </a:pPr>
                      <a:r>
                        <a:rPr lang="en-GB" sz="1050"/>
                        <a:t>4</a:t>
                      </a:r>
                      <a:endParaRPr sz="105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GB" sz="1050"/>
                        <a:t> </a:t>
                      </a:r>
                      <a:endParaRPr sz="105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98500">
                <a:tc>
                  <a:txBody>
                    <a:bodyPr/>
                    <a:lstStyle/>
                    <a:p>
                      <a:pPr indent="0" lvl="0" marL="0" rtl="0" algn="l">
                        <a:lnSpc>
                          <a:spcPct val="115000"/>
                        </a:lnSpc>
                        <a:spcBef>
                          <a:spcPts val="1200"/>
                        </a:spcBef>
                        <a:spcAft>
                          <a:spcPts val="1200"/>
                        </a:spcAft>
                        <a:buNone/>
                      </a:pPr>
                      <a:r>
                        <a:rPr lang="en-GB" sz="1050"/>
                        <a:t>Repetition</a:t>
                      </a:r>
                      <a:endParaRPr sz="105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050"/>
                        <a:t>1. ‘Marks of weakness, marks of woe.’</a:t>
                      </a:r>
                      <a:endParaRPr sz="1050"/>
                    </a:p>
                    <a:p>
                      <a:pPr indent="0" lvl="0" marL="0" rtl="0" algn="l">
                        <a:lnSpc>
                          <a:spcPct val="115000"/>
                        </a:lnSpc>
                        <a:spcBef>
                          <a:spcPts val="1200"/>
                        </a:spcBef>
                        <a:spcAft>
                          <a:spcPts val="0"/>
                        </a:spcAft>
                        <a:buNone/>
                      </a:pPr>
                      <a:r>
                        <a:rPr lang="en-GB" sz="1050"/>
                        <a:t>2. ‘Who’d stoop to blame/This sort of trifling?...and I choose/Never to stoop.’</a:t>
                      </a:r>
                      <a:endParaRPr sz="1050"/>
                    </a:p>
                    <a:p>
                      <a:pPr indent="0" lvl="0" marL="0" rtl="0" algn="l">
                        <a:lnSpc>
                          <a:spcPct val="115000"/>
                        </a:lnSpc>
                        <a:spcBef>
                          <a:spcPts val="1200"/>
                        </a:spcBef>
                        <a:spcAft>
                          <a:spcPts val="0"/>
                        </a:spcAft>
                        <a:buNone/>
                      </a:pPr>
                      <a:r>
                        <a:rPr lang="en-GB" sz="1050"/>
                        <a:t>3. ‘...the six hundred.’</a:t>
                      </a:r>
                      <a:endParaRPr sz="1050"/>
                    </a:p>
                    <a:p>
                      <a:pPr indent="0" lvl="0" marL="0" rtl="0" algn="l">
                        <a:lnSpc>
                          <a:spcPct val="115000"/>
                        </a:lnSpc>
                        <a:spcBef>
                          <a:spcPts val="1200"/>
                        </a:spcBef>
                        <a:spcAft>
                          <a:spcPts val="0"/>
                        </a:spcAft>
                        <a:buNone/>
                      </a:pPr>
                      <a:r>
                        <a:rPr lang="en-GB" sz="1050"/>
                        <a:t>4. ‘But nothing happens.’</a:t>
                      </a:r>
                      <a:endParaRPr sz="1050"/>
                    </a:p>
                    <a:p>
                      <a:pPr indent="0" lvl="0" marL="0" rtl="0" algn="l">
                        <a:lnSpc>
                          <a:spcPct val="115000"/>
                        </a:lnSpc>
                        <a:spcBef>
                          <a:spcPts val="1200"/>
                        </a:spcBef>
                        <a:spcAft>
                          <a:spcPts val="0"/>
                        </a:spcAft>
                        <a:buNone/>
                      </a:pPr>
                      <a:r>
                        <a:rPr lang="en-GB" sz="1050"/>
                        <a:t>5. ‘We build...We just sit tight...We are bombarded...’</a:t>
                      </a:r>
                      <a:endParaRPr sz="1050"/>
                    </a:p>
                    <a:p>
                      <a:pPr indent="0" lvl="0" marL="0" rtl="0" algn="l">
                        <a:lnSpc>
                          <a:spcPct val="115000"/>
                        </a:lnSpc>
                        <a:spcBef>
                          <a:spcPts val="1200"/>
                        </a:spcBef>
                        <a:spcAft>
                          <a:spcPts val="0"/>
                        </a:spcAft>
                        <a:buNone/>
                      </a:pPr>
                      <a:r>
                        <a:rPr lang="en-GB" sz="1050"/>
                        <a:t>6. ‘his bloody life in my bloody hands’</a:t>
                      </a:r>
                      <a:endParaRPr sz="1050"/>
                    </a:p>
                    <a:p>
                      <a:pPr indent="0" lvl="0" marL="0" rtl="0" algn="l">
                        <a:lnSpc>
                          <a:spcPct val="115000"/>
                        </a:lnSpc>
                        <a:spcBef>
                          <a:spcPts val="1200"/>
                        </a:spcBef>
                        <a:spcAft>
                          <a:spcPts val="0"/>
                        </a:spcAft>
                        <a:buNone/>
                      </a:pPr>
                      <a:r>
                        <a:rPr lang="en-GB" sz="1050"/>
                        <a:t>7. ‘They accuse me of absence, they circle me.’</a:t>
                      </a:r>
                      <a:endParaRPr sz="1050"/>
                    </a:p>
                    <a:p>
                      <a:pPr indent="0" lvl="0" marL="0" rtl="0" algn="l">
                        <a:lnSpc>
                          <a:spcPct val="115000"/>
                        </a:lnSpc>
                        <a:spcBef>
                          <a:spcPts val="1200"/>
                        </a:spcBef>
                        <a:spcAft>
                          <a:spcPts val="1200"/>
                        </a:spcAft>
                        <a:buNone/>
                      </a:pPr>
                      <a:r>
                        <a:rPr lang="en-GB" sz="1050"/>
                        <a:t>8. ‘Dem tell me’</a:t>
                      </a:r>
                      <a:endParaRPr sz="105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050"/>
                        <a:t>1.  </a:t>
                      </a:r>
                      <a:endParaRPr sz="1050"/>
                    </a:p>
                    <a:p>
                      <a:pPr indent="0" lvl="0" marL="0" rtl="0" algn="l">
                        <a:lnSpc>
                          <a:spcPct val="115000"/>
                        </a:lnSpc>
                        <a:spcBef>
                          <a:spcPts val="1200"/>
                        </a:spcBef>
                        <a:spcAft>
                          <a:spcPts val="0"/>
                        </a:spcAft>
                        <a:buNone/>
                      </a:pPr>
                      <a:r>
                        <a:rPr lang="en-GB" sz="1050"/>
                        <a:t>2.  </a:t>
                      </a:r>
                      <a:endParaRPr sz="1050"/>
                    </a:p>
                    <a:p>
                      <a:pPr indent="0" lvl="0" marL="0" rtl="0" algn="l">
                        <a:lnSpc>
                          <a:spcPct val="115000"/>
                        </a:lnSpc>
                        <a:spcBef>
                          <a:spcPts val="1200"/>
                        </a:spcBef>
                        <a:spcAft>
                          <a:spcPts val="0"/>
                        </a:spcAft>
                        <a:buNone/>
                      </a:pPr>
                      <a:r>
                        <a:rPr lang="en-GB" sz="1050"/>
                        <a:t>3.  </a:t>
                      </a:r>
                      <a:endParaRPr sz="1050"/>
                    </a:p>
                    <a:p>
                      <a:pPr indent="0" lvl="0" marL="0" rtl="0" algn="l">
                        <a:lnSpc>
                          <a:spcPct val="115000"/>
                        </a:lnSpc>
                        <a:spcBef>
                          <a:spcPts val="1200"/>
                        </a:spcBef>
                        <a:spcAft>
                          <a:spcPts val="0"/>
                        </a:spcAft>
                        <a:buNone/>
                      </a:pPr>
                      <a:r>
                        <a:rPr lang="en-GB" sz="1050"/>
                        <a:t>4.</a:t>
                      </a:r>
                      <a:endParaRPr sz="1050"/>
                    </a:p>
                    <a:p>
                      <a:pPr indent="0" lvl="0" marL="0" rtl="0" algn="l">
                        <a:lnSpc>
                          <a:spcPct val="115000"/>
                        </a:lnSpc>
                        <a:spcBef>
                          <a:spcPts val="1200"/>
                        </a:spcBef>
                        <a:spcAft>
                          <a:spcPts val="0"/>
                        </a:spcAft>
                        <a:buNone/>
                      </a:pPr>
                      <a:r>
                        <a:rPr lang="en-GB" sz="1050"/>
                        <a:t>5.</a:t>
                      </a:r>
                      <a:endParaRPr sz="1050"/>
                    </a:p>
                    <a:p>
                      <a:pPr indent="0" lvl="0" marL="0" rtl="0" algn="l">
                        <a:lnSpc>
                          <a:spcPct val="115000"/>
                        </a:lnSpc>
                        <a:spcBef>
                          <a:spcPts val="1200"/>
                        </a:spcBef>
                        <a:spcAft>
                          <a:spcPts val="0"/>
                        </a:spcAft>
                        <a:buNone/>
                      </a:pPr>
                      <a:r>
                        <a:rPr lang="en-GB" sz="1050"/>
                        <a:t>6.</a:t>
                      </a:r>
                      <a:endParaRPr sz="1050"/>
                    </a:p>
                    <a:p>
                      <a:pPr indent="0" lvl="0" marL="0" rtl="0" algn="l">
                        <a:lnSpc>
                          <a:spcPct val="115000"/>
                        </a:lnSpc>
                        <a:spcBef>
                          <a:spcPts val="1200"/>
                        </a:spcBef>
                        <a:spcAft>
                          <a:spcPts val="0"/>
                        </a:spcAft>
                        <a:buNone/>
                      </a:pPr>
                      <a:r>
                        <a:rPr lang="en-GB" sz="1050"/>
                        <a:t>7.</a:t>
                      </a:r>
                      <a:endParaRPr sz="1050"/>
                    </a:p>
                    <a:p>
                      <a:pPr indent="0" lvl="0" marL="0" rtl="0" algn="l">
                        <a:lnSpc>
                          <a:spcPct val="115000"/>
                        </a:lnSpc>
                        <a:spcBef>
                          <a:spcPts val="1200"/>
                        </a:spcBef>
                        <a:spcAft>
                          <a:spcPts val="0"/>
                        </a:spcAft>
                        <a:buNone/>
                      </a:pPr>
                      <a:r>
                        <a:rPr lang="en-GB" sz="1050"/>
                        <a:t>8.</a:t>
                      </a:r>
                      <a:endParaRPr sz="1050"/>
                    </a:p>
                    <a:p>
                      <a:pPr indent="0" lvl="0" marL="0" rtl="0" algn="l">
                        <a:lnSpc>
                          <a:spcPct val="115000"/>
                        </a:lnSpc>
                        <a:spcBef>
                          <a:spcPts val="1200"/>
                        </a:spcBef>
                        <a:spcAft>
                          <a:spcPts val="1200"/>
                        </a:spcAft>
                        <a:buNone/>
                      </a:pPr>
                      <a:r>
                        <a:rPr lang="en-GB" sz="1050"/>
                        <a:t> </a:t>
                      </a:r>
                      <a:endParaRPr sz="105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GB" sz="1050"/>
                        <a:t> </a:t>
                      </a:r>
                      <a:endParaRPr sz="105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graphicFrame>
        <p:nvGraphicFramePr>
          <p:cNvPr id="375" name="Google Shape;375;g38817dbb001_0_44"/>
          <p:cNvGraphicFramePr/>
          <p:nvPr/>
        </p:nvGraphicFramePr>
        <p:xfrm>
          <a:off x="152400" y="152400"/>
          <a:ext cx="3000000" cy="3000000"/>
        </p:xfrm>
        <a:graphic>
          <a:graphicData uri="http://schemas.openxmlformats.org/drawingml/2006/table">
            <a:tbl>
              <a:tblPr>
                <a:noFill/>
                <a:tableStyleId>{37D7210D-DEF9-4315-8C0E-BFA531144CA0}</a:tableStyleId>
              </a:tblPr>
              <a:tblGrid>
                <a:gridCol w="1114975"/>
                <a:gridCol w="2106075"/>
                <a:gridCol w="1527950"/>
                <a:gridCol w="1755075"/>
              </a:tblGrid>
              <a:tr h="1990725">
                <a:tc>
                  <a:txBody>
                    <a:bodyPr/>
                    <a:lstStyle/>
                    <a:p>
                      <a:pPr indent="0" lvl="0" marL="0" rtl="0" algn="l">
                        <a:lnSpc>
                          <a:spcPct val="115000"/>
                        </a:lnSpc>
                        <a:spcBef>
                          <a:spcPts val="1200"/>
                        </a:spcBef>
                        <a:spcAft>
                          <a:spcPts val="1200"/>
                        </a:spcAft>
                        <a:buNone/>
                      </a:pPr>
                      <a:r>
                        <a:rPr lang="en-GB" sz="1100"/>
                        <a:t>Onomatopoeia</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100"/>
                        <a:t>1. ‘Bullets smacking the belly out of the air’</a:t>
                      </a:r>
                      <a:endParaRPr sz="1100"/>
                    </a:p>
                    <a:p>
                      <a:pPr indent="0" lvl="0" marL="0" rtl="0" algn="l">
                        <a:lnSpc>
                          <a:spcPct val="115000"/>
                        </a:lnSpc>
                        <a:spcBef>
                          <a:spcPts val="1200"/>
                        </a:spcBef>
                        <a:spcAft>
                          <a:spcPts val="0"/>
                        </a:spcAft>
                        <a:buNone/>
                      </a:pPr>
                      <a:r>
                        <a:rPr lang="en-GB" sz="1100"/>
                        <a:t>2. ‘a shattered visage lies’</a:t>
                      </a:r>
                      <a:endParaRPr sz="1100"/>
                    </a:p>
                    <a:p>
                      <a:pPr indent="0" lvl="0" marL="0" rtl="0" algn="l">
                        <a:lnSpc>
                          <a:spcPct val="115000"/>
                        </a:lnSpc>
                        <a:spcBef>
                          <a:spcPts val="1200"/>
                        </a:spcBef>
                        <a:spcAft>
                          <a:spcPts val="0"/>
                        </a:spcAft>
                        <a:buNone/>
                      </a:pPr>
                      <a:r>
                        <a:rPr lang="en-GB" sz="1100"/>
                        <a:t>3. ‘But I blink’</a:t>
                      </a:r>
                      <a:endParaRPr sz="1100"/>
                    </a:p>
                    <a:p>
                      <a:pPr indent="0" lvl="0" marL="0" rtl="0" algn="l">
                        <a:lnSpc>
                          <a:spcPct val="115000"/>
                        </a:lnSpc>
                        <a:spcBef>
                          <a:spcPts val="1200"/>
                        </a:spcBef>
                        <a:spcAft>
                          <a:spcPts val="0"/>
                        </a:spcAft>
                        <a:buNone/>
                      </a:pPr>
                      <a:r>
                        <a:rPr lang="en-GB" sz="1100"/>
                        <a:t>4. ‘smoothed down your shirt’s/upturned collar’</a:t>
                      </a:r>
                      <a:endParaRPr sz="1100"/>
                    </a:p>
                    <a:p>
                      <a:pPr indent="0" lvl="0" marL="0" rtl="0" algn="l">
                        <a:lnSpc>
                          <a:spcPct val="115000"/>
                        </a:lnSpc>
                        <a:spcBef>
                          <a:spcPts val="1200"/>
                        </a:spcBef>
                        <a:spcAft>
                          <a:spcPts val="1200"/>
                        </a:spcAft>
                        <a:buNone/>
                      </a:pPr>
                      <a:r>
                        <a:rPr lang="en-GB" sz="1100"/>
                        <a:t>5. ‘pages smoothed and stroked’</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100"/>
                        <a:t>1.  </a:t>
                      </a:r>
                      <a:endParaRPr sz="1100"/>
                    </a:p>
                    <a:p>
                      <a:pPr indent="0" lvl="0" marL="0" rtl="0" algn="l">
                        <a:lnSpc>
                          <a:spcPct val="115000"/>
                        </a:lnSpc>
                        <a:spcBef>
                          <a:spcPts val="1200"/>
                        </a:spcBef>
                        <a:spcAft>
                          <a:spcPts val="0"/>
                        </a:spcAft>
                        <a:buNone/>
                      </a:pPr>
                      <a:r>
                        <a:rPr lang="en-GB" sz="1100"/>
                        <a:t>2.  </a:t>
                      </a:r>
                      <a:endParaRPr sz="1100"/>
                    </a:p>
                    <a:p>
                      <a:pPr indent="0" lvl="0" marL="0" rtl="0" algn="l">
                        <a:lnSpc>
                          <a:spcPct val="115000"/>
                        </a:lnSpc>
                        <a:spcBef>
                          <a:spcPts val="1200"/>
                        </a:spcBef>
                        <a:spcAft>
                          <a:spcPts val="0"/>
                        </a:spcAft>
                        <a:buNone/>
                      </a:pPr>
                      <a:r>
                        <a:rPr lang="en-GB" sz="1100"/>
                        <a:t>3.  </a:t>
                      </a:r>
                      <a:endParaRPr sz="1100"/>
                    </a:p>
                    <a:p>
                      <a:pPr indent="0" lvl="0" marL="0" rtl="0" algn="l">
                        <a:lnSpc>
                          <a:spcPct val="115000"/>
                        </a:lnSpc>
                        <a:spcBef>
                          <a:spcPts val="1200"/>
                        </a:spcBef>
                        <a:spcAft>
                          <a:spcPts val="0"/>
                        </a:spcAft>
                        <a:buNone/>
                      </a:pPr>
                      <a:r>
                        <a:rPr lang="en-GB" sz="1100"/>
                        <a:t>4.  </a:t>
                      </a:r>
                      <a:endParaRPr sz="1100"/>
                    </a:p>
                    <a:p>
                      <a:pPr indent="0" lvl="0" marL="0" rtl="0" algn="l">
                        <a:lnSpc>
                          <a:spcPct val="115000"/>
                        </a:lnSpc>
                        <a:spcBef>
                          <a:spcPts val="1200"/>
                        </a:spcBef>
                        <a:spcAft>
                          <a:spcPts val="1200"/>
                        </a:spcAft>
                        <a:buNone/>
                      </a:pPr>
                      <a:r>
                        <a:rPr lang="en-GB" sz="1100"/>
                        <a:t>5.  </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GB" sz="1100"/>
                        <a:t> </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05075">
                <a:tc>
                  <a:txBody>
                    <a:bodyPr/>
                    <a:lstStyle/>
                    <a:p>
                      <a:pPr indent="0" lvl="0" marL="0" rtl="0" algn="l">
                        <a:lnSpc>
                          <a:spcPct val="115000"/>
                        </a:lnSpc>
                        <a:spcBef>
                          <a:spcPts val="1200"/>
                        </a:spcBef>
                        <a:spcAft>
                          <a:spcPts val="1200"/>
                        </a:spcAft>
                        <a:buNone/>
                      </a:pPr>
                      <a:r>
                        <a:rPr lang="en-GB" sz="1100"/>
                        <a:t>Rule of three</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100"/>
                        <a:t>1. ‘not left for dead in some distant, sun-stunned, sand-smothered land’</a:t>
                      </a:r>
                      <a:endParaRPr sz="1100"/>
                    </a:p>
                    <a:p>
                      <a:pPr indent="0" lvl="0" marL="0" rtl="0" algn="l">
                        <a:lnSpc>
                          <a:spcPct val="115000"/>
                        </a:lnSpc>
                        <a:spcBef>
                          <a:spcPts val="1200"/>
                        </a:spcBef>
                        <a:spcAft>
                          <a:spcPts val="0"/>
                        </a:spcAft>
                        <a:buNone/>
                      </a:pPr>
                      <a:r>
                        <a:rPr lang="en-GB" sz="1100"/>
                        <a:t>2.‘...paper smoothed and stroked and thinned’</a:t>
                      </a:r>
                      <a:endParaRPr sz="1100"/>
                    </a:p>
                    <a:p>
                      <a:pPr indent="0" lvl="0" marL="0" rtl="0" algn="l">
                        <a:lnSpc>
                          <a:spcPct val="115000"/>
                        </a:lnSpc>
                        <a:spcBef>
                          <a:spcPts val="1200"/>
                        </a:spcBef>
                        <a:spcAft>
                          <a:spcPts val="0"/>
                        </a:spcAft>
                        <a:buNone/>
                      </a:pPr>
                      <a:r>
                        <a:rPr lang="en-GB" sz="1100"/>
                        <a:t>3.‘Theirs not to make reply,/\theirs not to reason why,/Theirs but to do and die</a:t>
                      </a:r>
                      <a:endParaRPr sz="1100"/>
                    </a:p>
                    <a:p>
                      <a:pPr indent="0" lvl="0" marL="0" rtl="0" algn="l">
                        <a:lnSpc>
                          <a:spcPct val="115000"/>
                        </a:lnSpc>
                        <a:spcBef>
                          <a:spcPts val="1200"/>
                        </a:spcBef>
                        <a:spcAft>
                          <a:spcPts val="0"/>
                        </a:spcAft>
                        <a:buNone/>
                      </a:pPr>
                      <a:r>
                        <a:rPr lang="en-GB" sz="1100"/>
                        <a:t>4. ‘King, honour, human dignity’</a:t>
                      </a:r>
                      <a:endParaRPr sz="1100"/>
                    </a:p>
                    <a:p>
                      <a:pPr indent="0" lvl="0" marL="0" rtl="0" algn="l">
                        <a:lnSpc>
                          <a:spcPct val="115000"/>
                        </a:lnSpc>
                        <a:spcBef>
                          <a:spcPts val="1200"/>
                        </a:spcBef>
                        <a:spcAft>
                          <a:spcPts val="1200"/>
                        </a:spcAft>
                        <a:buNone/>
                      </a:pPr>
                      <a:r>
                        <a:rPr lang="en-GB" sz="1100"/>
                        <a:t>5. ‘my stomach busy/making tucks, darts, pleats’</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100"/>
                        <a:t>1.</a:t>
                      </a:r>
                      <a:endParaRPr sz="1100"/>
                    </a:p>
                    <a:p>
                      <a:pPr indent="0" lvl="0" marL="0" rtl="0" algn="l">
                        <a:lnSpc>
                          <a:spcPct val="115000"/>
                        </a:lnSpc>
                        <a:spcBef>
                          <a:spcPts val="1200"/>
                        </a:spcBef>
                        <a:spcAft>
                          <a:spcPts val="0"/>
                        </a:spcAft>
                        <a:buNone/>
                      </a:pPr>
                      <a:r>
                        <a:rPr lang="en-GB" sz="1100"/>
                        <a:t>2.</a:t>
                      </a:r>
                      <a:endParaRPr sz="1100"/>
                    </a:p>
                    <a:p>
                      <a:pPr indent="0" lvl="0" marL="0" rtl="0" algn="l">
                        <a:lnSpc>
                          <a:spcPct val="115000"/>
                        </a:lnSpc>
                        <a:spcBef>
                          <a:spcPts val="1200"/>
                        </a:spcBef>
                        <a:spcAft>
                          <a:spcPts val="0"/>
                        </a:spcAft>
                        <a:buNone/>
                      </a:pPr>
                      <a:r>
                        <a:rPr lang="en-GB" sz="1100"/>
                        <a:t>3.</a:t>
                      </a:r>
                      <a:endParaRPr sz="1100"/>
                    </a:p>
                    <a:p>
                      <a:pPr indent="0" lvl="0" marL="0" rtl="0" algn="l">
                        <a:lnSpc>
                          <a:spcPct val="115000"/>
                        </a:lnSpc>
                        <a:spcBef>
                          <a:spcPts val="1200"/>
                        </a:spcBef>
                        <a:spcAft>
                          <a:spcPts val="0"/>
                        </a:spcAft>
                        <a:buNone/>
                      </a:pPr>
                      <a:r>
                        <a:rPr lang="en-GB" sz="1100"/>
                        <a:t>4.</a:t>
                      </a:r>
                      <a:endParaRPr sz="1100"/>
                    </a:p>
                    <a:p>
                      <a:pPr indent="0" lvl="0" marL="0" rtl="0" algn="l">
                        <a:lnSpc>
                          <a:spcPct val="115000"/>
                        </a:lnSpc>
                        <a:spcBef>
                          <a:spcPts val="1200"/>
                        </a:spcBef>
                        <a:spcAft>
                          <a:spcPts val="1200"/>
                        </a:spcAft>
                        <a:buNone/>
                      </a:pPr>
                      <a:r>
                        <a:rPr lang="en-GB" sz="1100"/>
                        <a:t>5.</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GB" sz="1100"/>
                        <a:t> </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38325">
                <a:tc>
                  <a:txBody>
                    <a:bodyPr/>
                    <a:lstStyle/>
                    <a:p>
                      <a:pPr indent="0" lvl="0" marL="0" rtl="0" algn="l">
                        <a:lnSpc>
                          <a:spcPct val="115000"/>
                        </a:lnSpc>
                        <a:spcBef>
                          <a:spcPts val="1200"/>
                        </a:spcBef>
                        <a:spcAft>
                          <a:spcPts val="1200"/>
                        </a:spcAft>
                        <a:buNone/>
                      </a:pPr>
                      <a:r>
                        <a:rPr lang="en-GB" sz="1100"/>
                        <a:t>Simile</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100"/>
                        <a:t>1. ‘spits like  a tame cat/turned savage’</a:t>
                      </a:r>
                      <a:endParaRPr sz="1100"/>
                    </a:p>
                    <a:p>
                      <a:pPr indent="0" lvl="0" marL="0" rtl="0" algn="l">
                        <a:lnSpc>
                          <a:spcPct val="115000"/>
                        </a:lnSpc>
                        <a:spcBef>
                          <a:spcPts val="1200"/>
                        </a:spcBef>
                        <a:spcAft>
                          <a:spcPts val="0"/>
                        </a:spcAft>
                        <a:buNone/>
                      </a:pPr>
                      <a:r>
                        <a:rPr lang="en-GB" sz="1100"/>
                        <a:t>2. ‘That child’s vocabulary I carried here/like a hollow doll’</a:t>
                      </a:r>
                      <a:endParaRPr sz="1100"/>
                    </a:p>
                    <a:p>
                      <a:pPr indent="0" lvl="0" marL="0" rtl="0" algn="l">
                        <a:lnSpc>
                          <a:spcPct val="115000"/>
                        </a:lnSpc>
                        <a:spcBef>
                          <a:spcPts val="1200"/>
                        </a:spcBef>
                        <a:spcAft>
                          <a:spcPts val="0"/>
                        </a:spcAft>
                        <a:buNone/>
                      </a:pPr>
                      <a:r>
                        <a:rPr lang="en-GB" sz="1100"/>
                        <a:t>3. ‘the little fishing boats/strung out like bunting’</a:t>
                      </a:r>
                      <a:endParaRPr sz="1100"/>
                    </a:p>
                    <a:p>
                      <a:pPr indent="0" lvl="0" marL="0" rtl="0" algn="l">
                        <a:lnSpc>
                          <a:spcPct val="115000"/>
                        </a:lnSpc>
                        <a:spcBef>
                          <a:spcPts val="1200"/>
                        </a:spcBef>
                        <a:spcAft>
                          <a:spcPts val="1200"/>
                        </a:spcAft>
                        <a:buNone/>
                      </a:pPr>
                      <a:r>
                        <a:rPr lang="en-GB" sz="1100"/>
                        <a:t>4. ‘It lies down in front of me, docile as paper’</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100"/>
                        <a:t>1.</a:t>
                      </a:r>
                      <a:endParaRPr sz="1100"/>
                    </a:p>
                    <a:p>
                      <a:pPr indent="0" lvl="0" marL="0" rtl="0" algn="l">
                        <a:lnSpc>
                          <a:spcPct val="115000"/>
                        </a:lnSpc>
                        <a:spcBef>
                          <a:spcPts val="1200"/>
                        </a:spcBef>
                        <a:spcAft>
                          <a:spcPts val="0"/>
                        </a:spcAft>
                        <a:buNone/>
                      </a:pPr>
                      <a:r>
                        <a:rPr lang="en-GB" sz="1100"/>
                        <a:t>2.</a:t>
                      </a:r>
                      <a:endParaRPr sz="1100"/>
                    </a:p>
                    <a:p>
                      <a:pPr indent="0" lvl="0" marL="0" rtl="0" algn="l">
                        <a:lnSpc>
                          <a:spcPct val="115000"/>
                        </a:lnSpc>
                        <a:spcBef>
                          <a:spcPts val="1200"/>
                        </a:spcBef>
                        <a:spcAft>
                          <a:spcPts val="0"/>
                        </a:spcAft>
                        <a:buNone/>
                      </a:pPr>
                      <a:r>
                        <a:rPr lang="en-GB" sz="1100"/>
                        <a:t>3.</a:t>
                      </a:r>
                      <a:endParaRPr sz="1100"/>
                    </a:p>
                    <a:p>
                      <a:pPr indent="0" lvl="0" marL="0" rtl="0" algn="l">
                        <a:lnSpc>
                          <a:spcPct val="115000"/>
                        </a:lnSpc>
                        <a:spcBef>
                          <a:spcPts val="1200"/>
                        </a:spcBef>
                        <a:spcAft>
                          <a:spcPts val="1200"/>
                        </a:spcAft>
                        <a:buNone/>
                      </a:pPr>
                      <a:r>
                        <a:rPr lang="en-GB" sz="1100"/>
                        <a:t>4.</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GB" sz="1100"/>
                        <a:t> </a:t>
                      </a:r>
                      <a:endParaRPr sz="11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376" name="Google Shape;376;g38817dbb001_0_44"/>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GB"/>
              <a:t>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3d70f17fd0d_0_86"/>
          <p:cNvSpPr txBox="1"/>
          <p:nvPr>
            <p:ph type="title"/>
          </p:nvPr>
        </p:nvSpPr>
        <p:spPr>
          <a:xfrm>
            <a:off x="342900" y="112176"/>
            <a:ext cx="6172200" cy="531300"/>
          </a:xfrm>
          <a:prstGeom prst="rect">
            <a:avLst/>
          </a:prstGeom>
        </p:spPr>
        <p:txBody>
          <a:bodyPr anchorCtr="0" anchor="ctr" bIns="45700" lIns="91425" spcFirstLastPara="1" rIns="91425" wrap="square" tIns="45700">
            <a:normAutofit fontScale="90000"/>
          </a:bodyPr>
          <a:lstStyle/>
          <a:p>
            <a:pPr indent="0" lvl="0" marL="0" rtl="0" algn="ctr">
              <a:lnSpc>
                <a:spcPct val="115000"/>
              </a:lnSpc>
              <a:spcBef>
                <a:spcPts val="2400"/>
              </a:spcBef>
              <a:spcAft>
                <a:spcPts val="600"/>
              </a:spcAft>
              <a:buClr>
                <a:schemeClr val="dk1"/>
              </a:buClr>
              <a:buSzPct val="31429"/>
              <a:buFont typeface="Arial"/>
              <a:buNone/>
            </a:pPr>
            <a:r>
              <a:rPr b="1" lang="en-GB" sz="3500"/>
              <a:t>Structure Focus Worksheet</a:t>
            </a:r>
            <a:endParaRPr sz="6500"/>
          </a:p>
        </p:txBody>
      </p:sp>
      <p:sp>
        <p:nvSpPr>
          <p:cNvPr id="383" name="Google Shape;383;g3d70f17fd0d_0_86"/>
          <p:cNvSpPr txBox="1"/>
          <p:nvPr>
            <p:ph idx="1" type="body"/>
          </p:nvPr>
        </p:nvSpPr>
        <p:spPr>
          <a:xfrm>
            <a:off x="342900" y="643475"/>
            <a:ext cx="6172200" cy="3583500"/>
          </a:xfrm>
          <a:prstGeom prst="rect">
            <a:avLst/>
          </a:prstGeom>
        </p:spPr>
        <p:txBody>
          <a:bodyPr anchorCtr="0" anchor="t" bIns="45700" lIns="91425" spcFirstLastPara="1" rIns="91425" wrap="square" tIns="45700">
            <a:noAutofit/>
          </a:bodyPr>
          <a:lstStyle/>
          <a:p>
            <a:pPr indent="0" lvl="0" marL="0" rtl="0" algn="l">
              <a:lnSpc>
                <a:spcPct val="100000"/>
              </a:lnSpc>
              <a:spcBef>
                <a:spcPts val="1400"/>
              </a:spcBef>
              <a:spcAft>
                <a:spcPts val="0"/>
              </a:spcAft>
              <a:buNone/>
            </a:pPr>
            <a:r>
              <a:rPr b="1" lang="en-GB" sz="1200"/>
              <a:t>How does the poem develop from start to end?</a:t>
            </a:r>
            <a:endParaRPr b="1" sz="1200"/>
          </a:p>
          <a:p>
            <a:pPr indent="0" lvl="0" marL="0" rtl="0" algn="l">
              <a:lnSpc>
                <a:spcPct val="100000"/>
              </a:lnSpc>
              <a:spcBef>
                <a:spcPts val="1400"/>
              </a:spcBef>
              <a:spcAft>
                <a:spcPts val="0"/>
              </a:spcAft>
              <a:buClr>
                <a:schemeClr val="dk1"/>
              </a:buClr>
              <a:buSzPts val="1100"/>
              <a:buFont typeface="Arial"/>
              <a:buNone/>
            </a:pPr>
            <a:r>
              <a:rPr b="1" lang="en-GB" sz="1200"/>
              <a:t>Instructions: </a:t>
            </a:r>
            <a:r>
              <a:rPr lang="en-GB" sz="1200"/>
              <a:t>Choose a poem from the Power and Conflict anthology. Work through the sections below to track how the poem changes from beginning to end.</a:t>
            </a:r>
            <a:endParaRPr sz="1200"/>
          </a:p>
          <a:p>
            <a:pPr indent="0" lvl="0" marL="0" rtl="0" algn="l">
              <a:lnSpc>
                <a:spcPct val="100000"/>
              </a:lnSpc>
              <a:spcBef>
                <a:spcPts val="1800"/>
              </a:spcBef>
              <a:spcAft>
                <a:spcPts val="0"/>
              </a:spcAft>
              <a:buClr>
                <a:schemeClr val="dk1"/>
              </a:buClr>
              <a:buSzPts val="1100"/>
              <a:buFont typeface="Arial"/>
              <a:buNone/>
            </a:pPr>
            <a:r>
              <a:rPr b="1" lang="en-GB" sz="1200"/>
              <a:t>1. First Impressions (Opening)</a:t>
            </a:r>
            <a:endParaRPr b="1" sz="1200"/>
          </a:p>
          <a:p>
            <a:pPr indent="-304800" lvl="0" marL="457200" rtl="0" algn="l">
              <a:lnSpc>
                <a:spcPct val="100000"/>
              </a:lnSpc>
              <a:spcBef>
                <a:spcPts val="1200"/>
              </a:spcBef>
              <a:spcAft>
                <a:spcPts val="0"/>
              </a:spcAft>
              <a:buSzPts val="1200"/>
              <a:buFont typeface="Calibri"/>
              <a:buChar char="●"/>
            </a:pPr>
            <a:r>
              <a:rPr lang="en-GB" sz="1200"/>
              <a:t>What is happening at the start of the poem?</a:t>
            </a:r>
            <a:endParaRPr sz="1200"/>
          </a:p>
          <a:p>
            <a:pPr indent="-304800" lvl="0" marL="457200" rtl="0" algn="l">
              <a:lnSpc>
                <a:spcPct val="100000"/>
              </a:lnSpc>
              <a:spcBef>
                <a:spcPts val="0"/>
              </a:spcBef>
              <a:spcAft>
                <a:spcPts val="0"/>
              </a:spcAft>
              <a:buSzPts val="1200"/>
              <a:buFont typeface="Calibri"/>
              <a:buChar char="●"/>
            </a:pPr>
            <a:r>
              <a:rPr lang="en-GB" sz="1200"/>
              <a:t>What is the tone?</a:t>
            </a:r>
            <a:endParaRPr sz="1200"/>
          </a:p>
          <a:p>
            <a:pPr indent="-304800" lvl="0" marL="457200" rtl="0" algn="l">
              <a:lnSpc>
                <a:spcPct val="100000"/>
              </a:lnSpc>
              <a:spcBef>
                <a:spcPts val="0"/>
              </a:spcBef>
              <a:spcAft>
                <a:spcPts val="0"/>
              </a:spcAft>
              <a:buSzPts val="1200"/>
              <a:buFont typeface="Calibri"/>
              <a:buChar char="●"/>
            </a:pPr>
            <a:r>
              <a:rPr lang="en-GB" sz="1200"/>
              <a:t>What ideas/themes are introduced?</a:t>
            </a:r>
            <a:endParaRPr sz="1200"/>
          </a:p>
          <a:p>
            <a:pPr indent="0" lvl="0" marL="0" rtl="0" algn="l">
              <a:lnSpc>
                <a:spcPct val="100000"/>
              </a:lnSpc>
              <a:spcBef>
                <a:spcPts val="1800"/>
              </a:spcBef>
              <a:spcAft>
                <a:spcPts val="0"/>
              </a:spcAft>
              <a:buClr>
                <a:schemeClr val="dk1"/>
              </a:buClr>
              <a:buSzPts val="1100"/>
              <a:buFont typeface="Arial"/>
              <a:buNone/>
            </a:pPr>
            <a:r>
              <a:rPr b="1" lang="en-GB" sz="1200"/>
              <a:t>2. Development (Middle)</a:t>
            </a:r>
            <a:endParaRPr b="1" sz="1200"/>
          </a:p>
          <a:p>
            <a:pPr indent="-304800" lvl="0" marL="457200" rtl="0" algn="l">
              <a:lnSpc>
                <a:spcPct val="100000"/>
              </a:lnSpc>
              <a:spcBef>
                <a:spcPts val="1200"/>
              </a:spcBef>
              <a:spcAft>
                <a:spcPts val="0"/>
              </a:spcAft>
              <a:buSzPts val="1200"/>
              <a:buFont typeface="Calibri"/>
              <a:buChar char="●"/>
            </a:pPr>
            <a:r>
              <a:rPr lang="en-GB" sz="1200"/>
              <a:t>How does the poem develop or shift?</a:t>
            </a:r>
            <a:endParaRPr sz="1200"/>
          </a:p>
          <a:p>
            <a:pPr indent="-304800" lvl="0" marL="457200" rtl="0" algn="l">
              <a:lnSpc>
                <a:spcPct val="100000"/>
              </a:lnSpc>
              <a:spcBef>
                <a:spcPts val="0"/>
              </a:spcBef>
              <a:spcAft>
                <a:spcPts val="0"/>
              </a:spcAft>
              <a:buSzPts val="1200"/>
              <a:buFont typeface="Calibri"/>
              <a:buChar char="●"/>
            </a:pPr>
            <a:r>
              <a:rPr lang="en-GB" sz="1200"/>
              <a:t>Are new ideas introduced?</a:t>
            </a:r>
            <a:endParaRPr sz="1200"/>
          </a:p>
          <a:p>
            <a:pPr indent="-304800" lvl="0" marL="457200" rtl="0" algn="l">
              <a:lnSpc>
                <a:spcPct val="100000"/>
              </a:lnSpc>
              <a:spcBef>
                <a:spcPts val="0"/>
              </a:spcBef>
              <a:spcAft>
                <a:spcPts val="0"/>
              </a:spcAft>
              <a:buSzPts val="1200"/>
              <a:buFont typeface="Calibri"/>
              <a:buChar char="●"/>
            </a:pPr>
            <a:r>
              <a:rPr lang="en-GB" sz="1200"/>
              <a:t>Does the tone change?</a:t>
            </a:r>
            <a:endParaRPr sz="1200"/>
          </a:p>
          <a:p>
            <a:pPr indent="-304800" lvl="0" marL="457200" rtl="0" algn="l">
              <a:lnSpc>
                <a:spcPct val="100000"/>
              </a:lnSpc>
              <a:spcBef>
                <a:spcPts val="0"/>
              </a:spcBef>
              <a:spcAft>
                <a:spcPts val="0"/>
              </a:spcAft>
              <a:buSzPts val="1200"/>
              <a:buFont typeface="Calibri"/>
              <a:buChar char="●"/>
            </a:pPr>
            <a:r>
              <a:rPr lang="en-GB" sz="1200"/>
              <a:t>Is there a turning point? (Volta)</a:t>
            </a:r>
            <a:endParaRPr sz="1200"/>
          </a:p>
          <a:p>
            <a:pPr indent="0" lvl="0" marL="0" rtl="0" algn="l">
              <a:lnSpc>
                <a:spcPct val="100000"/>
              </a:lnSpc>
              <a:spcBef>
                <a:spcPts val="1800"/>
              </a:spcBef>
              <a:spcAft>
                <a:spcPts val="0"/>
              </a:spcAft>
              <a:buClr>
                <a:schemeClr val="dk1"/>
              </a:buClr>
              <a:buSzPts val="1100"/>
              <a:buFont typeface="Arial"/>
              <a:buNone/>
            </a:pPr>
            <a:r>
              <a:rPr b="1" lang="en-GB" sz="1200"/>
              <a:t>3. Ending</a:t>
            </a:r>
            <a:endParaRPr b="1" sz="1200"/>
          </a:p>
          <a:p>
            <a:pPr indent="-304800" lvl="0" marL="457200" rtl="0" algn="l">
              <a:lnSpc>
                <a:spcPct val="100000"/>
              </a:lnSpc>
              <a:spcBef>
                <a:spcPts val="1200"/>
              </a:spcBef>
              <a:spcAft>
                <a:spcPts val="0"/>
              </a:spcAft>
              <a:buSzPts val="1200"/>
              <a:buFont typeface="Calibri"/>
              <a:buChar char="●"/>
            </a:pPr>
            <a:r>
              <a:rPr lang="en-GB" sz="1200"/>
              <a:t>How does the poem end?</a:t>
            </a:r>
            <a:endParaRPr sz="1200"/>
          </a:p>
          <a:p>
            <a:pPr indent="-304800" lvl="0" marL="457200" rtl="0" algn="l">
              <a:lnSpc>
                <a:spcPct val="100000"/>
              </a:lnSpc>
              <a:spcBef>
                <a:spcPts val="0"/>
              </a:spcBef>
              <a:spcAft>
                <a:spcPts val="0"/>
              </a:spcAft>
              <a:buSzPts val="1200"/>
              <a:buFont typeface="Calibri"/>
              <a:buChar char="●"/>
            </a:pPr>
            <a:r>
              <a:rPr lang="en-GB" sz="1200"/>
              <a:t>What final message or idea is left with the reader?</a:t>
            </a:r>
            <a:endParaRPr sz="1200"/>
          </a:p>
          <a:p>
            <a:pPr indent="-304800" lvl="0" marL="457200" rtl="0" algn="l">
              <a:lnSpc>
                <a:spcPct val="100000"/>
              </a:lnSpc>
              <a:spcBef>
                <a:spcPts val="0"/>
              </a:spcBef>
              <a:spcAft>
                <a:spcPts val="0"/>
              </a:spcAft>
              <a:buSzPts val="1200"/>
              <a:buFont typeface="Calibri"/>
              <a:buChar char="●"/>
            </a:pPr>
            <a:r>
              <a:rPr lang="en-GB" sz="1200"/>
              <a:t>Is the ending clear, ambiguous, or cyclical?</a:t>
            </a:r>
            <a:endParaRPr sz="1200"/>
          </a:p>
          <a:p>
            <a:pPr indent="0" lvl="0" marL="0" rtl="0" algn="l">
              <a:lnSpc>
                <a:spcPct val="100000"/>
              </a:lnSpc>
              <a:spcBef>
                <a:spcPts val="1800"/>
              </a:spcBef>
              <a:spcAft>
                <a:spcPts val="0"/>
              </a:spcAft>
              <a:buClr>
                <a:schemeClr val="dk1"/>
              </a:buClr>
              <a:buSzPts val="1100"/>
              <a:buFont typeface="Arial"/>
              <a:buNone/>
            </a:pPr>
            <a:r>
              <a:rPr b="1" lang="en-GB" sz="1200"/>
              <a:t>4. Structure Techniques</a:t>
            </a:r>
            <a:endParaRPr b="1" sz="1200"/>
          </a:p>
          <a:p>
            <a:pPr indent="0" lvl="0" marL="0" rtl="0" algn="l">
              <a:lnSpc>
                <a:spcPct val="100000"/>
              </a:lnSpc>
              <a:spcBef>
                <a:spcPts val="1200"/>
              </a:spcBef>
              <a:spcAft>
                <a:spcPts val="0"/>
              </a:spcAft>
              <a:buClr>
                <a:schemeClr val="dk1"/>
              </a:buClr>
              <a:buSzPts val="1100"/>
              <a:buFont typeface="Arial"/>
              <a:buNone/>
            </a:pPr>
            <a:r>
              <a:rPr lang="en-GB" sz="1200"/>
              <a:t>Identify and explain the effect of structural methods used in the poem:</a:t>
            </a:r>
            <a:endParaRPr sz="1200"/>
          </a:p>
          <a:p>
            <a:pPr indent="-304800" lvl="0" marL="457200" rtl="0" algn="l">
              <a:lnSpc>
                <a:spcPct val="100000"/>
              </a:lnSpc>
              <a:spcBef>
                <a:spcPts val="1200"/>
              </a:spcBef>
              <a:spcAft>
                <a:spcPts val="0"/>
              </a:spcAft>
              <a:buSzPts val="1200"/>
              <a:buFont typeface="Calibri"/>
              <a:buChar char="●"/>
            </a:pPr>
            <a:r>
              <a:rPr lang="en-GB" sz="1200"/>
              <a:t>Stanza lengths / changes:</a:t>
            </a:r>
            <a:endParaRPr sz="1200"/>
          </a:p>
          <a:p>
            <a:pPr indent="-304800" lvl="0" marL="457200" rtl="0" algn="l">
              <a:lnSpc>
                <a:spcPct val="100000"/>
              </a:lnSpc>
              <a:spcBef>
                <a:spcPts val="0"/>
              </a:spcBef>
              <a:spcAft>
                <a:spcPts val="0"/>
              </a:spcAft>
              <a:buSzPts val="1200"/>
              <a:buFont typeface="Calibri"/>
              <a:buChar char="●"/>
            </a:pPr>
            <a:r>
              <a:rPr lang="en-GB" sz="1200"/>
              <a:t>Enjambment / caesura:</a:t>
            </a:r>
            <a:endParaRPr sz="1200"/>
          </a:p>
          <a:p>
            <a:pPr indent="-304800" lvl="0" marL="457200" rtl="0" algn="l">
              <a:lnSpc>
                <a:spcPct val="100000"/>
              </a:lnSpc>
              <a:spcBef>
                <a:spcPts val="0"/>
              </a:spcBef>
              <a:spcAft>
                <a:spcPts val="0"/>
              </a:spcAft>
              <a:buSzPts val="1200"/>
              <a:buFont typeface="Calibri"/>
              <a:buChar char="●"/>
            </a:pPr>
            <a:r>
              <a:rPr lang="en-GB" sz="1200"/>
              <a:t>Repetition:</a:t>
            </a:r>
            <a:endParaRPr sz="1200"/>
          </a:p>
          <a:p>
            <a:pPr indent="-304800" lvl="0" marL="457200" rtl="0" algn="l">
              <a:lnSpc>
                <a:spcPct val="100000"/>
              </a:lnSpc>
              <a:spcBef>
                <a:spcPts val="0"/>
              </a:spcBef>
              <a:spcAft>
                <a:spcPts val="0"/>
              </a:spcAft>
              <a:buSzPts val="1200"/>
              <a:buFont typeface="Calibri"/>
              <a:buChar char="●"/>
            </a:pPr>
            <a:r>
              <a:rPr lang="en-GB" sz="1200"/>
              <a:t>Cyclical structure:</a:t>
            </a:r>
            <a:endParaRPr sz="1200"/>
          </a:p>
          <a:p>
            <a:pPr indent="-304800" lvl="0" marL="457200" rtl="0" algn="l">
              <a:lnSpc>
                <a:spcPct val="100000"/>
              </a:lnSpc>
              <a:spcBef>
                <a:spcPts val="0"/>
              </a:spcBef>
              <a:spcAft>
                <a:spcPts val="0"/>
              </a:spcAft>
              <a:buSzPts val="1200"/>
              <a:buFont typeface="Calibri"/>
              <a:buChar char="●"/>
            </a:pPr>
            <a:r>
              <a:rPr lang="en-GB" sz="1200"/>
              <a:t>Contrast / shifts:</a:t>
            </a:r>
            <a:endParaRPr sz="1200"/>
          </a:p>
          <a:p>
            <a:pPr indent="0" lvl="0" marL="0" rtl="0" algn="l">
              <a:lnSpc>
                <a:spcPct val="100000"/>
              </a:lnSpc>
              <a:spcBef>
                <a:spcPts val="1800"/>
              </a:spcBef>
              <a:spcAft>
                <a:spcPts val="0"/>
              </a:spcAft>
              <a:buClr>
                <a:schemeClr val="dk1"/>
              </a:buClr>
              <a:buSzPts val="1100"/>
              <a:buFont typeface="Arial"/>
              <a:buNone/>
            </a:pPr>
            <a:r>
              <a:rPr b="1" lang="en-GB" sz="1200"/>
              <a:t>5. Big Picture</a:t>
            </a:r>
            <a:endParaRPr b="1" sz="1200"/>
          </a:p>
          <a:p>
            <a:pPr indent="-304800" lvl="0" marL="457200" rtl="0" algn="l">
              <a:lnSpc>
                <a:spcPct val="100000"/>
              </a:lnSpc>
              <a:spcBef>
                <a:spcPts val="1200"/>
              </a:spcBef>
              <a:spcAft>
                <a:spcPts val="0"/>
              </a:spcAft>
              <a:buSzPts val="1200"/>
              <a:buFont typeface="Calibri"/>
              <a:buChar char="●"/>
            </a:pPr>
            <a:r>
              <a:rPr lang="en-GB" sz="1200"/>
              <a:t>How does the structure help to present the main theme?</a:t>
            </a:r>
            <a:endParaRPr sz="1200"/>
          </a:p>
          <a:p>
            <a:pPr indent="-304800" lvl="0" marL="457200" rtl="0" algn="l">
              <a:lnSpc>
                <a:spcPct val="100000"/>
              </a:lnSpc>
              <a:spcBef>
                <a:spcPts val="0"/>
              </a:spcBef>
              <a:spcAft>
                <a:spcPts val="0"/>
              </a:spcAft>
              <a:buSzPts val="1200"/>
              <a:buFont typeface="Calibri"/>
              <a:buChar char="●"/>
            </a:pPr>
            <a:r>
              <a:rPr lang="en-GB" sz="1200"/>
              <a:t>Why has the poet organised the poem this way?</a:t>
            </a:r>
            <a:endParaRPr sz="1200"/>
          </a:p>
          <a:p>
            <a:pPr indent="0" lvl="0" marL="0" rtl="0" algn="l">
              <a:lnSpc>
                <a:spcPct val="100000"/>
              </a:lnSpc>
              <a:spcBef>
                <a:spcPts val="1800"/>
              </a:spcBef>
              <a:spcAft>
                <a:spcPts val="0"/>
              </a:spcAft>
              <a:buClr>
                <a:schemeClr val="dk1"/>
              </a:buClr>
              <a:buSzPts val="1100"/>
              <a:buFont typeface="Arial"/>
              <a:buNone/>
            </a:pPr>
            <a:r>
              <a:rPr b="1" lang="en-GB" sz="1200"/>
              <a:t>Challenge:</a:t>
            </a:r>
            <a:endParaRPr b="1" sz="1200"/>
          </a:p>
          <a:p>
            <a:pPr indent="0" lvl="0" marL="0" rtl="0" algn="l">
              <a:lnSpc>
                <a:spcPct val="100000"/>
              </a:lnSpc>
              <a:spcBef>
                <a:spcPts val="1200"/>
              </a:spcBef>
              <a:spcAft>
                <a:spcPts val="0"/>
              </a:spcAft>
              <a:buClr>
                <a:schemeClr val="dk1"/>
              </a:buClr>
              <a:buSzPts val="1100"/>
              <a:buFont typeface="Arial"/>
              <a:buNone/>
            </a:pPr>
            <a:r>
              <a:rPr lang="en-GB" sz="1200"/>
              <a:t>Compare the structure of this poem with another poem from the anthology.</a:t>
            </a:r>
            <a:endParaRPr sz="1200"/>
          </a:p>
          <a:p>
            <a:pPr indent="-304800" lvl="0" marL="457200" rtl="0" algn="l">
              <a:lnSpc>
                <a:spcPct val="100000"/>
              </a:lnSpc>
              <a:spcBef>
                <a:spcPts val="1200"/>
              </a:spcBef>
              <a:spcAft>
                <a:spcPts val="0"/>
              </a:spcAft>
              <a:buSzPts val="1200"/>
              <a:buFont typeface="Calibri"/>
              <a:buChar char="●"/>
            </a:pPr>
            <a:r>
              <a:rPr lang="en-GB" sz="1200"/>
              <a:t>What is similar?</a:t>
            </a:r>
            <a:endParaRPr sz="1200"/>
          </a:p>
          <a:p>
            <a:pPr indent="-304800" lvl="0" marL="457200" rtl="0" algn="l">
              <a:lnSpc>
                <a:spcPct val="100000"/>
              </a:lnSpc>
              <a:spcBef>
                <a:spcPts val="0"/>
              </a:spcBef>
              <a:spcAft>
                <a:spcPts val="0"/>
              </a:spcAft>
              <a:buSzPts val="1200"/>
              <a:buFont typeface="Calibri"/>
              <a:buChar char="●"/>
            </a:pPr>
            <a:r>
              <a:rPr lang="en-GB" sz="1200"/>
              <a:t>What is different?</a:t>
            </a:r>
            <a:endParaRPr sz="12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3d70f17fd0d_0_94"/>
          <p:cNvSpPr txBox="1"/>
          <p:nvPr>
            <p:ph type="title"/>
          </p:nvPr>
        </p:nvSpPr>
        <p:spPr>
          <a:xfrm>
            <a:off x="342900" y="366179"/>
            <a:ext cx="6172200" cy="874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GB"/>
              <a:t>Character/Voice Comparison</a:t>
            </a:r>
            <a:endParaRPr/>
          </a:p>
        </p:txBody>
      </p:sp>
      <p:sp>
        <p:nvSpPr>
          <p:cNvPr id="390" name="Google Shape;390;g3d70f17fd0d_0_94"/>
          <p:cNvSpPr txBox="1"/>
          <p:nvPr>
            <p:ph idx="1" type="body"/>
          </p:nvPr>
        </p:nvSpPr>
        <p:spPr>
          <a:xfrm>
            <a:off x="342900" y="1240375"/>
            <a:ext cx="6172200" cy="6927600"/>
          </a:xfrm>
          <a:prstGeom prst="rect">
            <a:avLst/>
          </a:prstGeom>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lang="en-GB" sz="1200"/>
              <a:t>Choose two poems from the Power and Conflict anthology.</a:t>
            </a:r>
            <a:endParaRPr sz="1200"/>
          </a:p>
          <a:p>
            <a:pPr indent="0" lvl="0" marL="0" rtl="0" algn="l">
              <a:lnSpc>
                <a:spcPct val="115000"/>
              </a:lnSpc>
              <a:spcBef>
                <a:spcPts val="1200"/>
              </a:spcBef>
              <a:spcAft>
                <a:spcPts val="0"/>
              </a:spcAft>
              <a:buClr>
                <a:schemeClr val="dk1"/>
              </a:buClr>
              <a:buSzPts val="1100"/>
              <a:buFont typeface="Arial"/>
              <a:buNone/>
            </a:pPr>
            <a:r>
              <a:rPr lang="en-GB" sz="1200"/>
              <a:t>Complete the table below:</a:t>
            </a:r>
            <a:endParaRPr sz="1200"/>
          </a:p>
          <a:p>
            <a:pPr indent="0" lvl="0" marL="0" rtl="0" algn="l">
              <a:spcBef>
                <a:spcPts val="1200"/>
              </a:spcBef>
              <a:spcAft>
                <a:spcPts val="0"/>
              </a:spcAft>
              <a:buNone/>
            </a:pPr>
            <a:r>
              <a:t/>
            </a:r>
            <a:endParaRPr/>
          </a:p>
        </p:txBody>
      </p:sp>
      <p:graphicFrame>
        <p:nvGraphicFramePr>
          <p:cNvPr id="391" name="Google Shape;391;g3d70f17fd0d_0_94"/>
          <p:cNvGraphicFramePr/>
          <p:nvPr/>
        </p:nvGraphicFramePr>
        <p:xfrm>
          <a:off x="342900" y="2133600"/>
          <a:ext cx="3000000" cy="3000000"/>
        </p:xfrm>
        <a:graphic>
          <a:graphicData uri="http://schemas.openxmlformats.org/drawingml/2006/table">
            <a:tbl>
              <a:tblPr>
                <a:noFill/>
                <a:tableStyleId>{66550CCC-9B0D-4423-A377-5AB2B3DE2E18}</a:tableStyleId>
              </a:tblPr>
              <a:tblGrid>
                <a:gridCol w="1543050"/>
                <a:gridCol w="1543050"/>
                <a:gridCol w="1543050"/>
                <a:gridCol w="1543050"/>
              </a:tblGrid>
              <a:tr h="381000">
                <a:tc>
                  <a:txBody>
                    <a:bodyPr/>
                    <a:lstStyle/>
                    <a:p>
                      <a:pPr indent="0" lvl="0" marL="0" rtl="0" algn="l">
                        <a:spcBef>
                          <a:spcPts val="0"/>
                        </a:spcBef>
                        <a:spcAft>
                          <a:spcPts val="0"/>
                        </a:spcAft>
                        <a:buNone/>
                      </a:pPr>
                      <a:r>
                        <a:rPr lang="en-GB"/>
                        <a:t>Poem:</a:t>
                      </a:r>
                      <a:endParaRPr/>
                    </a:p>
                  </a:txBody>
                  <a:tcPr marT="91425" marB="91425" marR="91425" marL="91425"/>
                </a:tc>
                <a:tc>
                  <a:txBody>
                    <a:bodyPr/>
                    <a:lstStyle/>
                    <a:p>
                      <a:pPr indent="0" lvl="0" marL="0" rtl="0" algn="l">
                        <a:spcBef>
                          <a:spcPts val="0"/>
                        </a:spcBef>
                        <a:spcAft>
                          <a:spcPts val="0"/>
                        </a:spcAft>
                        <a:buNone/>
                      </a:pPr>
                      <a:r>
                        <a:rPr lang="en-GB"/>
                        <a:t>Speaker (who is speaking?)</a:t>
                      </a:r>
                      <a:endParaRPr/>
                    </a:p>
                  </a:txBody>
                  <a:tcPr marT="91425" marB="91425" marR="91425" marL="91425"/>
                </a:tc>
                <a:tc>
                  <a:txBody>
                    <a:bodyPr/>
                    <a:lstStyle/>
                    <a:p>
                      <a:pPr indent="0" lvl="0" marL="0" rtl="0" algn="l">
                        <a:spcBef>
                          <a:spcPts val="0"/>
                        </a:spcBef>
                        <a:spcAft>
                          <a:spcPts val="0"/>
                        </a:spcAft>
                        <a:buNone/>
                      </a:pPr>
                      <a:r>
                        <a:rPr lang="en-GB"/>
                        <a:t>Tone (what is their attitude?)</a:t>
                      </a:r>
                      <a:endParaRPr/>
                    </a:p>
                  </a:txBody>
                  <a:tcPr marT="91425" marB="91425" marR="91425" marL="91425"/>
                </a:tc>
                <a:tc>
                  <a:txBody>
                    <a:bodyPr/>
                    <a:lstStyle/>
                    <a:p>
                      <a:pPr indent="0" lvl="0" marL="0" rtl="0" algn="l">
                        <a:spcBef>
                          <a:spcPts val="0"/>
                        </a:spcBef>
                        <a:spcAft>
                          <a:spcPts val="0"/>
                        </a:spcAft>
                        <a:buNone/>
                      </a:pPr>
                      <a:r>
                        <a:rPr lang="en-GB"/>
                        <a:t>Message (what is the main idea?)</a:t>
                      </a:r>
                      <a:endParaRPr/>
                    </a:p>
                  </a:txBody>
                  <a:tcPr marT="91425" marB="91425" marR="91425" marL="91425"/>
                </a:tc>
              </a:tr>
              <a:tr h="381000">
                <a:tc>
                  <a:txBody>
                    <a:bodyPr/>
                    <a:lstStyle/>
                    <a:p>
                      <a:pPr indent="0" lvl="0" marL="0" rtl="0" algn="l">
                        <a:spcBef>
                          <a:spcPts val="0"/>
                        </a:spcBef>
                        <a:spcAft>
                          <a:spcPts val="0"/>
                        </a:spcAft>
                        <a:buNone/>
                      </a:pPr>
                      <a:r>
                        <a:rPr lang="en-GB"/>
                        <a:t>Poem 1:</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GB"/>
                        <a:t>Poem 2:</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392" name="Google Shape;392;g3d70f17fd0d_0_94"/>
          <p:cNvSpPr/>
          <p:nvPr/>
        </p:nvSpPr>
        <p:spPr>
          <a:xfrm>
            <a:off x="436025" y="6993475"/>
            <a:ext cx="2641500" cy="1905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GB" sz="1300">
                <a:solidFill>
                  <a:schemeClr val="dk1"/>
                </a:solidFill>
                <a:latin typeface="Calibri"/>
                <a:ea typeface="Calibri"/>
                <a:cs typeface="Calibri"/>
                <a:sym typeface="Calibri"/>
              </a:rPr>
              <a:t>Challenge:</a:t>
            </a:r>
            <a:endParaRPr b="1" sz="1300">
              <a:solidFill>
                <a:schemeClr val="dk1"/>
              </a:solidFill>
              <a:latin typeface="Calibri"/>
              <a:ea typeface="Calibri"/>
              <a:cs typeface="Calibri"/>
              <a:sym typeface="Calibri"/>
            </a:endParaRPr>
          </a:p>
          <a:p>
            <a:pPr indent="-298450" lvl="0" marL="457200" rtl="0" algn="l">
              <a:lnSpc>
                <a:spcPct val="115000"/>
              </a:lnSpc>
              <a:spcBef>
                <a:spcPts val="1200"/>
              </a:spcBef>
              <a:spcAft>
                <a:spcPts val="0"/>
              </a:spcAft>
              <a:buClr>
                <a:schemeClr val="dk1"/>
              </a:buClr>
              <a:buSzPts val="1100"/>
              <a:buChar char="●"/>
            </a:pPr>
            <a:r>
              <a:rPr lang="en-GB" sz="1100">
                <a:solidFill>
                  <a:schemeClr val="dk1"/>
                </a:solidFill>
                <a:latin typeface="Calibri"/>
                <a:ea typeface="Calibri"/>
                <a:cs typeface="Calibri"/>
                <a:sym typeface="Calibri"/>
              </a:rPr>
              <a:t>What is </a:t>
            </a:r>
            <a:r>
              <a:rPr b="1" lang="en-GB" sz="1100">
                <a:solidFill>
                  <a:schemeClr val="dk1"/>
                </a:solidFill>
                <a:latin typeface="Calibri"/>
                <a:ea typeface="Calibri"/>
                <a:cs typeface="Calibri"/>
                <a:sym typeface="Calibri"/>
              </a:rPr>
              <a:t>similar</a:t>
            </a:r>
            <a:r>
              <a:rPr lang="en-GB" sz="1100">
                <a:solidFill>
                  <a:schemeClr val="dk1"/>
                </a:solidFill>
                <a:latin typeface="Calibri"/>
                <a:ea typeface="Calibri"/>
                <a:cs typeface="Calibri"/>
                <a:sym typeface="Calibri"/>
              </a:rPr>
              <a:t> about the voices in both poems?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latin typeface="Calibri"/>
                <a:ea typeface="Calibri"/>
                <a:cs typeface="Calibri"/>
                <a:sym typeface="Calibri"/>
              </a:rPr>
              <a:t>What is </a:t>
            </a:r>
            <a:r>
              <a:rPr b="1" lang="en-GB" sz="1100">
                <a:solidFill>
                  <a:schemeClr val="dk1"/>
                </a:solidFill>
                <a:latin typeface="Calibri"/>
                <a:ea typeface="Calibri"/>
                <a:cs typeface="Calibri"/>
                <a:sym typeface="Calibri"/>
              </a:rPr>
              <a:t>different</a:t>
            </a:r>
            <a:r>
              <a:rPr lang="en-GB" sz="1100">
                <a:solidFill>
                  <a:schemeClr val="dk1"/>
                </a:solidFill>
                <a:latin typeface="Calibri"/>
                <a:ea typeface="Calibri"/>
                <a:cs typeface="Calibri"/>
                <a:sym typeface="Calibri"/>
              </a:rPr>
              <a:t>?</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Which speaker is more powerful and why?</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1200"/>
              </a:spcAft>
              <a:buNone/>
            </a:pPr>
            <a:r>
              <a:rPr lang="en-GB" sz="1100">
                <a:solidFill>
                  <a:schemeClr val="dk1"/>
                </a:solidFill>
                <a:latin typeface="Calibri"/>
                <a:ea typeface="Calibri"/>
                <a:cs typeface="Calibri"/>
                <a:sym typeface="Calibri"/>
              </a:rPr>
              <a:t>Write 3–4 sentences comparing the voices.</a:t>
            </a:r>
            <a:endParaRPr sz="1100">
              <a:solidFill>
                <a:schemeClr val="dk1"/>
              </a:solidFill>
              <a:latin typeface="Calibri"/>
              <a:ea typeface="Calibri"/>
              <a:cs typeface="Calibri"/>
              <a:sym typeface="Calibri"/>
            </a:endParaRPr>
          </a:p>
        </p:txBody>
      </p:sp>
      <p:sp>
        <p:nvSpPr>
          <p:cNvPr id="393" name="Google Shape;393;g3d70f17fd0d_0_94"/>
          <p:cNvSpPr/>
          <p:nvPr/>
        </p:nvSpPr>
        <p:spPr>
          <a:xfrm>
            <a:off x="3725325" y="6993475"/>
            <a:ext cx="2641500" cy="19050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GB" sz="1500">
                <a:solidFill>
                  <a:schemeClr val="dk1"/>
                </a:solidFill>
                <a:latin typeface="Calibri"/>
                <a:ea typeface="Calibri"/>
                <a:cs typeface="Calibri"/>
                <a:sym typeface="Calibri"/>
              </a:rPr>
              <a:t>Sentence Starters:</a:t>
            </a:r>
            <a:endParaRPr b="1" sz="1500">
              <a:solidFill>
                <a:schemeClr val="dk1"/>
              </a:solidFill>
              <a:latin typeface="Calibri"/>
              <a:ea typeface="Calibri"/>
              <a:cs typeface="Calibri"/>
              <a:sym typeface="Calibri"/>
            </a:endParaRPr>
          </a:p>
          <a:p>
            <a:pPr indent="-311150" lvl="0" marL="457200" rtl="0" algn="l">
              <a:lnSpc>
                <a:spcPct val="115000"/>
              </a:lnSpc>
              <a:spcBef>
                <a:spcPts val="120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In both poems, the speaker...</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However, in contrast...</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The tone in ___ is..., whereas in ___ it is...</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This suggests that...</a:t>
            </a:r>
            <a:endParaRPr sz="13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38817dbb001_0_57"/>
          <p:cNvSpPr txBox="1"/>
          <p:nvPr>
            <p:ph type="title"/>
          </p:nvPr>
        </p:nvSpPr>
        <p:spPr>
          <a:xfrm>
            <a:off x="342900" y="366184"/>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Learn a Poem by Heart</a:t>
            </a:r>
            <a:endParaRPr/>
          </a:p>
        </p:txBody>
      </p:sp>
      <p:sp>
        <p:nvSpPr>
          <p:cNvPr id="400" name="Google Shape;400;g38817dbb001_0_57"/>
          <p:cNvSpPr txBox="1"/>
          <p:nvPr>
            <p:ph idx="1" type="body"/>
          </p:nvPr>
        </p:nvSpPr>
        <p:spPr>
          <a:xfrm>
            <a:off x="342900" y="2133601"/>
            <a:ext cx="6172200" cy="6034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GB" sz="1500"/>
              <a:t>Choose one of the Power and Conflict poems from the anthology and learn it off by heart. To do this you could:</a:t>
            </a:r>
            <a:endParaRPr sz="1500"/>
          </a:p>
          <a:p>
            <a:pPr indent="0" lvl="0" marL="0" rtl="0" algn="l">
              <a:spcBef>
                <a:spcPts val="360"/>
              </a:spcBef>
              <a:spcAft>
                <a:spcPts val="0"/>
              </a:spcAft>
              <a:buNone/>
            </a:pPr>
            <a:r>
              <a:t/>
            </a:r>
            <a:endParaRPr sz="1500"/>
          </a:p>
          <a:p>
            <a:pPr indent="-323850" lvl="0" marL="457200" rtl="0" algn="l">
              <a:spcBef>
                <a:spcPts val="360"/>
              </a:spcBef>
              <a:spcAft>
                <a:spcPts val="0"/>
              </a:spcAft>
              <a:buSzPts val="1500"/>
              <a:buChar char="•"/>
            </a:pPr>
            <a:r>
              <a:rPr lang="en-GB" sz="1500"/>
              <a:t>Record yourself reading the poem</a:t>
            </a:r>
            <a:endParaRPr sz="1500"/>
          </a:p>
          <a:p>
            <a:pPr indent="-323850" lvl="0" marL="457200" rtl="0" algn="l">
              <a:spcBef>
                <a:spcPts val="0"/>
              </a:spcBef>
              <a:spcAft>
                <a:spcPts val="0"/>
              </a:spcAft>
              <a:buSzPts val="1500"/>
              <a:buChar char="•"/>
            </a:pPr>
            <a:r>
              <a:rPr lang="en-GB" sz="1500"/>
              <a:t>Write</a:t>
            </a:r>
            <a:r>
              <a:rPr lang="en-GB" sz="1500"/>
              <a:t> it out repeatedly </a:t>
            </a:r>
            <a:endParaRPr sz="1500"/>
          </a:p>
          <a:p>
            <a:pPr indent="-323850" lvl="0" marL="457200" rtl="0" algn="l">
              <a:spcBef>
                <a:spcPts val="0"/>
              </a:spcBef>
              <a:spcAft>
                <a:spcPts val="0"/>
              </a:spcAft>
              <a:buSzPts val="1500"/>
              <a:buChar char="•"/>
            </a:pPr>
            <a:r>
              <a:rPr lang="en-GB" sz="1500"/>
              <a:t>Make a picture using key images from the poem</a:t>
            </a:r>
            <a:endParaRPr sz="1500"/>
          </a:p>
          <a:p>
            <a:pPr indent="-323850" lvl="0" marL="457200" rtl="0" algn="l">
              <a:spcBef>
                <a:spcPts val="0"/>
              </a:spcBef>
              <a:spcAft>
                <a:spcPts val="0"/>
              </a:spcAft>
              <a:buSzPts val="1500"/>
              <a:buChar char="•"/>
            </a:pPr>
            <a:r>
              <a:rPr lang="en-GB" sz="1500"/>
              <a:t>Learn a few lines a day for a week</a:t>
            </a:r>
            <a:endParaRPr sz="1500"/>
          </a:p>
          <a:p>
            <a:pPr indent="-323850" lvl="0" marL="457200" rtl="0" algn="l">
              <a:spcBef>
                <a:spcPts val="0"/>
              </a:spcBef>
              <a:spcAft>
                <a:spcPts val="0"/>
              </a:spcAft>
              <a:buSzPts val="1500"/>
              <a:buChar char="•"/>
            </a:pPr>
            <a:r>
              <a:rPr lang="en-GB" sz="1500"/>
              <a:t>Read it in different voices/tones</a:t>
            </a:r>
            <a:endParaRPr sz="15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3d70f17fd0d_0_134"/>
          <p:cNvSpPr txBox="1"/>
          <p:nvPr>
            <p:ph type="title"/>
          </p:nvPr>
        </p:nvSpPr>
        <p:spPr>
          <a:xfrm>
            <a:off x="342900" y="-27525"/>
            <a:ext cx="6172200" cy="1001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GB" sz="2260"/>
              <a:t>Improve the Response</a:t>
            </a:r>
            <a:endParaRPr sz="2260"/>
          </a:p>
          <a:p>
            <a:pPr indent="0" lvl="0" marL="0" rtl="0" algn="ctr">
              <a:spcBef>
                <a:spcPts val="0"/>
              </a:spcBef>
              <a:spcAft>
                <a:spcPts val="0"/>
              </a:spcAft>
              <a:buSzPts val="990"/>
              <a:buNone/>
            </a:pPr>
            <a:r>
              <a:rPr lang="en-GB" sz="2260"/>
              <a:t>Poems: Storm on the Island and Exposure </a:t>
            </a:r>
            <a:endParaRPr sz="2260"/>
          </a:p>
        </p:txBody>
      </p:sp>
      <p:sp>
        <p:nvSpPr>
          <p:cNvPr id="407" name="Google Shape;407;g3d70f17fd0d_0_134"/>
          <p:cNvSpPr txBox="1"/>
          <p:nvPr>
            <p:ph idx="1" type="body"/>
          </p:nvPr>
        </p:nvSpPr>
        <p:spPr>
          <a:xfrm>
            <a:off x="342900" y="846675"/>
            <a:ext cx="6172200" cy="7321500"/>
          </a:xfrm>
          <a:prstGeom prst="rect">
            <a:avLst/>
          </a:prstGeom>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lang="en-GB" sz="1100"/>
              <a:t>Both poems show nature as powerful and dangerous. In </a:t>
            </a:r>
            <a:r>
              <a:rPr i="1" lang="en-GB" sz="1100"/>
              <a:t>Storm on the Island</a:t>
            </a:r>
            <a:r>
              <a:rPr lang="en-GB" sz="1100"/>
              <a:t> the writer describes a strong storm hitting the island. It says ‘we are prepared’ which suggests the people think they are ready, but the storm still feels scary and uncontrollable. In </a:t>
            </a:r>
            <a:r>
              <a:rPr i="1" lang="en-GB" sz="1100"/>
              <a:t>Exposure</a:t>
            </a:r>
            <a:r>
              <a:rPr lang="en-GB" sz="1100"/>
              <a:t> nature is also shown as harsh, especially the cold and wind, which causes suffering for soldiers in war.</a:t>
            </a:r>
            <a:endParaRPr sz="1100"/>
          </a:p>
          <a:p>
            <a:pPr indent="0" lvl="0" marL="0" rtl="0" algn="l">
              <a:lnSpc>
                <a:spcPct val="115000"/>
              </a:lnSpc>
              <a:spcBef>
                <a:spcPts val="1200"/>
              </a:spcBef>
              <a:spcAft>
                <a:spcPts val="0"/>
              </a:spcAft>
              <a:buClr>
                <a:schemeClr val="dk1"/>
              </a:buClr>
              <a:buSzPts val="1100"/>
              <a:buFont typeface="Arial"/>
              <a:buNone/>
            </a:pPr>
            <a:r>
              <a:rPr lang="en-GB" sz="1100"/>
              <a:t>In </a:t>
            </a:r>
            <a:r>
              <a:rPr i="1" lang="en-GB" sz="1100"/>
              <a:t>Storm on the Island</a:t>
            </a:r>
            <a:r>
              <a:rPr lang="en-GB" sz="1100"/>
              <a:t>, the people believe they are safe because they live in a strong place, but the storm changes this. The phrase ‘exploding comfortably’ suggests the storm is violent but also constant, which makes it feel threatening. In </a:t>
            </a:r>
            <a:r>
              <a:rPr i="1" lang="en-GB" sz="1100"/>
              <a:t>Exposure</a:t>
            </a:r>
            <a:r>
              <a:rPr lang="en-GB" sz="1100"/>
              <a:t>, the soldiers are also stuck in a dangerous environment and the weather is more of an enemy than the actual war. The writer repeats ideas of cold and wind to show how long and painful it is.</a:t>
            </a:r>
            <a:endParaRPr sz="1100"/>
          </a:p>
          <a:p>
            <a:pPr indent="0" lvl="0" marL="0" rtl="0" algn="l">
              <a:lnSpc>
                <a:spcPct val="115000"/>
              </a:lnSpc>
              <a:spcBef>
                <a:spcPts val="1200"/>
              </a:spcBef>
              <a:spcAft>
                <a:spcPts val="0"/>
              </a:spcAft>
              <a:buClr>
                <a:schemeClr val="dk1"/>
              </a:buClr>
              <a:buSzPts val="1100"/>
              <a:buFont typeface="Arial"/>
              <a:buNone/>
            </a:pPr>
            <a:r>
              <a:rPr lang="en-GB" sz="1100"/>
              <a:t>Both poems also show how humans cannot control nature. In </a:t>
            </a:r>
            <a:r>
              <a:rPr i="1" lang="en-GB" sz="1100"/>
              <a:t>Storm on the Island</a:t>
            </a:r>
            <a:r>
              <a:rPr lang="en-GB" sz="1100"/>
              <a:t> the islanders realise they are powerless against the storm even though they thought they were prepared. In </a:t>
            </a:r>
            <a:r>
              <a:rPr i="1" lang="en-GB" sz="1100"/>
              <a:t>Exposure</a:t>
            </a:r>
            <a:r>
              <a:rPr lang="en-GB" sz="1100"/>
              <a:t>, the soldiers are waiting and suffering, and nature seems to control everything around them. This makes nature seem stronger than people in both poems.</a:t>
            </a:r>
            <a:endParaRPr sz="1100"/>
          </a:p>
          <a:p>
            <a:pPr indent="0" lvl="0" marL="0" rtl="0" algn="l">
              <a:lnSpc>
                <a:spcPct val="115000"/>
              </a:lnSpc>
              <a:spcBef>
                <a:spcPts val="1200"/>
              </a:spcBef>
              <a:spcAft>
                <a:spcPts val="0"/>
              </a:spcAft>
              <a:buClr>
                <a:schemeClr val="dk1"/>
              </a:buClr>
              <a:buSzPts val="1100"/>
              <a:buFont typeface="Arial"/>
              <a:buNone/>
            </a:pPr>
            <a:r>
              <a:rPr lang="en-GB" sz="1100"/>
              <a:t>Overall, both poems present nature as something powerful and overwhelming. However, </a:t>
            </a:r>
            <a:r>
              <a:rPr i="1" lang="en-GB" sz="1100"/>
              <a:t>Storm on the Island</a:t>
            </a:r>
            <a:r>
              <a:rPr lang="en-GB" sz="1100"/>
              <a:t> focuses more on fear of a sudden storm, while </a:t>
            </a:r>
            <a:r>
              <a:rPr i="1" lang="en-GB" sz="1100"/>
              <a:t>Exposure</a:t>
            </a:r>
            <a:r>
              <a:rPr lang="en-GB" sz="1100"/>
              <a:t> shows long-term suffering caused by weather during war. Both poets suggest humans are weak compared to nature.</a:t>
            </a:r>
            <a:endParaRPr sz="1100"/>
          </a:p>
          <a:p>
            <a:pPr indent="0" lvl="0" marL="0" rtl="0" algn="l">
              <a:spcBef>
                <a:spcPts val="1200"/>
              </a:spcBef>
              <a:spcAft>
                <a:spcPts val="0"/>
              </a:spcAft>
              <a:buNone/>
            </a:pPr>
            <a:r>
              <a:t/>
            </a:r>
            <a:endParaRPr sz="1100"/>
          </a:p>
        </p:txBody>
      </p:sp>
      <p:sp>
        <p:nvSpPr>
          <p:cNvPr id="408" name="Google Shape;408;g3d70f17fd0d_0_134"/>
          <p:cNvSpPr/>
          <p:nvPr/>
        </p:nvSpPr>
        <p:spPr>
          <a:xfrm>
            <a:off x="232825" y="4572000"/>
            <a:ext cx="3073500" cy="4410900"/>
          </a:xfrm>
          <a:prstGeom prst="roundRect">
            <a:avLst>
              <a:gd fmla="val 16667" name="adj"/>
            </a:avLst>
          </a:prstGeom>
          <a:solidFill>
            <a:srgbClr val="EFEAF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240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Improvement Tasks </a:t>
            </a:r>
            <a:endParaRPr b="1" sz="1100">
              <a:solidFill>
                <a:schemeClr val="dk1"/>
              </a:solidFill>
              <a:latin typeface="Calibri"/>
              <a:ea typeface="Calibri"/>
              <a:cs typeface="Calibri"/>
              <a:sym typeface="Calibri"/>
            </a:endParaRPr>
          </a:p>
          <a:p>
            <a:pPr indent="0" lvl="0" marL="0" rtl="0" algn="l">
              <a:lnSpc>
                <a:spcPct val="100000"/>
              </a:lnSpc>
              <a:spcBef>
                <a:spcPts val="180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Task 1: Add Sophisticated Vocabulary</a:t>
            </a:r>
            <a:endParaRPr b="1"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GB" sz="1100">
                <a:solidFill>
                  <a:schemeClr val="dk1"/>
                </a:solidFill>
                <a:latin typeface="Calibri"/>
                <a:ea typeface="Calibri"/>
                <a:cs typeface="Calibri"/>
                <a:sym typeface="Calibri"/>
              </a:rPr>
              <a:t>Underline 5 words in the answer and replace them with more advanced alternatives.</a:t>
            </a:r>
            <a:br>
              <a:rPr lang="en-GB" sz="1100">
                <a:solidFill>
                  <a:schemeClr val="dk1"/>
                </a:solidFill>
                <a:latin typeface="Calibri"/>
                <a:ea typeface="Calibri"/>
                <a:cs typeface="Calibri"/>
                <a:sym typeface="Calibri"/>
              </a:rPr>
            </a:br>
            <a:r>
              <a:rPr lang="en-GB" sz="1100">
                <a:solidFill>
                  <a:schemeClr val="dk1"/>
                </a:solidFill>
                <a:latin typeface="Calibri"/>
                <a:ea typeface="Calibri"/>
                <a:cs typeface="Calibri"/>
                <a:sym typeface="Calibri"/>
              </a:rPr>
              <a:t>Example: </a:t>
            </a:r>
            <a:r>
              <a:rPr i="1" lang="en-GB" sz="1100">
                <a:solidFill>
                  <a:schemeClr val="dk1"/>
                </a:solidFill>
                <a:latin typeface="Calibri"/>
                <a:ea typeface="Calibri"/>
                <a:cs typeface="Calibri"/>
                <a:sym typeface="Calibri"/>
              </a:rPr>
              <a:t>powerful → dominant / overwhelming</a:t>
            </a:r>
            <a:endParaRPr i="1" sz="1100">
              <a:solidFill>
                <a:schemeClr val="dk1"/>
              </a:solidFill>
              <a:latin typeface="Calibri"/>
              <a:ea typeface="Calibri"/>
              <a:cs typeface="Calibri"/>
              <a:sym typeface="Calibri"/>
            </a:endParaRPr>
          </a:p>
          <a:p>
            <a:pPr indent="0" lvl="0" marL="0" rtl="0" algn="l">
              <a:lnSpc>
                <a:spcPct val="100000"/>
              </a:lnSpc>
              <a:spcBef>
                <a:spcPts val="180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Task 2: Improve the Quotations</a:t>
            </a:r>
            <a:endParaRPr b="1" sz="1100">
              <a:solidFill>
                <a:schemeClr val="dk1"/>
              </a:solidFill>
              <a:latin typeface="Calibri"/>
              <a:ea typeface="Calibri"/>
              <a:cs typeface="Calibri"/>
              <a:sym typeface="Calibri"/>
            </a:endParaRPr>
          </a:p>
          <a:p>
            <a:pPr indent="-298450" lvl="0" marL="457200" rtl="0" algn="l">
              <a:lnSpc>
                <a:spcPct val="100000"/>
              </a:lnSpc>
              <a:spcBef>
                <a:spcPts val="1200"/>
              </a:spcBef>
              <a:spcAft>
                <a:spcPts val="0"/>
              </a:spcAft>
              <a:buClr>
                <a:schemeClr val="dk1"/>
              </a:buClr>
              <a:buSzPts val="1100"/>
              <a:buChar char="●"/>
            </a:pPr>
            <a:r>
              <a:rPr lang="en-GB" sz="1100">
                <a:solidFill>
                  <a:schemeClr val="dk1"/>
                </a:solidFill>
                <a:latin typeface="Calibri"/>
                <a:ea typeface="Calibri"/>
                <a:cs typeface="Calibri"/>
                <a:sym typeface="Calibri"/>
              </a:rPr>
              <a:t>Add </a:t>
            </a:r>
            <a:r>
              <a:rPr b="1" lang="en-GB" sz="1100">
                <a:solidFill>
                  <a:schemeClr val="dk1"/>
                </a:solidFill>
                <a:latin typeface="Calibri"/>
                <a:ea typeface="Calibri"/>
                <a:cs typeface="Calibri"/>
                <a:sym typeface="Calibri"/>
              </a:rPr>
              <a:t>one extra quotation</a:t>
            </a:r>
            <a:r>
              <a:rPr lang="en-GB" sz="1100">
                <a:solidFill>
                  <a:schemeClr val="dk1"/>
                </a:solidFill>
                <a:latin typeface="Calibri"/>
                <a:ea typeface="Calibri"/>
                <a:cs typeface="Calibri"/>
                <a:sym typeface="Calibri"/>
              </a:rPr>
              <a:t> to each poem paragraph</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Make sure each quote is fully embedded into a sentence</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Add a method for each quote (e.g. imagery, repetition, contrast)</a:t>
            </a:r>
            <a:endParaRPr sz="1100">
              <a:solidFill>
                <a:schemeClr val="dk1"/>
              </a:solidFill>
              <a:latin typeface="Calibri"/>
              <a:ea typeface="Calibri"/>
              <a:cs typeface="Calibri"/>
              <a:sym typeface="Calibri"/>
            </a:endParaRPr>
          </a:p>
          <a:p>
            <a:pPr indent="0" lvl="0" marL="0" rtl="0" algn="l">
              <a:lnSpc>
                <a:spcPct val="100000"/>
              </a:lnSpc>
              <a:spcBef>
                <a:spcPts val="180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Task 3: Level Up the Analysis: </a:t>
            </a:r>
            <a:r>
              <a:rPr lang="en-GB" sz="1100">
                <a:solidFill>
                  <a:schemeClr val="dk1"/>
                </a:solidFill>
                <a:latin typeface="Calibri"/>
                <a:ea typeface="Calibri"/>
                <a:cs typeface="Calibri"/>
                <a:sym typeface="Calibri"/>
              </a:rPr>
              <a:t>For each paragraph, add one sentence starting with:</a:t>
            </a:r>
            <a:endParaRPr sz="1100">
              <a:solidFill>
                <a:schemeClr val="dk1"/>
              </a:solidFill>
              <a:latin typeface="Calibri"/>
              <a:ea typeface="Calibri"/>
              <a:cs typeface="Calibri"/>
              <a:sym typeface="Calibri"/>
            </a:endParaRPr>
          </a:p>
          <a:p>
            <a:pPr indent="-298450" lvl="0" marL="457200" rtl="0" algn="l">
              <a:lnSpc>
                <a:spcPct val="100000"/>
              </a:lnSpc>
              <a:spcBef>
                <a:spcPts val="120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This suggests that…</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This implies that…</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This reflects the idea that…</a:t>
            </a:r>
            <a:endParaRPr sz="1100">
              <a:solidFill>
                <a:schemeClr val="dk1"/>
              </a:solidFill>
              <a:latin typeface="Calibri"/>
              <a:ea typeface="Calibri"/>
              <a:cs typeface="Calibri"/>
              <a:sym typeface="Calibri"/>
            </a:endParaRPr>
          </a:p>
        </p:txBody>
      </p:sp>
      <p:sp>
        <p:nvSpPr>
          <p:cNvPr id="409" name="Google Shape;409;g3d70f17fd0d_0_134"/>
          <p:cNvSpPr/>
          <p:nvPr/>
        </p:nvSpPr>
        <p:spPr>
          <a:xfrm>
            <a:off x="3534825" y="4572000"/>
            <a:ext cx="3073500" cy="4410900"/>
          </a:xfrm>
          <a:prstGeom prst="roundRect">
            <a:avLst>
              <a:gd fmla="val 16667" name="adj"/>
            </a:avLst>
          </a:prstGeom>
          <a:solidFill>
            <a:srgbClr val="EFEAF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800"/>
              </a:spcBef>
              <a:spcAft>
                <a:spcPts val="0"/>
              </a:spcAft>
              <a:buNone/>
            </a:pPr>
            <a:r>
              <a:t/>
            </a:r>
            <a:endParaRPr b="1" sz="1100">
              <a:solidFill>
                <a:schemeClr val="dk1"/>
              </a:solidFill>
              <a:latin typeface="Calibri"/>
              <a:ea typeface="Calibri"/>
              <a:cs typeface="Calibri"/>
              <a:sym typeface="Calibri"/>
            </a:endParaRPr>
          </a:p>
          <a:p>
            <a:pPr indent="0" lvl="0" marL="0" rtl="0" algn="l">
              <a:lnSpc>
                <a:spcPct val="115000"/>
              </a:lnSpc>
              <a:spcBef>
                <a:spcPts val="180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Task 4: Structural Comparison: </a:t>
            </a:r>
            <a:r>
              <a:rPr lang="en-GB" sz="1100">
                <a:solidFill>
                  <a:schemeClr val="dk1"/>
                </a:solidFill>
                <a:latin typeface="Calibri"/>
                <a:ea typeface="Calibri"/>
                <a:cs typeface="Calibri"/>
                <a:sym typeface="Calibri"/>
              </a:rPr>
              <a:t>Add a final sentence to paragraph 3 explaining:</a:t>
            </a:r>
            <a:endParaRPr sz="1100">
              <a:solidFill>
                <a:schemeClr val="dk1"/>
              </a:solidFill>
              <a:latin typeface="Calibri"/>
              <a:ea typeface="Calibri"/>
              <a:cs typeface="Calibri"/>
              <a:sym typeface="Calibri"/>
            </a:endParaRPr>
          </a:p>
          <a:p>
            <a:pPr indent="-298450" lvl="0" marL="457200" rtl="0" algn="l">
              <a:lnSpc>
                <a:spcPct val="115000"/>
              </a:lnSpc>
              <a:spcBef>
                <a:spcPts val="120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How the structure of each poem helps present nature (e.g. shift, cyclical, progression)</a:t>
            </a:r>
            <a:endParaRPr sz="1100">
              <a:solidFill>
                <a:schemeClr val="dk1"/>
              </a:solidFill>
              <a:latin typeface="Calibri"/>
              <a:ea typeface="Calibri"/>
              <a:cs typeface="Calibri"/>
              <a:sym typeface="Calibri"/>
            </a:endParaRPr>
          </a:p>
          <a:p>
            <a:pPr indent="0" lvl="0" marL="0" rtl="0" algn="l">
              <a:lnSpc>
                <a:spcPct val="115000"/>
              </a:lnSpc>
              <a:spcBef>
                <a:spcPts val="180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Task 5: Upgrade the Introduction: </a:t>
            </a:r>
            <a:r>
              <a:rPr lang="en-GB" sz="1100">
                <a:solidFill>
                  <a:schemeClr val="dk1"/>
                </a:solidFill>
                <a:latin typeface="Calibri"/>
                <a:ea typeface="Calibri"/>
                <a:cs typeface="Calibri"/>
                <a:sym typeface="Calibri"/>
              </a:rPr>
              <a:t>Rewrite the first paragraph to include:</a:t>
            </a:r>
            <a:endParaRPr sz="1100">
              <a:solidFill>
                <a:schemeClr val="dk1"/>
              </a:solidFill>
              <a:latin typeface="Calibri"/>
              <a:ea typeface="Calibri"/>
              <a:cs typeface="Calibri"/>
              <a:sym typeface="Calibri"/>
            </a:endParaRPr>
          </a:p>
          <a:p>
            <a:pPr indent="-298450" lvl="0" marL="457200" rtl="0" algn="l">
              <a:lnSpc>
                <a:spcPct val="115000"/>
              </a:lnSpc>
              <a:spcBef>
                <a:spcPts val="120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A clear argument (thesis)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A mention of both poets’ intentions</a:t>
            </a:r>
            <a:endParaRPr sz="1100">
              <a:solidFill>
                <a:schemeClr val="dk1"/>
              </a:solidFill>
              <a:latin typeface="Calibri"/>
              <a:ea typeface="Calibri"/>
              <a:cs typeface="Calibri"/>
              <a:sym typeface="Calibri"/>
            </a:endParaRPr>
          </a:p>
          <a:p>
            <a:pPr indent="0" lvl="0" marL="0" rtl="0" algn="l">
              <a:lnSpc>
                <a:spcPct val="115000"/>
              </a:lnSpc>
              <a:spcBef>
                <a:spcPts val="180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Task 6: Challenge (Grade 6+): </a:t>
            </a:r>
            <a:r>
              <a:rPr lang="en-GB" sz="1100">
                <a:solidFill>
                  <a:schemeClr val="dk1"/>
                </a:solidFill>
                <a:latin typeface="Calibri"/>
                <a:ea typeface="Calibri"/>
                <a:cs typeface="Calibri"/>
                <a:sym typeface="Calibri"/>
              </a:rPr>
              <a:t>Rewrite paragraph 2 and include:</a:t>
            </a:r>
            <a:endParaRPr sz="1100">
              <a:solidFill>
                <a:schemeClr val="dk1"/>
              </a:solidFill>
              <a:latin typeface="Calibri"/>
              <a:ea typeface="Calibri"/>
              <a:cs typeface="Calibri"/>
              <a:sym typeface="Calibri"/>
            </a:endParaRPr>
          </a:p>
          <a:p>
            <a:pPr indent="-298450" lvl="0" marL="457200" rtl="0" algn="l">
              <a:lnSpc>
                <a:spcPct val="115000"/>
              </a:lnSpc>
              <a:spcBef>
                <a:spcPts val="120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Zoom in on one word from each poem</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Explain the effect of that word in detail</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Link both to the theme of nature’s power</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1200"/>
              </a:spcAft>
              <a:buNone/>
            </a:pPr>
            <a:r>
              <a:t/>
            </a:r>
            <a:endParaRPr b="1" sz="11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383ebede968_0_97"/>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u="sng"/>
              <a:t>Exam Preparation</a:t>
            </a:r>
            <a:endParaRPr/>
          </a:p>
        </p:txBody>
      </p:sp>
      <p:pic>
        <p:nvPicPr>
          <p:cNvPr id="415" name="Google Shape;415;g383ebede968_0_97"/>
          <p:cNvPicPr preferRelativeResize="0"/>
          <p:nvPr/>
        </p:nvPicPr>
        <p:blipFill rotWithShape="1">
          <a:blip r:embed="rId3">
            <a:alphaModFix/>
          </a:blip>
          <a:srcRect b="0" l="0" r="0" t="0"/>
          <a:stretch/>
        </p:blipFill>
        <p:spPr>
          <a:xfrm>
            <a:off x="188640" y="3565776"/>
            <a:ext cx="6408713" cy="312037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id="421" name="Google Shape;421;g3d70f17fd0d_0_147"/>
          <p:cNvPicPr preferRelativeResize="0"/>
          <p:nvPr/>
        </p:nvPicPr>
        <p:blipFill>
          <a:blip r:embed="rId3">
            <a:alphaModFix/>
          </a:blip>
          <a:stretch>
            <a:fillRect/>
          </a:stretch>
        </p:blipFill>
        <p:spPr>
          <a:xfrm>
            <a:off x="239188" y="203200"/>
            <a:ext cx="6379625" cy="88470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pic>
        <p:nvPicPr>
          <p:cNvPr id="427" name="Google Shape;427;g3d70f17fd0d_0_154"/>
          <p:cNvPicPr preferRelativeResize="0"/>
          <p:nvPr/>
        </p:nvPicPr>
        <p:blipFill>
          <a:blip r:embed="rId3">
            <a:alphaModFix/>
          </a:blip>
          <a:stretch>
            <a:fillRect/>
          </a:stretch>
        </p:blipFill>
        <p:spPr>
          <a:xfrm>
            <a:off x="283638" y="152400"/>
            <a:ext cx="6290725" cy="85883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3d70f17fd0d_0_161"/>
          <p:cNvSpPr txBox="1"/>
          <p:nvPr>
            <p:ph type="title"/>
          </p:nvPr>
        </p:nvSpPr>
        <p:spPr>
          <a:xfrm>
            <a:off x="342900" y="366180"/>
            <a:ext cx="6172200" cy="700500"/>
          </a:xfrm>
          <a:prstGeom prst="rect">
            <a:avLst/>
          </a:prstGeom>
        </p:spPr>
        <p:txBody>
          <a:bodyPr anchorCtr="0" anchor="ctr" bIns="45700" lIns="91425" spcFirstLastPara="1" rIns="91425" wrap="square" tIns="45700">
            <a:normAutofit fontScale="90000"/>
          </a:bodyPr>
          <a:lstStyle/>
          <a:p>
            <a:pPr indent="0" lvl="0" marL="0" rtl="0" algn="l">
              <a:spcBef>
                <a:spcPts val="360"/>
              </a:spcBef>
              <a:spcAft>
                <a:spcPts val="0"/>
              </a:spcAft>
              <a:buClr>
                <a:schemeClr val="dk1"/>
              </a:buClr>
              <a:buSzPct val="45413"/>
              <a:buFont typeface="Arial"/>
              <a:buNone/>
            </a:pPr>
            <a:r>
              <a:rPr lang="en-GB" sz="2180"/>
              <a:t>Compare how poets present the effects of memory on people in Poppies and in one other poem from Power and Conflict.</a:t>
            </a:r>
            <a:endParaRPr sz="2180"/>
          </a:p>
        </p:txBody>
      </p:sp>
      <p:sp>
        <p:nvSpPr>
          <p:cNvPr id="434" name="Google Shape;434;g3d70f17fd0d_0_161"/>
          <p:cNvSpPr txBox="1"/>
          <p:nvPr>
            <p:ph idx="1" type="body"/>
          </p:nvPr>
        </p:nvSpPr>
        <p:spPr>
          <a:xfrm>
            <a:off x="342900" y="1333500"/>
            <a:ext cx="6172200" cy="6834600"/>
          </a:xfrm>
          <a:prstGeom prst="rect">
            <a:avLst/>
          </a:prstGeom>
        </p:spPr>
        <p:txBody>
          <a:bodyPr anchorCtr="0" anchor="t" bIns="45700" lIns="91425" spcFirstLastPara="1" rIns="91425" wrap="square" tIns="45700">
            <a:noAutofit/>
          </a:bodyPr>
          <a:lstStyle/>
          <a:p>
            <a:pPr indent="0" lvl="0" marL="0" rtl="0" algn="l">
              <a:lnSpc>
                <a:spcPct val="90000"/>
              </a:lnSpc>
              <a:spcBef>
                <a:spcPts val="360"/>
              </a:spcBef>
              <a:spcAft>
                <a:spcPts val="0"/>
              </a:spcAft>
              <a:buSzPts val="275"/>
              <a:buNone/>
            </a:pPr>
            <a:r>
              <a:rPr b="1" lang="en-GB" sz="1000" u="sng"/>
              <a:t>Poppies</a:t>
            </a:r>
            <a:endParaRPr b="1" sz="1000" u="sng"/>
          </a:p>
          <a:p>
            <a:pPr indent="0" lvl="0" marL="0" rtl="0" algn="l">
              <a:lnSpc>
                <a:spcPct val="90000"/>
              </a:lnSpc>
              <a:spcBef>
                <a:spcPts val="360"/>
              </a:spcBef>
              <a:spcAft>
                <a:spcPts val="0"/>
              </a:spcAft>
              <a:buSzPts val="275"/>
              <a:buNone/>
            </a:pPr>
            <a:r>
              <a:t/>
            </a:r>
            <a:endParaRPr b="1" sz="1000" u="sng"/>
          </a:p>
          <a:p>
            <a:pPr indent="0" lvl="0" marL="0" rtl="0" algn="l">
              <a:lnSpc>
                <a:spcPct val="90000"/>
              </a:lnSpc>
              <a:spcBef>
                <a:spcPts val="360"/>
              </a:spcBef>
              <a:spcAft>
                <a:spcPts val="0"/>
              </a:spcAft>
              <a:buSzPts val="275"/>
              <a:buNone/>
            </a:pPr>
            <a:r>
              <a:rPr lang="en-GB" sz="1000"/>
              <a:t>Three days before Armistice Sunday</a:t>
            </a:r>
            <a:endParaRPr sz="1000"/>
          </a:p>
          <a:p>
            <a:pPr indent="0" lvl="0" marL="0" rtl="0" algn="l">
              <a:lnSpc>
                <a:spcPct val="90000"/>
              </a:lnSpc>
              <a:spcBef>
                <a:spcPts val="360"/>
              </a:spcBef>
              <a:spcAft>
                <a:spcPts val="0"/>
              </a:spcAft>
              <a:buSzPts val="275"/>
              <a:buNone/>
            </a:pPr>
            <a:r>
              <a:rPr lang="en-GB" sz="1000"/>
              <a:t>and poppies had already been placed</a:t>
            </a:r>
            <a:endParaRPr sz="1000"/>
          </a:p>
          <a:p>
            <a:pPr indent="0" lvl="0" marL="0" rtl="0" algn="l">
              <a:lnSpc>
                <a:spcPct val="90000"/>
              </a:lnSpc>
              <a:spcBef>
                <a:spcPts val="360"/>
              </a:spcBef>
              <a:spcAft>
                <a:spcPts val="0"/>
              </a:spcAft>
              <a:buSzPts val="275"/>
              <a:buNone/>
            </a:pPr>
            <a:r>
              <a:rPr lang="en-GB" sz="1000"/>
              <a:t>on individual war graves. Before you left,</a:t>
            </a:r>
            <a:endParaRPr sz="1000"/>
          </a:p>
          <a:p>
            <a:pPr indent="0" lvl="0" marL="0" rtl="0" algn="l">
              <a:lnSpc>
                <a:spcPct val="90000"/>
              </a:lnSpc>
              <a:spcBef>
                <a:spcPts val="360"/>
              </a:spcBef>
              <a:spcAft>
                <a:spcPts val="0"/>
              </a:spcAft>
              <a:buSzPts val="275"/>
              <a:buNone/>
            </a:pPr>
            <a:r>
              <a:rPr lang="en-GB" sz="1000"/>
              <a:t>I pinned one onto your lapel, crimped petals,</a:t>
            </a:r>
            <a:endParaRPr sz="1000"/>
          </a:p>
          <a:p>
            <a:pPr indent="0" lvl="0" marL="0" rtl="0" algn="l">
              <a:lnSpc>
                <a:spcPct val="90000"/>
              </a:lnSpc>
              <a:spcBef>
                <a:spcPts val="360"/>
              </a:spcBef>
              <a:spcAft>
                <a:spcPts val="0"/>
              </a:spcAft>
              <a:buSzPts val="275"/>
              <a:buNone/>
            </a:pPr>
            <a:r>
              <a:rPr lang="en-GB" sz="1000"/>
              <a:t>spasms of paper red, disrupting a blockade</a:t>
            </a:r>
            <a:endParaRPr sz="1000"/>
          </a:p>
          <a:p>
            <a:pPr indent="0" lvl="0" marL="0" rtl="0" algn="l">
              <a:lnSpc>
                <a:spcPct val="90000"/>
              </a:lnSpc>
              <a:spcBef>
                <a:spcPts val="360"/>
              </a:spcBef>
              <a:spcAft>
                <a:spcPts val="0"/>
              </a:spcAft>
              <a:buSzPts val="275"/>
              <a:buNone/>
            </a:pPr>
            <a:r>
              <a:rPr lang="en-GB" sz="1000"/>
              <a:t>of yellow bias binding around your blazer.</a:t>
            </a:r>
            <a:endParaRPr sz="1000"/>
          </a:p>
          <a:p>
            <a:pPr indent="0" lvl="0" marL="0" rtl="0" algn="l">
              <a:lnSpc>
                <a:spcPct val="90000"/>
              </a:lnSpc>
              <a:spcBef>
                <a:spcPts val="360"/>
              </a:spcBef>
              <a:spcAft>
                <a:spcPts val="0"/>
              </a:spcAft>
              <a:buSzPts val="275"/>
              <a:buNone/>
            </a:pPr>
            <a:r>
              <a:t/>
            </a:r>
            <a:endParaRPr sz="1000"/>
          </a:p>
          <a:p>
            <a:pPr indent="0" lvl="0" marL="0" rtl="0" algn="l">
              <a:lnSpc>
                <a:spcPct val="90000"/>
              </a:lnSpc>
              <a:spcBef>
                <a:spcPts val="360"/>
              </a:spcBef>
              <a:spcAft>
                <a:spcPts val="0"/>
              </a:spcAft>
              <a:buSzPts val="275"/>
              <a:buNone/>
            </a:pPr>
            <a:r>
              <a:rPr lang="en-GB" sz="1000"/>
              <a:t>Sellotape bandaged around my hand,</a:t>
            </a:r>
            <a:endParaRPr sz="1000"/>
          </a:p>
          <a:p>
            <a:pPr indent="0" lvl="0" marL="0" rtl="0" algn="l">
              <a:lnSpc>
                <a:spcPct val="90000"/>
              </a:lnSpc>
              <a:spcBef>
                <a:spcPts val="360"/>
              </a:spcBef>
              <a:spcAft>
                <a:spcPts val="0"/>
              </a:spcAft>
              <a:buSzPts val="275"/>
              <a:buNone/>
            </a:pPr>
            <a:r>
              <a:rPr lang="en-GB" sz="1000"/>
              <a:t>I rounded up as many white cat hairs</a:t>
            </a:r>
            <a:endParaRPr sz="1000"/>
          </a:p>
          <a:p>
            <a:pPr indent="0" lvl="0" marL="0" rtl="0" algn="l">
              <a:lnSpc>
                <a:spcPct val="90000"/>
              </a:lnSpc>
              <a:spcBef>
                <a:spcPts val="360"/>
              </a:spcBef>
              <a:spcAft>
                <a:spcPts val="0"/>
              </a:spcAft>
              <a:buSzPts val="275"/>
              <a:buNone/>
            </a:pPr>
            <a:r>
              <a:rPr lang="en-GB" sz="1000"/>
              <a:t>as I could, smoothed down your shirt’s</a:t>
            </a:r>
            <a:endParaRPr sz="1000"/>
          </a:p>
          <a:p>
            <a:pPr indent="0" lvl="0" marL="0" rtl="0" algn="l">
              <a:lnSpc>
                <a:spcPct val="90000"/>
              </a:lnSpc>
              <a:spcBef>
                <a:spcPts val="360"/>
              </a:spcBef>
              <a:spcAft>
                <a:spcPts val="0"/>
              </a:spcAft>
              <a:buSzPts val="275"/>
              <a:buNone/>
            </a:pPr>
            <a:r>
              <a:rPr lang="en-GB" sz="1000"/>
              <a:t>upturned collar, steeled the softening</a:t>
            </a:r>
            <a:endParaRPr sz="1000"/>
          </a:p>
          <a:p>
            <a:pPr indent="0" lvl="0" marL="0" rtl="0" algn="l">
              <a:lnSpc>
                <a:spcPct val="90000"/>
              </a:lnSpc>
              <a:spcBef>
                <a:spcPts val="360"/>
              </a:spcBef>
              <a:spcAft>
                <a:spcPts val="0"/>
              </a:spcAft>
              <a:buSzPts val="275"/>
              <a:buNone/>
            </a:pPr>
            <a:r>
              <a:rPr lang="en-GB" sz="1000"/>
              <a:t>of my face. I wanted to graze my nose</a:t>
            </a:r>
            <a:endParaRPr sz="1000"/>
          </a:p>
          <a:p>
            <a:pPr indent="0" lvl="0" marL="0" rtl="0" algn="l">
              <a:lnSpc>
                <a:spcPct val="90000"/>
              </a:lnSpc>
              <a:spcBef>
                <a:spcPts val="360"/>
              </a:spcBef>
              <a:spcAft>
                <a:spcPts val="0"/>
              </a:spcAft>
              <a:buSzPts val="275"/>
              <a:buNone/>
            </a:pPr>
            <a:r>
              <a:rPr lang="en-GB" sz="1000"/>
              <a:t>across the tip of your nose, play at</a:t>
            </a:r>
            <a:endParaRPr sz="1000"/>
          </a:p>
          <a:p>
            <a:pPr indent="0" lvl="0" marL="0" rtl="0" algn="l">
              <a:lnSpc>
                <a:spcPct val="90000"/>
              </a:lnSpc>
              <a:spcBef>
                <a:spcPts val="360"/>
              </a:spcBef>
              <a:spcAft>
                <a:spcPts val="0"/>
              </a:spcAft>
              <a:buSzPts val="275"/>
              <a:buNone/>
            </a:pPr>
            <a:r>
              <a:rPr lang="en-GB" sz="1000"/>
              <a:t>being Eskimos like we did when</a:t>
            </a:r>
            <a:endParaRPr sz="1000"/>
          </a:p>
          <a:p>
            <a:pPr indent="0" lvl="0" marL="0" rtl="0" algn="l">
              <a:lnSpc>
                <a:spcPct val="90000"/>
              </a:lnSpc>
              <a:spcBef>
                <a:spcPts val="360"/>
              </a:spcBef>
              <a:spcAft>
                <a:spcPts val="0"/>
              </a:spcAft>
              <a:buSzPts val="275"/>
              <a:buNone/>
            </a:pPr>
            <a:r>
              <a:rPr lang="en-GB" sz="1000"/>
              <a:t>you were little. I resisted the impulse</a:t>
            </a:r>
            <a:endParaRPr sz="1000"/>
          </a:p>
          <a:p>
            <a:pPr indent="0" lvl="0" marL="0" rtl="0" algn="l">
              <a:lnSpc>
                <a:spcPct val="90000"/>
              </a:lnSpc>
              <a:spcBef>
                <a:spcPts val="360"/>
              </a:spcBef>
              <a:spcAft>
                <a:spcPts val="0"/>
              </a:spcAft>
              <a:buSzPts val="275"/>
              <a:buNone/>
            </a:pPr>
            <a:r>
              <a:rPr lang="en-GB" sz="1000"/>
              <a:t>to run my fingers through the gelled</a:t>
            </a:r>
            <a:endParaRPr sz="1000"/>
          </a:p>
          <a:p>
            <a:pPr indent="0" lvl="0" marL="0" rtl="0" algn="l">
              <a:lnSpc>
                <a:spcPct val="90000"/>
              </a:lnSpc>
              <a:spcBef>
                <a:spcPts val="360"/>
              </a:spcBef>
              <a:spcAft>
                <a:spcPts val="0"/>
              </a:spcAft>
              <a:buSzPts val="275"/>
              <a:buNone/>
            </a:pPr>
            <a:r>
              <a:rPr lang="en-GB" sz="1000"/>
              <a:t>blackthorns of your hair. All my words</a:t>
            </a:r>
            <a:endParaRPr sz="1000"/>
          </a:p>
          <a:p>
            <a:pPr indent="0" lvl="0" marL="0" rtl="0" algn="l">
              <a:lnSpc>
                <a:spcPct val="90000"/>
              </a:lnSpc>
              <a:spcBef>
                <a:spcPts val="360"/>
              </a:spcBef>
              <a:spcAft>
                <a:spcPts val="0"/>
              </a:spcAft>
              <a:buSzPts val="275"/>
              <a:buNone/>
            </a:pPr>
            <a:r>
              <a:rPr lang="en-GB" sz="1000"/>
              <a:t>flattened, rolled, turned into felt,</a:t>
            </a:r>
            <a:endParaRPr sz="1000"/>
          </a:p>
          <a:p>
            <a:pPr indent="0" lvl="0" marL="0" rtl="0" algn="l">
              <a:lnSpc>
                <a:spcPct val="90000"/>
              </a:lnSpc>
              <a:spcBef>
                <a:spcPts val="360"/>
              </a:spcBef>
              <a:spcAft>
                <a:spcPts val="0"/>
              </a:spcAft>
              <a:buSzPts val="275"/>
              <a:buNone/>
            </a:pPr>
            <a:r>
              <a:t/>
            </a:r>
            <a:endParaRPr sz="1000"/>
          </a:p>
          <a:p>
            <a:pPr indent="0" lvl="0" marL="0" rtl="0" algn="l">
              <a:lnSpc>
                <a:spcPct val="90000"/>
              </a:lnSpc>
              <a:spcBef>
                <a:spcPts val="360"/>
              </a:spcBef>
              <a:spcAft>
                <a:spcPts val="0"/>
              </a:spcAft>
              <a:buSzPts val="275"/>
              <a:buNone/>
            </a:pPr>
            <a:r>
              <a:rPr lang="en-GB" sz="1000"/>
              <a:t>slowly melting. I was brave, as I walked</a:t>
            </a:r>
            <a:endParaRPr sz="1000"/>
          </a:p>
          <a:p>
            <a:pPr indent="0" lvl="0" marL="0" rtl="0" algn="l">
              <a:lnSpc>
                <a:spcPct val="90000"/>
              </a:lnSpc>
              <a:spcBef>
                <a:spcPts val="360"/>
              </a:spcBef>
              <a:spcAft>
                <a:spcPts val="0"/>
              </a:spcAft>
              <a:buSzPts val="275"/>
              <a:buNone/>
            </a:pPr>
            <a:r>
              <a:rPr lang="en-GB" sz="1000"/>
              <a:t>with you, to the front door, threw</a:t>
            </a:r>
            <a:endParaRPr sz="1000"/>
          </a:p>
          <a:p>
            <a:pPr indent="0" lvl="0" marL="0" rtl="0" algn="l">
              <a:lnSpc>
                <a:spcPct val="90000"/>
              </a:lnSpc>
              <a:spcBef>
                <a:spcPts val="360"/>
              </a:spcBef>
              <a:spcAft>
                <a:spcPts val="0"/>
              </a:spcAft>
              <a:buSzPts val="275"/>
              <a:buNone/>
            </a:pPr>
            <a:r>
              <a:rPr lang="en-GB" sz="1000"/>
              <a:t>it open, the world overflowing</a:t>
            </a:r>
            <a:endParaRPr sz="1000"/>
          </a:p>
          <a:p>
            <a:pPr indent="0" lvl="0" marL="0" rtl="0" algn="l">
              <a:lnSpc>
                <a:spcPct val="90000"/>
              </a:lnSpc>
              <a:spcBef>
                <a:spcPts val="360"/>
              </a:spcBef>
              <a:spcAft>
                <a:spcPts val="0"/>
              </a:spcAft>
              <a:buSzPts val="275"/>
              <a:buNone/>
            </a:pPr>
            <a:r>
              <a:rPr lang="en-GB" sz="1000"/>
              <a:t>like a treasure chest. A split second</a:t>
            </a:r>
            <a:endParaRPr sz="1000"/>
          </a:p>
          <a:p>
            <a:pPr indent="0" lvl="0" marL="0" rtl="0" algn="l">
              <a:lnSpc>
                <a:spcPct val="90000"/>
              </a:lnSpc>
              <a:spcBef>
                <a:spcPts val="360"/>
              </a:spcBef>
              <a:spcAft>
                <a:spcPts val="0"/>
              </a:spcAft>
              <a:buSzPts val="275"/>
              <a:buNone/>
            </a:pPr>
            <a:r>
              <a:rPr lang="en-GB" sz="1000"/>
              <a:t>and you were away, intoxicated.</a:t>
            </a:r>
            <a:endParaRPr sz="1000"/>
          </a:p>
          <a:p>
            <a:pPr indent="0" lvl="0" marL="0" rtl="0" algn="l">
              <a:lnSpc>
                <a:spcPct val="90000"/>
              </a:lnSpc>
              <a:spcBef>
                <a:spcPts val="360"/>
              </a:spcBef>
              <a:spcAft>
                <a:spcPts val="0"/>
              </a:spcAft>
              <a:buSzPts val="275"/>
              <a:buNone/>
            </a:pPr>
            <a:r>
              <a:rPr lang="en-GB" sz="1000"/>
              <a:t>After you’d gone I went into your bedroom,</a:t>
            </a:r>
            <a:endParaRPr sz="1000"/>
          </a:p>
          <a:p>
            <a:pPr indent="0" lvl="0" marL="0" rtl="0" algn="l">
              <a:lnSpc>
                <a:spcPct val="90000"/>
              </a:lnSpc>
              <a:spcBef>
                <a:spcPts val="360"/>
              </a:spcBef>
              <a:spcAft>
                <a:spcPts val="0"/>
              </a:spcAft>
              <a:buSzPts val="275"/>
              <a:buNone/>
            </a:pPr>
            <a:r>
              <a:rPr lang="en-GB" sz="1000"/>
              <a:t>released a song bird from its cage.</a:t>
            </a:r>
            <a:endParaRPr sz="1000"/>
          </a:p>
          <a:p>
            <a:pPr indent="0" lvl="0" marL="0" rtl="0" algn="l">
              <a:lnSpc>
                <a:spcPct val="90000"/>
              </a:lnSpc>
              <a:spcBef>
                <a:spcPts val="360"/>
              </a:spcBef>
              <a:spcAft>
                <a:spcPts val="0"/>
              </a:spcAft>
              <a:buSzPts val="275"/>
              <a:buNone/>
            </a:pPr>
            <a:r>
              <a:rPr lang="en-GB" sz="1000"/>
              <a:t>Later a single dove flew from the pear tree,</a:t>
            </a:r>
            <a:endParaRPr sz="1000"/>
          </a:p>
          <a:p>
            <a:pPr indent="0" lvl="0" marL="0" rtl="0" algn="l">
              <a:lnSpc>
                <a:spcPct val="90000"/>
              </a:lnSpc>
              <a:spcBef>
                <a:spcPts val="360"/>
              </a:spcBef>
              <a:spcAft>
                <a:spcPts val="0"/>
              </a:spcAft>
              <a:buSzPts val="275"/>
              <a:buNone/>
            </a:pPr>
            <a:r>
              <a:rPr lang="en-GB" sz="1000"/>
              <a:t>and this is where it has led me,</a:t>
            </a:r>
            <a:endParaRPr sz="1000"/>
          </a:p>
          <a:p>
            <a:pPr indent="0" lvl="0" marL="0" rtl="0" algn="l">
              <a:lnSpc>
                <a:spcPct val="90000"/>
              </a:lnSpc>
              <a:spcBef>
                <a:spcPts val="360"/>
              </a:spcBef>
              <a:spcAft>
                <a:spcPts val="0"/>
              </a:spcAft>
              <a:buSzPts val="275"/>
              <a:buNone/>
            </a:pPr>
            <a:r>
              <a:rPr lang="en-GB" sz="1000"/>
              <a:t>skirting the church yard walls, my stomach busy</a:t>
            </a:r>
            <a:endParaRPr sz="1000"/>
          </a:p>
          <a:p>
            <a:pPr indent="0" lvl="0" marL="0" rtl="0" algn="l">
              <a:lnSpc>
                <a:spcPct val="90000"/>
              </a:lnSpc>
              <a:spcBef>
                <a:spcPts val="360"/>
              </a:spcBef>
              <a:spcAft>
                <a:spcPts val="0"/>
              </a:spcAft>
              <a:buSzPts val="275"/>
              <a:buNone/>
            </a:pPr>
            <a:r>
              <a:rPr lang="en-GB" sz="1000"/>
              <a:t>making tucks, darts, pleats, hat-less, without</a:t>
            </a:r>
            <a:endParaRPr sz="1000"/>
          </a:p>
          <a:p>
            <a:pPr indent="0" lvl="0" marL="0" rtl="0" algn="l">
              <a:lnSpc>
                <a:spcPct val="90000"/>
              </a:lnSpc>
              <a:spcBef>
                <a:spcPts val="360"/>
              </a:spcBef>
              <a:spcAft>
                <a:spcPts val="0"/>
              </a:spcAft>
              <a:buSzPts val="275"/>
              <a:buNone/>
            </a:pPr>
            <a:r>
              <a:rPr lang="en-GB" sz="1000"/>
              <a:t>a winter coat or reinforcements of scarf, gloves.</a:t>
            </a:r>
            <a:endParaRPr sz="1000"/>
          </a:p>
          <a:p>
            <a:pPr indent="0" lvl="0" marL="0" rtl="0" algn="l">
              <a:lnSpc>
                <a:spcPct val="90000"/>
              </a:lnSpc>
              <a:spcBef>
                <a:spcPts val="360"/>
              </a:spcBef>
              <a:spcAft>
                <a:spcPts val="0"/>
              </a:spcAft>
              <a:buSzPts val="275"/>
              <a:buNone/>
            </a:pPr>
            <a:r>
              <a:t/>
            </a:r>
            <a:endParaRPr sz="1000"/>
          </a:p>
          <a:p>
            <a:pPr indent="0" lvl="0" marL="0" rtl="0" algn="l">
              <a:lnSpc>
                <a:spcPct val="90000"/>
              </a:lnSpc>
              <a:spcBef>
                <a:spcPts val="360"/>
              </a:spcBef>
              <a:spcAft>
                <a:spcPts val="0"/>
              </a:spcAft>
              <a:buSzPts val="275"/>
              <a:buNone/>
            </a:pPr>
            <a:r>
              <a:rPr lang="en-GB" sz="1000"/>
              <a:t>On reaching the top of the hill I traced</a:t>
            </a:r>
            <a:endParaRPr sz="1000"/>
          </a:p>
          <a:p>
            <a:pPr indent="0" lvl="0" marL="0" rtl="0" algn="l">
              <a:lnSpc>
                <a:spcPct val="90000"/>
              </a:lnSpc>
              <a:spcBef>
                <a:spcPts val="360"/>
              </a:spcBef>
              <a:spcAft>
                <a:spcPts val="0"/>
              </a:spcAft>
              <a:buSzPts val="275"/>
              <a:buNone/>
            </a:pPr>
            <a:r>
              <a:rPr lang="en-GB" sz="1000"/>
              <a:t>the inscriptions on the war memorial,</a:t>
            </a:r>
            <a:endParaRPr sz="1000"/>
          </a:p>
          <a:p>
            <a:pPr indent="0" lvl="0" marL="0" rtl="0" algn="l">
              <a:lnSpc>
                <a:spcPct val="90000"/>
              </a:lnSpc>
              <a:spcBef>
                <a:spcPts val="360"/>
              </a:spcBef>
              <a:spcAft>
                <a:spcPts val="0"/>
              </a:spcAft>
              <a:buSzPts val="275"/>
              <a:buNone/>
            </a:pPr>
            <a:r>
              <a:rPr lang="en-GB" sz="1000"/>
              <a:t>leaned against it like a wishbone.</a:t>
            </a:r>
            <a:endParaRPr sz="1000"/>
          </a:p>
          <a:p>
            <a:pPr indent="0" lvl="0" marL="0" rtl="0" algn="l">
              <a:lnSpc>
                <a:spcPct val="90000"/>
              </a:lnSpc>
              <a:spcBef>
                <a:spcPts val="360"/>
              </a:spcBef>
              <a:spcAft>
                <a:spcPts val="0"/>
              </a:spcAft>
              <a:buSzPts val="275"/>
              <a:buNone/>
            </a:pPr>
            <a:r>
              <a:rPr lang="en-GB" sz="1000"/>
              <a:t>The dove pulled freely against the sky,</a:t>
            </a:r>
            <a:endParaRPr sz="1000"/>
          </a:p>
          <a:p>
            <a:pPr indent="0" lvl="0" marL="0" rtl="0" algn="l">
              <a:lnSpc>
                <a:spcPct val="90000"/>
              </a:lnSpc>
              <a:spcBef>
                <a:spcPts val="360"/>
              </a:spcBef>
              <a:spcAft>
                <a:spcPts val="0"/>
              </a:spcAft>
              <a:buSzPts val="275"/>
              <a:buNone/>
            </a:pPr>
            <a:r>
              <a:rPr lang="en-GB" sz="1000"/>
              <a:t>an ornamental stitch. I listened, hoping to hear</a:t>
            </a:r>
            <a:endParaRPr sz="1000"/>
          </a:p>
          <a:p>
            <a:pPr indent="0" lvl="0" marL="0" rtl="0" algn="l">
              <a:lnSpc>
                <a:spcPct val="90000"/>
              </a:lnSpc>
              <a:spcBef>
                <a:spcPts val="360"/>
              </a:spcBef>
              <a:spcAft>
                <a:spcPts val="0"/>
              </a:spcAft>
              <a:buSzPts val="275"/>
              <a:buNone/>
            </a:pPr>
            <a:r>
              <a:rPr lang="en-GB" sz="1000"/>
              <a:t>your playground voice catching on the wind.</a:t>
            </a:r>
            <a:endParaRPr sz="1000"/>
          </a:p>
          <a:p>
            <a:pPr indent="0" lvl="0" marL="0" rtl="0" algn="l">
              <a:lnSpc>
                <a:spcPct val="90000"/>
              </a:lnSpc>
              <a:spcBef>
                <a:spcPts val="360"/>
              </a:spcBef>
              <a:spcAft>
                <a:spcPts val="0"/>
              </a:spcAft>
              <a:buSzPts val="275"/>
              <a:buNone/>
            </a:pPr>
            <a:r>
              <a:rPr lang="en-GB" sz="1000"/>
              <a:t>JANE WEIR</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3d70f17fd0d_0_224"/>
          <p:cNvSpPr txBox="1"/>
          <p:nvPr>
            <p:ph type="title"/>
          </p:nvPr>
        </p:nvSpPr>
        <p:spPr>
          <a:xfrm>
            <a:off x="342900" y="366184"/>
            <a:ext cx="6172200" cy="1524000"/>
          </a:xfrm>
          <a:prstGeom prst="rect">
            <a:avLst/>
          </a:prstGeom>
        </p:spPr>
        <p:txBody>
          <a:bodyPr anchorCtr="0" anchor="ctr" bIns="45700" lIns="91425" spcFirstLastPara="1" rIns="91425" wrap="square" tIns="45700">
            <a:normAutofit/>
          </a:bodyPr>
          <a:lstStyle/>
          <a:p>
            <a:pPr indent="0" lvl="0" marL="0" rtl="0" algn="ctr">
              <a:lnSpc>
                <a:spcPct val="115000"/>
              </a:lnSpc>
              <a:spcBef>
                <a:spcPts val="1200"/>
              </a:spcBef>
              <a:spcAft>
                <a:spcPts val="1200"/>
              </a:spcAft>
              <a:buNone/>
            </a:pPr>
            <a:r>
              <a:rPr b="1" lang="en-GB" sz="3600"/>
              <a:t>Overview</a:t>
            </a:r>
            <a:endParaRPr sz="3600"/>
          </a:p>
        </p:txBody>
      </p:sp>
      <p:pic>
        <p:nvPicPr>
          <p:cNvPr id="127" name="Google Shape;127;g3d70f17fd0d_0_224"/>
          <p:cNvPicPr preferRelativeResize="0"/>
          <p:nvPr/>
        </p:nvPicPr>
        <p:blipFill>
          <a:blip r:embed="rId3">
            <a:alphaModFix/>
          </a:blip>
          <a:stretch>
            <a:fillRect/>
          </a:stretch>
        </p:blipFill>
        <p:spPr>
          <a:xfrm>
            <a:off x="342900" y="2014009"/>
            <a:ext cx="5953125" cy="67627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3d70f17fd0d_0_168"/>
          <p:cNvSpPr txBox="1"/>
          <p:nvPr>
            <p:ph type="title"/>
          </p:nvPr>
        </p:nvSpPr>
        <p:spPr>
          <a:xfrm>
            <a:off x="342900" y="366179"/>
            <a:ext cx="6172200" cy="810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GB" sz="2160"/>
              <a:t>Compare the ways poets present the power of man in Storm on the Island and in one other poem from Power and Conflict. </a:t>
            </a:r>
            <a:endParaRPr sz="2160"/>
          </a:p>
        </p:txBody>
      </p:sp>
      <p:sp>
        <p:nvSpPr>
          <p:cNvPr id="441" name="Google Shape;441;g3d70f17fd0d_0_168"/>
          <p:cNvSpPr txBox="1"/>
          <p:nvPr>
            <p:ph idx="1" type="body"/>
          </p:nvPr>
        </p:nvSpPr>
        <p:spPr>
          <a:xfrm>
            <a:off x="342900" y="1286924"/>
            <a:ext cx="6172200" cy="6881400"/>
          </a:xfrm>
          <a:prstGeom prst="rect">
            <a:avLst/>
          </a:prstGeom>
        </p:spPr>
        <p:txBody>
          <a:bodyPr anchorCtr="0" anchor="t" bIns="45700" lIns="91425" spcFirstLastPara="1" rIns="91425" wrap="square" tIns="45700">
            <a:normAutofit/>
          </a:bodyPr>
          <a:lstStyle/>
          <a:p>
            <a:pPr indent="0" lvl="0" marL="0" rtl="0" algn="l">
              <a:lnSpc>
                <a:spcPct val="80000"/>
              </a:lnSpc>
              <a:spcBef>
                <a:spcPts val="360"/>
              </a:spcBef>
              <a:spcAft>
                <a:spcPts val="0"/>
              </a:spcAft>
              <a:buSzPts val="688"/>
              <a:buNone/>
            </a:pPr>
            <a:r>
              <a:rPr b="1" lang="en-GB" sz="1500" u="sng"/>
              <a:t>Storm on the Island</a:t>
            </a:r>
            <a:r>
              <a:rPr lang="en-GB" sz="1500"/>
              <a:t> </a:t>
            </a:r>
            <a:endParaRPr sz="1500"/>
          </a:p>
          <a:p>
            <a:pPr indent="0" lvl="0" marL="0" rtl="0" algn="l">
              <a:lnSpc>
                <a:spcPct val="80000"/>
              </a:lnSpc>
              <a:spcBef>
                <a:spcPts val="360"/>
              </a:spcBef>
              <a:spcAft>
                <a:spcPts val="0"/>
              </a:spcAft>
              <a:buSzPts val="688"/>
              <a:buNone/>
            </a:pPr>
            <a:r>
              <a:t/>
            </a:r>
            <a:endParaRPr sz="1500"/>
          </a:p>
          <a:p>
            <a:pPr indent="0" lvl="0" marL="0" rtl="0" algn="l">
              <a:lnSpc>
                <a:spcPct val="80000"/>
              </a:lnSpc>
              <a:spcBef>
                <a:spcPts val="360"/>
              </a:spcBef>
              <a:spcAft>
                <a:spcPts val="0"/>
              </a:spcAft>
              <a:buSzPts val="688"/>
              <a:buNone/>
            </a:pPr>
            <a:r>
              <a:rPr lang="en-GB" sz="1500"/>
              <a:t>We are prepared: we build our houses squat, </a:t>
            </a:r>
            <a:endParaRPr sz="1500"/>
          </a:p>
          <a:p>
            <a:pPr indent="0" lvl="0" marL="0" rtl="0" algn="l">
              <a:lnSpc>
                <a:spcPct val="80000"/>
              </a:lnSpc>
              <a:spcBef>
                <a:spcPts val="360"/>
              </a:spcBef>
              <a:spcAft>
                <a:spcPts val="0"/>
              </a:spcAft>
              <a:buSzPts val="688"/>
              <a:buNone/>
            </a:pPr>
            <a:r>
              <a:rPr lang="en-GB" sz="1500"/>
              <a:t>Sink walls in rock and roof them with good slate. </a:t>
            </a:r>
            <a:endParaRPr sz="1500"/>
          </a:p>
          <a:p>
            <a:pPr indent="0" lvl="0" marL="0" rtl="0" algn="l">
              <a:lnSpc>
                <a:spcPct val="80000"/>
              </a:lnSpc>
              <a:spcBef>
                <a:spcPts val="360"/>
              </a:spcBef>
              <a:spcAft>
                <a:spcPts val="0"/>
              </a:spcAft>
              <a:buSzPts val="688"/>
              <a:buNone/>
            </a:pPr>
            <a:r>
              <a:rPr lang="en-GB" sz="1500"/>
              <a:t>This wizened earth has never troubled us </a:t>
            </a:r>
            <a:endParaRPr sz="1500"/>
          </a:p>
          <a:p>
            <a:pPr indent="0" lvl="0" marL="0" rtl="0" algn="l">
              <a:lnSpc>
                <a:spcPct val="80000"/>
              </a:lnSpc>
              <a:spcBef>
                <a:spcPts val="360"/>
              </a:spcBef>
              <a:spcAft>
                <a:spcPts val="0"/>
              </a:spcAft>
              <a:buSzPts val="688"/>
              <a:buNone/>
            </a:pPr>
            <a:r>
              <a:rPr lang="en-GB" sz="1500"/>
              <a:t>With hay, so, as you see, there are no stacks </a:t>
            </a:r>
            <a:endParaRPr sz="1500"/>
          </a:p>
          <a:p>
            <a:pPr indent="0" lvl="0" marL="0" rtl="0" algn="l">
              <a:lnSpc>
                <a:spcPct val="80000"/>
              </a:lnSpc>
              <a:spcBef>
                <a:spcPts val="360"/>
              </a:spcBef>
              <a:spcAft>
                <a:spcPts val="0"/>
              </a:spcAft>
              <a:buSzPts val="688"/>
              <a:buNone/>
            </a:pPr>
            <a:r>
              <a:rPr lang="en-GB" sz="1500"/>
              <a:t>Or stooks that can be lost. Nor are there trees </a:t>
            </a:r>
            <a:endParaRPr sz="1500"/>
          </a:p>
          <a:p>
            <a:pPr indent="0" lvl="0" marL="0" rtl="0" algn="l">
              <a:lnSpc>
                <a:spcPct val="80000"/>
              </a:lnSpc>
              <a:spcBef>
                <a:spcPts val="360"/>
              </a:spcBef>
              <a:spcAft>
                <a:spcPts val="0"/>
              </a:spcAft>
              <a:buSzPts val="688"/>
              <a:buNone/>
            </a:pPr>
            <a:r>
              <a:rPr lang="en-GB" sz="1500"/>
              <a:t>Which might prove company when it blows full </a:t>
            </a:r>
            <a:endParaRPr sz="1500"/>
          </a:p>
          <a:p>
            <a:pPr indent="0" lvl="0" marL="0" rtl="0" algn="l">
              <a:lnSpc>
                <a:spcPct val="80000"/>
              </a:lnSpc>
              <a:spcBef>
                <a:spcPts val="360"/>
              </a:spcBef>
              <a:spcAft>
                <a:spcPts val="0"/>
              </a:spcAft>
              <a:buSzPts val="688"/>
              <a:buNone/>
            </a:pPr>
            <a:r>
              <a:rPr lang="en-GB" sz="1500"/>
              <a:t>Blast: you know what I mean – leaves and branches </a:t>
            </a:r>
            <a:endParaRPr sz="1500"/>
          </a:p>
          <a:p>
            <a:pPr indent="0" lvl="0" marL="0" rtl="0" algn="l">
              <a:lnSpc>
                <a:spcPct val="80000"/>
              </a:lnSpc>
              <a:spcBef>
                <a:spcPts val="360"/>
              </a:spcBef>
              <a:spcAft>
                <a:spcPts val="0"/>
              </a:spcAft>
              <a:buSzPts val="688"/>
              <a:buNone/>
            </a:pPr>
            <a:r>
              <a:rPr lang="en-GB" sz="1500"/>
              <a:t>Can raise a tragic chorus in a gale </a:t>
            </a:r>
            <a:endParaRPr sz="1500"/>
          </a:p>
          <a:p>
            <a:pPr indent="0" lvl="0" marL="0" rtl="0" algn="l">
              <a:lnSpc>
                <a:spcPct val="80000"/>
              </a:lnSpc>
              <a:spcBef>
                <a:spcPts val="360"/>
              </a:spcBef>
              <a:spcAft>
                <a:spcPts val="0"/>
              </a:spcAft>
              <a:buSzPts val="688"/>
              <a:buNone/>
            </a:pPr>
            <a:r>
              <a:rPr lang="en-GB" sz="1500"/>
              <a:t>So that you can listen to the thing you fear </a:t>
            </a:r>
            <a:endParaRPr sz="1500"/>
          </a:p>
          <a:p>
            <a:pPr indent="0" lvl="0" marL="0" rtl="0" algn="l">
              <a:lnSpc>
                <a:spcPct val="80000"/>
              </a:lnSpc>
              <a:spcBef>
                <a:spcPts val="360"/>
              </a:spcBef>
              <a:spcAft>
                <a:spcPts val="0"/>
              </a:spcAft>
              <a:buSzPts val="688"/>
              <a:buNone/>
            </a:pPr>
            <a:r>
              <a:rPr lang="en-GB" sz="1500"/>
              <a:t>Forgetting that it pummels your house too. </a:t>
            </a:r>
            <a:endParaRPr sz="1500"/>
          </a:p>
          <a:p>
            <a:pPr indent="0" lvl="0" marL="0" rtl="0" algn="l">
              <a:lnSpc>
                <a:spcPct val="80000"/>
              </a:lnSpc>
              <a:spcBef>
                <a:spcPts val="360"/>
              </a:spcBef>
              <a:spcAft>
                <a:spcPts val="0"/>
              </a:spcAft>
              <a:buSzPts val="688"/>
              <a:buNone/>
            </a:pPr>
            <a:r>
              <a:rPr lang="en-GB" sz="1500"/>
              <a:t>But there are no trees, no natural shelter. </a:t>
            </a:r>
            <a:endParaRPr sz="1500"/>
          </a:p>
          <a:p>
            <a:pPr indent="0" lvl="0" marL="0" rtl="0" algn="l">
              <a:lnSpc>
                <a:spcPct val="80000"/>
              </a:lnSpc>
              <a:spcBef>
                <a:spcPts val="360"/>
              </a:spcBef>
              <a:spcAft>
                <a:spcPts val="0"/>
              </a:spcAft>
              <a:buSzPts val="688"/>
              <a:buNone/>
            </a:pPr>
            <a:r>
              <a:rPr lang="en-GB" sz="1500"/>
              <a:t>You might think that the sea is company, </a:t>
            </a:r>
            <a:endParaRPr sz="1500"/>
          </a:p>
          <a:p>
            <a:pPr indent="0" lvl="0" marL="0" rtl="0" algn="l">
              <a:lnSpc>
                <a:spcPct val="80000"/>
              </a:lnSpc>
              <a:spcBef>
                <a:spcPts val="360"/>
              </a:spcBef>
              <a:spcAft>
                <a:spcPts val="0"/>
              </a:spcAft>
              <a:buSzPts val="688"/>
              <a:buNone/>
            </a:pPr>
            <a:r>
              <a:rPr lang="en-GB" sz="1500"/>
              <a:t>Exploding comfortably down on the cliffs </a:t>
            </a:r>
            <a:endParaRPr sz="1500"/>
          </a:p>
          <a:p>
            <a:pPr indent="0" lvl="0" marL="0" rtl="0" algn="l">
              <a:lnSpc>
                <a:spcPct val="80000"/>
              </a:lnSpc>
              <a:spcBef>
                <a:spcPts val="360"/>
              </a:spcBef>
              <a:spcAft>
                <a:spcPts val="0"/>
              </a:spcAft>
              <a:buSzPts val="688"/>
              <a:buNone/>
            </a:pPr>
            <a:r>
              <a:rPr lang="en-GB" sz="1500"/>
              <a:t>But no: when it begins, the flung spray hits </a:t>
            </a:r>
            <a:endParaRPr sz="1500"/>
          </a:p>
          <a:p>
            <a:pPr indent="0" lvl="0" marL="0" rtl="0" algn="l">
              <a:lnSpc>
                <a:spcPct val="80000"/>
              </a:lnSpc>
              <a:spcBef>
                <a:spcPts val="360"/>
              </a:spcBef>
              <a:spcAft>
                <a:spcPts val="0"/>
              </a:spcAft>
              <a:buSzPts val="688"/>
              <a:buNone/>
            </a:pPr>
            <a:r>
              <a:rPr lang="en-GB" sz="1500"/>
              <a:t>The very windows, spits like a tame cat </a:t>
            </a:r>
            <a:endParaRPr sz="1500"/>
          </a:p>
          <a:p>
            <a:pPr indent="0" lvl="0" marL="0" rtl="0" algn="l">
              <a:lnSpc>
                <a:spcPct val="80000"/>
              </a:lnSpc>
              <a:spcBef>
                <a:spcPts val="360"/>
              </a:spcBef>
              <a:spcAft>
                <a:spcPts val="0"/>
              </a:spcAft>
              <a:buSzPts val="688"/>
              <a:buNone/>
            </a:pPr>
            <a:r>
              <a:rPr lang="en-GB" sz="1500"/>
              <a:t>Turned savage. We just sit tight while wind dives </a:t>
            </a:r>
            <a:endParaRPr sz="1500"/>
          </a:p>
          <a:p>
            <a:pPr indent="0" lvl="0" marL="0" rtl="0" algn="l">
              <a:lnSpc>
                <a:spcPct val="80000"/>
              </a:lnSpc>
              <a:spcBef>
                <a:spcPts val="360"/>
              </a:spcBef>
              <a:spcAft>
                <a:spcPts val="0"/>
              </a:spcAft>
              <a:buSzPts val="688"/>
              <a:buNone/>
            </a:pPr>
            <a:r>
              <a:rPr lang="en-GB" sz="1500"/>
              <a:t>And strafes invisibly. </a:t>
            </a:r>
            <a:endParaRPr sz="1500"/>
          </a:p>
          <a:p>
            <a:pPr indent="0" lvl="0" marL="0" rtl="0" algn="l">
              <a:lnSpc>
                <a:spcPct val="80000"/>
              </a:lnSpc>
              <a:spcBef>
                <a:spcPts val="360"/>
              </a:spcBef>
              <a:spcAft>
                <a:spcPts val="0"/>
              </a:spcAft>
              <a:buSzPts val="688"/>
              <a:buNone/>
            </a:pPr>
            <a:r>
              <a:rPr lang="en-GB" sz="1500"/>
              <a:t>Space is a salvo, </a:t>
            </a:r>
            <a:endParaRPr sz="1500"/>
          </a:p>
          <a:p>
            <a:pPr indent="0" lvl="0" marL="0" rtl="0" algn="l">
              <a:lnSpc>
                <a:spcPct val="80000"/>
              </a:lnSpc>
              <a:spcBef>
                <a:spcPts val="360"/>
              </a:spcBef>
              <a:spcAft>
                <a:spcPts val="0"/>
              </a:spcAft>
              <a:buSzPts val="688"/>
              <a:buNone/>
            </a:pPr>
            <a:r>
              <a:rPr lang="en-GB" sz="1500"/>
              <a:t>We are bombarded by the empty air. </a:t>
            </a:r>
            <a:endParaRPr sz="1500"/>
          </a:p>
          <a:p>
            <a:pPr indent="0" lvl="0" marL="0" rtl="0" algn="l">
              <a:lnSpc>
                <a:spcPct val="80000"/>
              </a:lnSpc>
              <a:spcBef>
                <a:spcPts val="360"/>
              </a:spcBef>
              <a:spcAft>
                <a:spcPts val="0"/>
              </a:spcAft>
              <a:buSzPts val="688"/>
              <a:buNone/>
            </a:pPr>
            <a:r>
              <a:rPr lang="en-GB" sz="1500"/>
              <a:t>Strange, it is a huge nothing that we fear. </a:t>
            </a:r>
            <a:endParaRPr sz="1500"/>
          </a:p>
          <a:p>
            <a:pPr indent="0" lvl="0" marL="0" rtl="0" algn="l">
              <a:lnSpc>
                <a:spcPct val="80000"/>
              </a:lnSpc>
              <a:spcBef>
                <a:spcPts val="360"/>
              </a:spcBef>
              <a:spcAft>
                <a:spcPts val="0"/>
              </a:spcAft>
              <a:buSzPts val="688"/>
              <a:buNone/>
            </a:pPr>
            <a:r>
              <a:t/>
            </a:r>
            <a:endParaRPr sz="1500"/>
          </a:p>
          <a:p>
            <a:pPr indent="0" lvl="0" marL="0" rtl="0" algn="l">
              <a:lnSpc>
                <a:spcPct val="80000"/>
              </a:lnSpc>
              <a:spcBef>
                <a:spcPts val="360"/>
              </a:spcBef>
              <a:spcAft>
                <a:spcPts val="0"/>
              </a:spcAft>
              <a:buSzPts val="688"/>
              <a:buNone/>
            </a:pPr>
            <a:r>
              <a:rPr lang="en-GB" sz="1500"/>
              <a:t>SEAMUS HEANEY </a:t>
            </a:r>
            <a:endParaRPr sz="15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3d70f17fd0d_0_184"/>
          <p:cNvSpPr txBox="1"/>
          <p:nvPr>
            <p:ph type="title"/>
          </p:nvPr>
        </p:nvSpPr>
        <p:spPr>
          <a:xfrm>
            <a:off x="342900" y="366180"/>
            <a:ext cx="6172200" cy="671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GB" sz="2160"/>
              <a:t>Compare the ways poets present ideas about the power of memory in The Emigrée and in one other poem from Power and Conflict. </a:t>
            </a:r>
            <a:endParaRPr sz="2160"/>
          </a:p>
        </p:txBody>
      </p:sp>
      <p:sp>
        <p:nvSpPr>
          <p:cNvPr id="448" name="Google Shape;448;g3d70f17fd0d_0_184"/>
          <p:cNvSpPr txBox="1"/>
          <p:nvPr>
            <p:ph idx="1" type="body"/>
          </p:nvPr>
        </p:nvSpPr>
        <p:spPr>
          <a:xfrm>
            <a:off x="342900" y="1265775"/>
            <a:ext cx="6172200" cy="6902400"/>
          </a:xfrm>
          <a:prstGeom prst="rect">
            <a:avLst/>
          </a:prstGeom>
        </p:spPr>
        <p:txBody>
          <a:bodyPr anchorCtr="0" anchor="t" bIns="45700" lIns="91425" spcFirstLastPara="1" rIns="91425" wrap="square" tIns="45700">
            <a:normAutofit fontScale="40000" lnSpcReduction="20000"/>
          </a:bodyPr>
          <a:lstStyle/>
          <a:p>
            <a:pPr indent="0" lvl="0" marL="0" rtl="0" algn="l">
              <a:spcBef>
                <a:spcPts val="360"/>
              </a:spcBef>
              <a:spcAft>
                <a:spcPts val="0"/>
              </a:spcAft>
              <a:buNone/>
            </a:pPr>
            <a:r>
              <a:rPr lang="en-GB"/>
              <a:t>The Émigree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There once was a country… I left it as a child </a:t>
            </a:r>
            <a:endParaRPr/>
          </a:p>
          <a:p>
            <a:pPr indent="0" lvl="0" marL="0" rtl="0" algn="l">
              <a:spcBef>
                <a:spcPts val="360"/>
              </a:spcBef>
              <a:spcAft>
                <a:spcPts val="0"/>
              </a:spcAft>
              <a:buNone/>
            </a:pPr>
            <a:r>
              <a:rPr lang="en-GB"/>
              <a:t>but my memory of it is sunlight-clear </a:t>
            </a:r>
            <a:endParaRPr/>
          </a:p>
          <a:p>
            <a:pPr indent="0" lvl="0" marL="0" rtl="0" algn="l">
              <a:spcBef>
                <a:spcPts val="360"/>
              </a:spcBef>
              <a:spcAft>
                <a:spcPts val="0"/>
              </a:spcAft>
              <a:buNone/>
            </a:pPr>
            <a:r>
              <a:rPr lang="en-GB"/>
              <a:t>for it seems I never saw it in that November </a:t>
            </a:r>
            <a:endParaRPr/>
          </a:p>
          <a:p>
            <a:pPr indent="0" lvl="0" marL="0" rtl="0" algn="l">
              <a:spcBef>
                <a:spcPts val="360"/>
              </a:spcBef>
              <a:spcAft>
                <a:spcPts val="0"/>
              </a:spcAft>
              <a:buNone/>
            </a:pPr>
            <a:r>
              <a:rPr lang="en-GB"/>
              <a:t>which, I am told, comes to the mildest city. </a:t>
            </a:r>
            <a:endParaRPr/>
          </a:p>
          <a:p>
            <a:pPr indent="0" lvl="0" marL="0" rtl="0" algn="l">
              <a:spcBef>
                <a:spcPts val="360"/>
              </a:spcBef>
              <a:spcAft>
                <a:spcPts val="0"/>
              </a:spcAft>
              <a:buNone/>
            </a:pPr>
            <a:r>
              <a:rPr lang="en-GB"/>
              <a:t>The worst news I receive of it cannot break </a:t>
            </a:r>
            <a:endParaRPr/>
          </a:p>
          <a:p>
            <a:pPr indent="0" lvl="0" marL="0" rtl="0" algn="l">
              <a:spcBef>
                <a:spcPts val="360"/>
              </a:spcBef>
              <a:spcAft>
                <a:spcPts val="0"/>
              </a:spcAft>
              <a:buNone/>
            </a:pPr>
            <a:r>
              <a:rPr lang="en-GB"/>
              <a:t>my original view, the bright, filled paperweight. </a:t>
            </a:r>
            <a:endParaRPr/>
          </a:p>
          <a:p>
            <a:pPr indent="0" lvl="0" marL="0" rtl="0" algn="l">
              <a:spcBef>
                <a:spcPts val="360"/>
              </a:spcBef>
              <a:spcAft>
                <a:spcPts val="0"/>
              </a:spcAft>
              <a:buNone/>
            </a:pPr>
            <a:r>
              <a:rPr lang="en-GB"/>
              <a:t>It may be at war, it may be sick with tyrants, </a:t>
            </a:r>
            <a:endParaRPr/>
          </a:p>
          <a:p>
            <a:pPr indent="0" lvl="0" marL="0" rtl="0" algn="l">
              <a:spcBef>
                <a:spcPts val="360"/>
              </a:spcBef>
              <a:spcAft>
                <a:spcPts val="0"/>
              </a:spcAft>
              <a:buNone/>
            </a:pPr>
            <a:r>
              <a:rPr lang="en-GB"/>
              <a:t>but I am branded by an impression of sunlight.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The white streets of that city, the graceful slopes </a:t>
            </a:r>
            <a:endParaRPr/>
          </a:p>
          <a:p>
            <a:pPr indent="0" lvl="0" marL="0" rtl="0" algn="l">
              <a:spcBef>
                <a:spcPts val="360"/>
              </a:spcBef>
              <a:spcAft>
                <a:spcPts val="0"/>
              </a:spcAft>
              <a:buNone/>
            </a:pPr>
            <a:r>
              <a:rPr lang="en-GB"/>
              <a:t>glow even clearer as time rolls its tanks </a:t>
            </a:r>
            <a:endParaRPr/>
          </a:p>
          <a:p>
            <a:pPr indent="0" lvl="0" marL="0" rtl="0" algn="l">
              <a:spcBef>
                <a:spcPts val="360"/>
              </a:spcBef>
              <a:spcAft>
                <a:spcPts val="0"/>
              </a:spcAft>
              <a:buNone/>
            </a:pPr>
            <a:r>
              <a:rPr lang="en-GB"/>
              <a:t>and the frontiers rise between us, close like waves. </a:t>
            </a:r>
            <a:endParaRPr/>
          </a:p>
          <a:p>
            <a:pPr indent="0" lvl="0" marL="0" rtl="0" algn="l">
              <a:spcBef>
                <a:spcPts val="360"/>
              </a:spcBef>
              <a:spcAft>
                <a:spcPts val="0"/>
              </a:spcAft>
              <a:buNone/>
            </a:pPr>
            <a:r>
              <a:rPr lang="en-GB"/>
              <a:t>That child’s vocabulary I carried here </a:t>
            </a:r>
            <a:endParaRPr/>
          </a:p>
          <a:p>
            <a:pPr indent="0" lvl="0" marL="0" rtl="0" algn="l">
              <a:spcBef>
                <a:spcPts val="360"/>
              </a:spcBef>
              <a:spcAft>
                <a:spcPts val="0"/>
              </a:spcAft>
              <a:buNone/>
            </a:pPr>
            <a:r>
              <a:rPr lang="en-GB"/>
              <a:t>like a hollow doll, opens and spills a grammar. </a:t>
            </a:r>
            <a:endParaRPr/>
          </a:p>
          <a:p>
            <a:pPr indent="0" lvl="0" marL="0" rtl="0" algn="l">
              <a:spcBef>
                <a:spcPts val="360"/>
              </a:spcBef>
              <a:spcAft>
                <a:spcPts val="0"/>
              </a:spcAft>
              <a:buNone/>
            </a:pPr>
            <a:r>
              <a:rPr lang="en-GB"/>
              <a:t>Soon I shall have every coloured molecule of it. </a:t>
            </a:r>
            <a:endParaRPr/>
          </a:p>
          <a:p>
            <a:pPr indent="0" lvl="0" marL="0" rtl="0" algn="l">
              <a:spcBef>
                <a:spcPts val="360"/>
              </a:spcBef>
              <a:spcAft>
                <a:spcPts val="0"/>
              </a:spcAft>
              <a:buNone/>
            </a:pPr>
            <a:r>
              <a:rPr lang="en-GB"/>
              <a:t>It may by now be a lie, banned by the state </a:t>
            </a:r>
            <a:endParaRPr/>
          </a:p>
          <a:p>
            <a:pPr indent="0" lvl="0" marL="0" rtl="0" algn="l">
              <a:spcBef>
                <a:spcPts val="360"/>
              </a:spcBef>
              <a:spcAft>
                <a:spcPts val="0"/>
              </a:spcAft>
              <a:buNone/>
            </a:pPr>
            <a:r>
              <a:rPr lang="en-GB"/>
              <a:t>but I can’t get it off my tongue. It tastes of sunlight.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I have no passport, there’s no way back at all </a:t>
            </a:r>
            <a:endParaRPr/>
          </a:p>
          <a:p>
            <a:pPr indent="0" lvl="0" marL="0" rtl="0" algn="l">
              <a:spcBef>
                <a:spcPts val="360"/>
              </a:spcBef>
              <a:spcAft>
                <a:spcPts val="0"/>
              </a:spcAft>
              <a:buNone/>
            </a:pPr>
            <a:r>
              <a:rPr lang="en-GB"/>
              <a:t>but my city comes to me in its own white plane. </a:t>
            </a:r>
            <a:endParaRPr/>
          </a:p>
          <a:p>
            <a:pPr indent="0" lvl="0" marL="0" rtl="0" algn="l">
              <a:spcBef>
                <a:spcPts val="360"/>
              </a:spcBef>
              <a:spcAft>
                <a:spcPts val="0"/>
              </a:spcAft>
              <a:buNone/>
            </a:pPr>
            <a:r>
              <a:rPr lang="en-GB"/>
              <a:t>It lies down in front of me, docile as paper; </a:t>
            </a:r>
            <a:endParaRPr/>
          </a:p>
          <a:p>
            <a:pPr indent="0" lvl="0" marL="0" rtl="0" algn="l">
              <a:spcBef>
                <a:spcPts val="360"/>
              </a:spcBef>
              <a:spcAft>
                <a:spcPts val="0"/>
              </a:spcAft>
              <a:buNone/>
            </a:pPr>
            <a:r>
              <a:rPr lang="en-GB"/>
              <a:t>I comb its hair and love its shining eyes. </a:t>
            </a:r>
            <a:endParaRPr/>
          </a:p>
          <a:p>
            <a:pPr indent="0" lvl="0" marL="0" rtl="0" algn="l">
              <a:spcBef>
                <a:spcPts val="360"/>
              </a:spcBef>
              <a:spcAft>
                <a:spcPts val="0"/>
              </a:spcAft>
              <a:buNone/>
            </a:pPr>
            <a:r>
              <a:rPr lang="en-GB"/>
              <a:t>My city takes me dancing through the city </a:t>
            </a:r>
            <a:endParaRPr/>
          </a:p>
          <a:p>
            <a:pPr indent="0" lvl="0" marL="0" rtl="0" algn="l">
              <a:spcBef>
                <a:spcPts val="360"/>
              </a:spcBef>
              <a:spcAft>
                <a:spcPts val="0"/>
              </a:spcAft>
              <a:buNone/>
            </a:pPr>
            <a:r>
              <a:rPr lang="en-GB"/>
              <a:t>of walls. They accuse me of absence, they circle me. </a:t>
            </a:r>
            <a:endParaRPr/>
          </a:p>
          <a:p>
            <a:pPr indent="0" lvl="0" marL="0" rtl="0" algn="l">
              <a:spcBef>
                <a:spcPts val="360"/>
              </a:spcBef>
              <a:spcAft>
                <a:spcPts val="0"/>
              </a:spcAft>
              <a:buNone/>
            </a:pPr>
            <a:r>
              <a:rPr lang="en-GB"/>
              <a:t>They accuse me of being dark in their free city. </a:t>
            </a:r>
            <a:endParaRPr/>
          </a:p>
          <a:p>
            <a:pPr indent="0" lvl="0" marL="0" rtl="0" algn="l">
              <a:spcBef>
                <a:spcPts val="360"/>
              </a:spcBef>
              <a:spcAft>
                <a:spcPts val="0"/>
              </a:spcAft>
              <a:buNone/>
            </a:pPr>
            <a:r>
              <a:rPr lang="en-GB"/>
              <a:t>My city hides behind me. They mutter death, </a:t>
            </a:r>
            <a:endParaRPr/>
          </a:p>
          <a:p>
            <a:pPr indent="0" lvl="0" marL="0" rtl="0" algn="l">
              <a:spcBef>
                <a:spcPts val="360"/>
              </a:spcBef>
              <a:spcAft>
                <a:spcPts val="0"/>
              </a:spcAft>
              <a:buNone/>
            </a:pPr>
            <a:r>
              <a:rPr lang="en-GB"/>
              <a:t>and my shadow falls as evidence of sunlight.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CAROL RUMENS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3d71e7459be_0_67"/>
          <p:cNvSpPr txBox="1"/>
          <p:nvPr>
            <p:ph type="title"/>
          </p:nvPr>
        </p:nvSpPr>
        <p:spPr>
          <a:xfrm>
            <a:off x="342900" y="23284"/>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i="1" lang="en-GB" u="sng">
                <a:solidFill>
                  <a:srgbClr val="FF0000"/>
                </a:solidFill>
              </a:rPr>
              <a:t>Unseen Poetry Contents Page</a:t>
            </a:r>
            <a:endParaRPr b="1" u="sng">
              <a:solidFill>
                <a:srgbClr val="FF0000"/>
              </a:solidFill>
            </a:endParaRPr>
          </a:p>
        </p:txBody>
      </p:sp>
      <p:sp>
        <p:nvSpPr>
          <p:cNvPr id="455" name="Google Shape;455;g3d71e7459be_0_67"/>
          <p:cNvSpPr txBox="1"/>
          <p:nvPr>
            <p:ph idx="1" type="body"/>
          </p:nvPr>
        </p:nvSpPr>
        <p:spPr>
          <a:xfrm>
            <a:off x="342900" y="1494375"/>
            <a:ext cx="6172200" cy="6673500"/>
          </a:xfrm>
          <a:prstGeom prst="rect">
            <a:avLst/>
          </a:prstGeom>
        </p:spPr>
        <p:txBody>
          <a:bodyPr anchorCtr="0" anchor="t" bIns="45700" lIns="91425" spcFirstLastPara="1" rIns="91425" wrap="square" tIns="45700">
            <a:noAutofit/>
          </a:bodyPr>
          <a:lstStyle/>
          <a:p>
            <a:pPr indent="0" lvl="0" marL="0" rtl="0" algn="l">
              <a:lnSpc>
                <a:spcPct val="90000"/>
              </a:lnSpc>
              <a:spcBef>
                <a:spcPts val="360"/>
              </a:spcBef>
              <a:spcAft>
                <a:spcPts val="0"/>
              </a:spcAft>
              <a:buSzPts val="935"/>
              <a:buNone/>
            </a:pPr>
            <a:r>
              <a:rPr lang="en-GB" sz="900"/>
              <a:t>I have 5 minutes:</a:t>
            </a:r>
            <a:endParaRPr sz="900"/>
          </a:p>
          <a:p>
            <a:pPr indent="-285750" lvl="0" marL="457200" rtl="0" algn="l">
              <a:lnSpc>
                <a:spcPct val="90000"/>
              </a:lnSpc>
              <a:spcBef>
                <a:spcPts val="360"/>
              </a:spcBef>
              <a:spcAft>
                <a:spcPts val="0"/>
              </a:spcAft>
              <a:buSzPts val="900"/>
              <a:buChar char="•"/>
            </a:pPr>
            <a:r>
              <a:rPr lang="en-GB" sz="900"/>
              <a:t>Read through the how to approach a poem sheet to recap on some useful guidance.</a:t>
            </a:r>
            <a:endParaRPr sz="900"/>
          </a:p>
          <a:p>
            <a:pPr indent="-285750" lvl="0" marL="457200" rtl="0" algn="l">
              <a:lnSpc>
                <a:spcPct val="90000"/>
              </a:lnSpc>
              <a:spcBef>
                <a:spcPts val="0"/>
              </a:spcBef>
              <a:spcAft>
                <a:spcPts val="0"/>
              </a:spcAft>
              <a:buSzPts val="900"/>
              <a:buChar char="•"/>
            </a:pPr>
            <a:r>
              <a:rPr lang="en-GB" sz="900"/>
              <a:t>Read through the FILMS approach sheet - do not forget to use it when analysing the poems.</a:t>
            </a:r>
            <a:endParaRPr sz="900"/>
          </a:p>
          <a:p>
            <a:pPr indent="-285750" lvl="0" marL="457200" rtl="0" algn="l">
              <a:lnSpc>
                <a:spcPct val="90000"/>
              </a:lnSpc>
              <a:spcBef>
                <a:spcPts val="0"/>
              </a:spcBef>
              <a:spcAft>
                <a:spcPts val="0"/>
              </a:spcAft>
              <a:buSzPts val="900"/>
              <a:buChar char="•"/>
            </a:pPr>
            <a:r>
              <a:rPr lang="en-GB" sz="900"/>
              <a:t>Read a poem and decide what tone is being </a:t>
            </a:r>
            <a:r>
              <a:rPr lang="en-GB" sz="900"/>
              <a:t>communicated</a:t>
            </a:r>
            <a:r>
              <a:rPr lang="en-GB" sz="900"/>
              <a:t> by the poet/speaker, use the Tone Word Bank to help you decide and upgrade your vocabulary choice.</a:t>
            </a:r>
            <a:endParaRPr sz="900"/>
          </a:p>
          <a:p>
            <a:pPr indent="-285750" lvl="0" marL="457200" rtl="0" algn="l">
              <a:lnSpc>
                <a:spcPct val="90000"/>
              </a:lnSpc>
              <a:spcBef>
                <a:spcPts val="0"/>
              </a:spcBef>
              <a:spcAft>
                <a:spcPts val="0"/>
              </a:spcAft>
              <a:buSzPts val="900"/>
              <a:buChar char="•"/>
            </a:pPr>
            <a:r>
              <a:rPr lang="en-GB" sz="900"/>
              <a:t>Choose one quotation from a poem and explode it - consider method(s) used, key vocabulary choices and their connotations, what inferences can we make about the meaning/ideas about the poem?</a:t>
            </a:r>
            <a:endParaRPr sz="900"/>
          </a:p>
          <a:p>
            <a:pPr indent="-285750" lvl="0" marL="457200" rtl="0" algn="l">
              <a:lnSpc>
                <a:spcPct val="90000"/>
              </a:lnSpc>
              <a:spcBef>
                <a:spcPts val="0"/>
              </a:spcBef>
              <a:spcAft>
                <a:spcPts val="0"/>
              </a:spcAft>
              <a:buSzPts val="900"/>
              <a:buChar char="•"/>
            </a:pPr>
            <a:r>
              <a:rPr lang="en-GB" sz="900"/>
              <a:t>Revise 3 methods - definition and what their effects could be.</a:t>
            </a:r>
            <a:endParaRPr sz="900"/>
          </a:p>
          <a:p>
            <a:pPr indent="0" lvl="0" marL="0" rtl="0" algn="l">
              <a:lnSpc>
                <a:spcPct val="90000"/>
              </a:lnSpc>
              <a:spcBef>
                <a:spcPts val="360"/>
              </a:spcBef>
              <a:spcAft>
                <a:spcPts val="0"/>
              </a:spcAft>
              <a:buSzPts val="935"/>
              <a:buNone/>
            </a:pPr>
            <a:r>
              <a:t/>
            </a:r>
            <a:endParaRPr sz="900"/>
          </a:p>
          <a:p>
            <a:pPr indent="0" lvl="0" marL="0" rtl="0" algn="l">
              <a:lnSpc>
                <a:spcPct val="90000"/>
              </a:lnSpc>
              <a:spcBef>
                <a:spcPts val="360"/>
              </a:spcBef>
              <a:spcAft>
                <a:spcPts val="0"/>
              </a:spcAft>
              <a:buSzPts val="935"/>
              <a:buNone/>
            </a:pPr>
            <a:r>
              <a:rPr lang="en-GB" sz="900"/>
              <a:t>I have 15 minutes:</a:t>
            </a:r>
            <a:endParaRPr sz="900"/>
          </a:p>
          <a:p>
            <a:pPr indent="-285750" lvl="0" marL="457200" rtl="0" algn="l">
              <a:lnSpc>
                <a:spcPct val="90000"/>
              </a:lnSpc>
              <a:spcBef>
                <a:spcPts val="360"/>
              </a:spcBef>
              <a:spcAft>
                <a:spcPts val="0"/>
              </a:spcAft>
              <a:buSzPts val="900"/>
              <a:buChar char="•"/>
            </a:pPr>
            <a:r>
              <a:rPr lang="en-GB" sz="900"/>
              <a:t>Complete the flow diagram for </a:t>
            </a:r>
            <a:r>
              <a:rPr i="1" lang="en-GB" sz="900"/>
              <a:t>What Tone Should I Choose</a:t>
            </a:r>
            <a:r>
              <a:rPr lang="en-GB" sz="900"/>
              <a:t> for one of the poems.</a:t>
            </a:r>
            <a:endParaRPr sz="900"/>
          </a:p>
          <a:p>
            <a:pPr indent="-285750" lvl="0" marL="457200" rtl="0" algn="l">
              <a:lnSpc>
                <a:spcPct val="90000"/>
              </a:lnSpc>
              <a:spcBef>
                <a:spcPts val="0"/>
              </a:spcBef>
              <a:spcAft>
                <a:spcPts val="0"/>
              </a:spcAft>
              <a:buSzPts val="900"/>
              <a:buChar char="•"/>
            </a:pPr>
            <a:r>
              <a:rPr lang="en-GB" sz="900"/>
              <a:t>Read one of the model responses and annotate it for the skills: understanding of meaning, methods used, their effect on the reader, bigger ideas explored.</a:t>
            </a:r>
            <a:endParaRPr sz="900"/>
          </a:p>
          <a:p>
            <a:pPr indent="-285750" lvl="0" marL="457200" rtl="0" algn="l">
              <a:lnSpc>
                <a:spcPct val="90000"/>
              </a:lnSpc>
              <a:spcBef>
                <a:spcPts val="0"/>
              </a:spcBef>
              <a:spcAft>
                <a:spcPts val="0"/>
              </a:spcAft>
              <a:buSzPts val="900"/>
              <a:buChar char="•"/>
            </a:pPr>
            <a:r>
              <a:rPr lang="en-GB" sz="900"/>
              <a:t>Bring up your favourite song lyrics and choose a verse - analyse the lyrics: </a:t>
            </a:r>
            <a:r>
              <a:rPr b="1" lang="en-GB" sz="900"/>
              <a:t>What</a:t>
            </a:r>
            <a:r>
              <a:rPr lang="en-GB" sz="900"/>
              <a:t> is the writer suggesting about…? </a:t>
            </a:r>
            <a:r>
              <a:rPr b="1" lang="en-GB" sz="900"/>
              <a:t>How</a:t>
            </a:r>
            <a:r>
              <a:rPr lang="en-GB" sz="900"/>
              <a:t> are they suggesting it? (quotation and technique) </a:t>
            </a:r>
            <a:r>
              <a:rPr b="1" lang="en-GB" sz="900"/>
              <a:t>Why</a:t>
            </a:r>
            <a:r>
              <a:rPr lang="en-GB" sz="900"/>
              <a:t> are they creating this imagery/ comparison? </a:t>
            </a:r>
            <a:endParaRPr sz="900"/>
          </a:p>
          <a:p>
            <a:pPr indent="-285750" lvl="0" marL="457200" rtl="0" algn="l">
              <a:lnSpc>
                <a:spcPct val="90000"/>
              </a:lnSpc>
              <a:spcBef>
                <a:spcPts val="0"/>
              </a:spcBef>
              <a:spcAft>
                <a:spcPts val="0"/>
              </a:spcAft>
              <a:buSzPts val="900"/>
              <a:buChar char="•"/>
            </a:pPr>
            <a:r>
              <a:rPr lang="en-GB" sz="900"/>
              <a:t>Watch a Mr Bruff or YouTube </a:t>
            </a:r>
            <a:r>
              <a:rPr lang="en-GB" sz="900"/>
              <a:t>equivalent</a:t>
            </a:r>
            <a:r>
              <a:rPr lang="en-GB" sz="900"/>
              <a:t> on how to to approach this question. </a:t>
            </a:r>
            <a:endParaRPr sz="900"/>
          </a:p>
          <a:p>
            <a:pPr indent="0" lvl="0" marL="0" rtl="0" algn="l">
              <a:lnSpc>
                <a:spcPct val="90000"/>
              </a:lnSpc>
              <a:spcBef>
                <a:spcPts val="360"/>
              </a:spcBef>
              <a:spcAft>
                <a:spcPts val="0"/>
              </a:spcAft>
              <a:buSzPts val="935"/>
              <a:buNone/>
            </a:pPr>
            <a:r>
              <a:t/>
            </a:r>
            <a:endParaRPr sz="900"/>
          </a:p>
          <a:p>
            <a:pPr indent="0" lvl="0" marL="0" rtl="0" algn="l">
              <a:lnSpc>
                <a:spcPct val="90000"/>
              </a:lnSpc>
              <a:spcBef>
                <a:spcPts val="360"/>
              </a:spcBef>
              <a:spcAft>
                <a:spcPts val="0"/>
              </a:spcAft>
              <a:buSzPts val="935"/>
              <a:buNone/>
            </a:pPr>
            <a:r>
              <a:rPr lang="en-GB" sz="900"/>
              <a:t>I have 30 minutes:</a:t>
            </a:r>
            <a:endParaRPr sz="900"/>
          </a:p>
          <a:p>
            <a:pPr indent="-285750" lvl="0" marL="457200" rtl="0" algn="l">
              <a:lnSpc>
                <a:spcPct val="90000"/>
              </a:lnSpc>
              <a:spcBef>
                <a:spcPts val="360"/>
              </a:spcBef>
              <a:spcAft>
                <a:spcPts val="0"/>
              </a:spcAft>
              <a:buSzPts val="900"/>
              <a:buChar char="•"/>
            </a:pPr>
            <a:r>
              <a:rPr lang="en-GB" sz="900"/>
              <a:t>Analysis Scaffolding Table: Complete your own analysis table or annotate one of the poems/poem pairings using the sentence starters to guide you.</a:t>
            </a:r>
            <a:endParaRPr sz="900"/>
          </a:p>
          <a:p>
            <a:pPr indent="-285750" lvl="0" marL="457200" rtl="0" algn="l">
              <a:lnSpc>
                <a:spcPct val="90000"/>
              </a:lnSpc>
              <a:spcBef>
                <a:spcPts val="0"/>
              </a:spcBef>
              <a:spcAft>
                <a:spcPts val="0"/>
              </a:spcAft>
              <a:buSzPts val="900"/>
              <a:buChar char="•"/>
            </a:pPr>
            <a:r>
              <a:rPr lang="en-GB" sz="900"/>
              <a:t>Complete the FILMS tasks for: </a:t>
            </a:r>
            <a:r>
              <a:rPr i="1" lang="en-GB" sz="900"/>
              <a:t>In ‘Catrin’ how does the poet present the speaker’s attitudes towards motherhood?</a:t>
            </a:r>
            <a:endParaRPr i="1" sz="900"/>
          </a:p>
          <a:p>
            <a:pPr indent="-285750" lvl="0" marL="457200" rtl="0" algn="l">
              <a:lnSpc>
                <a:spcPct val="90000"/>
              </a:lnSpc>
              <a:spcBef>
                <a:spcPts val="0"/>
              </a:spcBef>
              <a:spcAft>
                <a:spcPts val="0"/>
              </a:spcAft>
              <a:buSzPts val="900"/>
              <a:buChar char="•"/>
            </a:pPr>
            <a:r>
              <a:rPr lang="en-GB" sz="900"/>
              <a:t>Write a 24 mark response for: I</a:t>
            </a:r>
            <a:r>
              <a:rPr i="1" lang="en-GB" sz="900"/>
              <a:t>n ‘Catrin’ how does the poet present the speaker’s attitudes towards motherhood?</a:t>
            </a:r>
            <a:endParaRPr i="1" sz="900"/>
          </a:p>
          <a:p>
            <a:pPr indent="0" lvl="0" marL="0" rtl="0" algn="l">
              <a:lnSpc>
                <a:spcPct val="90000"/>
              </a:lnSpc>
              <a:spcBef>
                <a:spcPts val="360"/>
              </a:spcBef>
              <a:spcAft>
                <a:spcPts val="0"/>
              </a:spcAft>
              <a:buSzPts val="935"/>
              <a:buNone/>
            </a:pPr>
            <a:r>
              <a:t/>
            </a:r>
            <a:endParaRPr sz="900"/>
          </a:p>
          <a:p>
            <a:pPr indent="0" lvl="0" marL="0" rtl="0" algn="l">
              <a:lnSpc>
                <a:spcPct val="90000"/>
              </a:lnSpc>
              <a:spcBef>
                <a:spcPts val="360"/>
              </a:spcBef>
              <a:spcAft>
                <a:spcPts val="0"/>
              </a:spcAft>
              <a:buSzPts val="935"/>
              <a:buNone/>
            </a:pPr>
            <a:r>
              <a:t/>
            </a:r>
            <a:endParaRPr sz="900"/>
          </a:p>
          <a:p>
            <a:pPr indent="0" lvl="0" marL="0" rtl="0" algn="l">
              <a:lnSpc>
                <a:spcPct val="90000"/>
              </a:lnSpc>
              <a:spcBef>
                <a:spcPts val="360"/>
              </a:spcBef>
              <a:spcAft>
                <a:spcPts val="0"/>
              </a:spcAft>
              <a:buSzPts val="935"/>
              <a:buNone/>
            </a:pPr>
            <a:r>
              <a:rPr lang="en-GB" sz="900"/>
              <a:t>I have 50 minutes:</a:t>
            </a:r>
            <a:endParaRPr sz="900"/>
          </a:p>
          <a:p>
            <a:pPr indent="-285750" lvl="0" marL="457200" rtl="0" algn="l">
              <a:lnSpc>
                <a:spcPct val="90000"/>
              </a:lnSpc>
              <a:spcBef>
                <a:spcPts val="360"/>
              </a:spcBef>
              <a:spcAft>
                <a:spcPts val="0"/>
              </a:spcAft>
              <a:buSzPts val="900"/>
              <a:buChar char="•"/>
            </a:pPr>
            <a:r>
              <a:rPr lang="en-GB" sz="900"/>
              <a:t>Read and improve the response given, use the tasks to help build the response through the grade boundaries. </a:t>
            </a:r>
            <a:endParaRPr sz="900"/>
          </a:p>
          <a:p>
            <a:pPr indent="-285750" lvl="0" marL="457200" rtl="0" algn="l">
              <a:lnSpc>
                <a:spcPct val="90000"/>
              </a:lnSpc>
              <a:spcBef>
                <a:spcPts val="0"/>
              </a:spcBef>
              <a:spcAft>
                <a:spcPts val="0"/>
              </a:spcAft>
              <a:buSzPts val="900"/>
              <a:buChar char="•"/>
            </a:pPr>
            <a:r>
              <a:rPr lang="en-GB" sz="900"/>
              <a:t>Write a full exam question response to one of the pairings in the exam preparation section. </a:t>
            </a:r>
            <a:endParaRPr sz="900"/>
          </a:p>
          <a:p>
            <a:pPr indent="0" lvl="0" marL="0" rtl="0" algn="l">
              <a:lnSpc>
                <a:spcPct val="90000"/>
              </a:lnSpc>
              <a:spcBef>
                <a:spcPts val="360"/>
              </a:spcBef>
              <a:spcAft>
                <a:spcPts val="0"/>
              </a:spcAft>
              <a:buSzPts val="935"/>
              <a:buNone/>
            </a:pPr>
            <a:r>
              <a:t/>
            </a:r>
            <a:endParaRPr sz="9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g3d71e7459be_0_1388"/>
          <p:cNvSpPr txBox="1"/>
          <p:nvPr>
            <p:ph type="title"/>
          </p:nvPr>
        </p:nvSpPr>
        <p:spPr>
          <a:xfrm>
            <a:off x="342900" y="366184"/>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How to approach the poem:</a:t>
            </a:r>
            <a:endParaRPr/>
          </a:p>
        </p:txBody>
      </p:sp>
      <p:sp>
        <p:nvSpPr>
          <p:cNvPr id="462" name="Google Shape;462;g3d71e7459be_0_1388"/>
          <p:cNvSpPr txBox="1"/>
          <p:nvPr>
            <p:ph idx="1" type="body"/>
          </p:nvPr>
        </p:nvSpPr>
        <p:spPr>
          <a:xfrm>
            <a:off x="342900" y="2133601"/>
            <a:ext cx="6172200" cy="60345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GB" sz="1100"/>
              <a:t>Reading poems cold and forcing yourself to write a quick 2–3 sentence summary straight away. Not analysis yet, just what is happening, what the tone feels like, and what the emotional direction is. A lot of students skip this and jump straight into devices, which makes their answers feel disconnected from meaning.</a:t>
            </a:r>
            <a:endParaRPr sz="1100"/>
          </a:p>
          <a:p>
            <a:pPr indent="0" lvl="0" marL="0" rtl="0" algn="l">
              <a:lnSpc>
                <a:spcPct val="115000"/>
              </a:lnSpc>
              <a:spcBef>
                <a:spcPts val="1200"/>
              </a:spcBef>
              <a:spcAft>
                <a:spcPts val="0"/>
              </a:spcAft>
              <a:buClr>
                <a:schemeClr val="dk1"/>
              </a:buClr>
              <a:buSzPts val="1100"/>
              <a:buFont typeface="Arial"/>
              <a:buNone/>
            </a:pPr>
            <a:r>
              <a:rPr lang="en-GB" sz="1100"/>
              <a:t>Once you’ve done that, practise building layers of interpretation. For example, take a single line and ask yourself:</a:t>
            </a:r>
            <a:endParaRPr sz="1100"/>
          </a:p>
          <a:p>
            <a:pPr indent="-298450" lvl="0" marL="457200" rtl="0" algn="l">
              <a:lnSpc>
                <a:spcPct val="115000"/>
              </a:lnSpc>
              <a:spcBef>
                <a:spcPts val="1200"/>
              </a:spcBef>
              <a:spcAft>
                <a:spcPts val="0"/>
              </a:spcAft>
              <a:buSzPts val="1100"/>
              <a:buFont typeface="Calibri"/>
              <a:buChar char="●"/>
            </a:pPr>
            <a:r>
              <a:rPr lang="en-GB" sz="1100"/>
              <a:t>What is the surface meaning?</a:t>
            </a:r>
            <a:endParaRPr sz="1100"/>
          </a:p>
          <a:p>
            <a:pPr indent="-298450" lvl="0" marL="457200" rtl="0" algn="l">
              <a:lnSpc>
                <a:spcPct val="115000"/>
              </a:lnSpc>
              <a:spcBef>
                <a:spcPts val="0"/>
              </a:spcBef>
              <a:spcAft>
                <a:spcPts val="0"/>
              </a:spcAft>
              <a:buSzPts val="1100"/>
              <a:buFont typeface="Calibri"/>
              <a:buChar char="●"/>
            </a:pPr>
            <a:r>
              <a:rPr lang="en-GB" sz="1100"/>
              <a:t>What could it suggest beyond that?</a:t>
            </a:r>
            <a:endParaRPr sz="1100"/>
          </a:p>
          <a:p>
            <a:pPr indent="-298450" lvl="0" marL="457200" rtl="0" algn="l">
              <a:lnSpc>
                <a:spcPct val="115000"/>
              </a:lnSpc>
              <a:spcBef>
                <a:spcPts val="0"/>
              </a:spcBef>
              <a:spcAft>
                <a:spcPts val="0"/>
              </a:spcAft>
              <a:buSzPts val="1100"/>
              <a:buFont typeface="Calibri"/>
              <a:buChar char="●"/>
            </a:pPr>
            <a:r>
              <a:rPr lang="en-GB" sz="1100"/>
              <a:t>What mood or attitude does it create?</a:t>
            </a:r>
            <a:endParaRPr sz="1100"/>
          </a:p>
          <a:p>
            <a:pPr indent="-298450" lvl="0" marL="457200" rtl="0" algn="l">
              <a:lnSpc>
                <a:spcPct val="115000"/>
              </a:lnSpc>
              <a:spcBef>
                <a:spcPts val="0"/>
              </a:spcBef>
              <a:spcAft>
                <a:spcPts val="0"/>
              </a:spcAft>
              <a:buSzPts val="1100"/>
              <a:buFont typeface="Calibri"/>
              <a:buChar char="●"/>
            </a:pPr>
            <a:r>
              <a:rPr lang="en-GB" sz="1100"/>
              <a:t>Why might the poet want me to feel that?</a:t>
            </a:r>
            <a:endParaRPr sz="1100"/>
          </a:p>
          <a:p>
            <a:pPr indent="0" lvl="0" marL="0" rtl="0" algn="l">
              <a:lnSpc>
                <a:spcPct val="115000"/>
              </a:lnSpc>
              <a:spcBef>
                <a:spcPts val="1200"/>
              </a:spcBef>
              <a:spcAft>
                <a:spcPts val="0"/>
              </a:spcAft>
              <a:buClr>
                <a:schemeClr val="dk1"/>
              </a:buClr>
              <a:buSzPts val="1100"/>
              <a:buFont typeface="Arial"/>
              <a:buNone/>
            </a:pPr>
            <a:r>
              <a:rPr lang="en-GB" sz="1100"/>
              <a:t>This helps you avoid feature-spotting and pushes you towards interpretation, which is where the higher marks sit.</a:t>
            </a:r>
            <a:endParaRPr sz="1100"/>
          </a:p>
          <a:p>
            <a:pPr indent="0" lvl="0" marL="0" rtl="0" algn="l">
              <a:lnSpc>
                <a:spcPct val="115000"/>
              </a:lnSpc>
              <a:spcBef>
                <a:spcPts val="1200"/>
              </a:spcBef>
              <a:spcAft>
                <a:spcPts val="0"/>
              </a:spcAft>
              <a:buClr>
                <a:schemeClr val="dk1"/>
              </a:buClr>
              <a:buSzPts val="1100"/>
              <a:buFont typeface="Arial"/>
              <a:buNone/>
            </a:pPr>
            <a:r>
              <a:rPr lang="en-GB" sz="1100"/>
              <a:t>Another really effective revision method is comparison practice. Take two random unseen poems and force yourself to compare them in terms of </a:t>
            </a:r>
            <a:r>
              <a:rPr i="1" lang="en-GB" sz="1100"/>
              <a:t>ideas</a:t>
            </a:r>
            <a:r>
              <a:rPr lang="en-GB" sz="1100"/>
              <a:t>, not just techniques. You might think in terms of:</a:t>
            </a:r>
            <a:endParaRPr sz="1100"/>
          </a:p>
          <a:p>
            <a:pPr indent="-298450" lvl="0" marL="457200" rtl="0" algn="l">
              <a:lnSpc>
                <a:spcPct val="115000"/>
              </a:lnSpc>
              <a:spcBef>
                <a:spcPts val="1200"/>
              </a:spcBef>
              <a:spcAft>
                <a:spcPts val="0"/>
              </a:spcAft>
              <a:buSzPts val="1100"/>
              <a:buFont typeface="Calibri"/>
              <a:buChar char="●"/>
            </a:pPr>
            <a:r>
              <a:rPr lang="en-GB" sz="1100"/>
              <a:t>how they present a similar theme differently</a:t>
            </a:r>
            <a:endParaRPr sz="1100"/>
          </a:p>
          <a:p>
            <a:pPr indent="-298450" lvl="0" marL="457200" rtl="0" algn="l">
              <a:lnSpc>
                <a:spcPct val="115000"/>
              </a:lnSpc>
              <a:spcBef>
                <a:spcPts val="0"/>
              </a:spcBef>
              <a:spcAft>
                <a:spcPts val="0"/>
              </a:spcAft>
              <a:buSzPts val="1100"/>
              <a:buFont typeface="Calibri"/>
              <a:buChar char="●"/>
            </a:pPr>
            <a:r>
              <a:rPr lang="en-GB" sz="1100"/>
              <a:t>whether one feels more personal vs. detached</a:t>
            </a:r>
            <a:endParaRPr sz="1100"/>
          </a:p>
          <a:p>
            <a:pPr indent="-298450" lvl="0" marL="457200" rtl="0" algn="l">
              <a:lnSpc>
                <a:spcPct val="115000"/>
              </a:lnSpc>
              <a:spcBef>
                <a:spcPts val="0"/>
              </a:spcBef>
              <a:spcAft>
                <a:spcPts val="0"/>
              </a:spcAft>
              <a:buSzPts val="1100"/>
              <a:buFont typeface="Calibri"/>
              <a:buChar char="●"/>
            </a:pPr>
            <a:r>
              <a:rPr lang="en-GB" sz="1100"/>
              <a:t>differences in tone shift or structure (steady vs. fragmented, for example)</a:t>
            </a:r>
            <a:endParaRPr sz="1100"/>
          </a:p>
          <a:p>
            <a:pPr indent="0" lvl="0" marL="0" rtl="0" algn="l">
              <a:lnSpc>
                <a:spcPct val="115000"/>
              </a:lnSpc>
              <a:spcBef>
                <a:spcPts val="1200"/>
              </a:spcBef>
              <a:spcAft>
                <a:spcPts val="0"/>
              </a:spcAft>
              <a:buClr>
                <a:schemeClr val="dk1"/>
              </a:buClr>
              <a:buSzPts val="1100"/>
              <a:buFont typeface="Arial"/>
              <a:buNone/>
            </a:pPr>
            <a:r>
              <a:rPr lang="en-GB" sz="1100"/>
              <a:t>Even if the poems are very different, the act of finding connections trains you for the exam question where comparison is essential.</a:t>
            </a:r>
            <a:endParaRPr sz="1100"/>
          </a:p>
          <a:p>
            <a:pPr indent="0" lvl="0" marL="0" rtl="0" algn="l">
              <a:lnSpc>
                <a:spcPct val="115000"/>
              </a:lnSpc>
              <a:spcBef>
                <a:spcPts val="1200"/>
              </a:spcBef>
              <a:spcAft>
                <a:spcPts val="0"/>
              </a:spcAft>
              <a:buClr>
                <a:schemeClr val="dk1"/>
              </a:buClr>
              <a:buSzPts val="1100"/>
              <a:buFont typeface="Arial"/>
              <a:buNone/>
            </a:pPr>
            <a:r>
              <a:rPr lang="en-GB" sz="1100"/>
              <a:t>You can also build a response bank of flexible phrases. Things like:</a:t>
            </a:r>
            <a:endParaRPr sz="1100"/>
          </a:p>
          <a:p>
            <a:pPr indent="-298450" lvl="0" marL="457200" rtl="0" algn="l">
              <a:lnSpc>
                <a:spcPct val="115000"/>
              </a:lnSpc>
              <a:spcBef>
                <a:spcPts val="1200"/>
              </a:spcBef>
              <a:spcAft>
                <a:spcPts val="0"/>
              </a:spcAft>
              <a:buSzPts val="1100"/>
              <a:buFont typeface="Calibri"/>
              <a:buChar char="●"/>
            </a:pPr>
            <a:r>
              <a:rPr lang="en-GB" sz="1100"/>
              <a:t>This suggests a sense of…</a:t>
            </a:r>
            <a:endParaRPr sz="1100"/>
          </a:p>
          <a:p>
            <a:pPr indent="-298450" lvl="0" marL="457200" rtl="0" algn="l">
              <a:lnSpc>
                <a:spcPct val="115000"/>
              </a:lnSpc>
              <a:spcBef>
                <a:spcPts val="0"/>
              </a:spcBef>
              <a:spcAft>
                <a:spcPts val="0"/>
              </a:spcAft>
              <a:buSzPts val="1100"/>
              <a:buFont typeface="Calibri"/>
              <a:buChar char="●"/>
            </a:pPr>
            <a:r>
              <a:rPr lang="en-GB" sz="1100"/>
              <a:t>This could reflect the poet’s perspective on…</a:t>
            </a:r>
            <a:endParaRPr sz="1100"/>
          </a:p>
          <a:p>
            <a:pPr indent="-298450" lvl="0" marL="457200" rtl="0" algn="l">
              <a:lnSpc>
                <a:spcPct val="115000"/>
              </a:lnSpc>
              <a:spcBef>
                <a:spcPts val="0"/>
              </a:spcBef>
              <a:spcAft>
                <a:spcPts val="0"/>
              </a:spcAft>
              <a:buSzPts val="1100"/>
              <a:buFont typeface="Calibri"/>
              <a:buChar char="●"/>
            </a:pPr>
            <a:r>
              <a:rPr lang="en-GB" sz="1100"/>
              <a:t>The shift in tone implies…</a:t>
            </a:r>
            <a:endParaRPr sz="1100"/>
          </a:p>
          <a:p>
            <a:pPr indent="-298450" lvl="0" marL="457200" rtl="0" algn="l">
              <a:lnSpc>
                <a:spcPct val="115000"/>
              </a:lnSpc>
              <a:spcBef>
                <a:spcPts val="0"/>
              </a:spcBef>
              <a:spcAft>
                <a:spcPts val="0"/>
              </a:spcAft>
              <a:buSzPts val="1100"/>
              <a:buFont typeface="Calibri"/>
              <a:buChar char="●"/>
            </a:pPr>
            <a:r>
              <a:rPr lang="en-GB" sz="1100"/>
              <a:t>The imagery creates an impression of…</a:t>
            </a:r>
            <a:endParaRPr sz="1100"/>
          </a:p>
          <a:p>
            <a:pPr indent="0" lvl="0" marL="0" rtl="0" algn="l">
              <a:spcBef>
                <a:spcPts val="1200"/>
              </a:spcBef>
              <a:spcAft>
                <a:spcPts val="0"/>
              </a:spcAft>
              <a:buNone/>
            </a:pPr>
            <a:r>
              <a:t/>
            </a:r>
            <a:endParaRPr sz="11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g3d71e7459be_0_1403"/>
          <p:cNvSpPr txBox="1"/>
          <p:nvPr>
            <p:ph type="title"/>
          </p:nvPr>
        </p:nvSpPr>
        <p:spPr>
          <a:xfrm>
            <a:off x="342900" y="366184"/>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sp>
        <p:nvSpPr>
          <p:cNvPr id="469" name="Google Shape;469;g3d71e7459be_0_1403"/>
          <p:cNvSpPr txBox="1"/>
          <p:nvPr>
            <p:ph idx="1" type="body"/>
          </p:nvPr>
        </p:nvSpPr>
        <p:spPr>
          <a:xfrm>
            <a:off x="342900" y="2133601"/>
            <a:ext cx="6172200" cy="6034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pic>
        <p:nvPicPr>
          <p:cNvPr id="470" name="Google Shape;470;g3d71e7459be_0_1403"/>
          <p:cNvPicPr preferRelativeResize="0"/>
          <p:nvPr/>
        </p:nvPicPr>
        <p:blipFill>
          <a:blip r:embed="rId3">
            <a:alphaModFix/>
          </a:blip>
          <a:stretch>
            <a:fillRect/>
          </a:stretch>
        </p:blipFill>
        <p:spPr>
          <a:xfrm>
            <a:off x="381000" y="0"/>
            <a:ext cx="6096000" cy="9144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g3d71e7459be_0_89"/>
          <p:cNvSpPr txBox="1"/>
          <p:nvPr>
            <p:ph type="title"/>
          </p:nvPr>
        </p:nvSpPr>
        <p:spPr>
          <a:xfrm>
            <a:off x="342900" y="-33251"/>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Tone Word Bank</a:t>
            </a:r>
            <a:endParaRPr/>
          </a:p>
        </p:txBody>
      </p:sp>
      <p:sp>
        <p:nvSpPr>
          <p:cNvPr id="477" name="Google Shape;477;g3d71e7459be_0_89"/>
          <p:cNvSpPr/>
          <p:nvPr/>
        </p:nvSpPr>
        <p:spPr>
          <a:xfrm>
            <a:off x="342900" y="1523192"/>
            <a:ext cx="1961400" cy="62955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800"/>
              </a:spcBef>
              <a:spcAft>
                <a:spcPts val="0"/>
              </a:spcAft>
              <a:buClr>
                <a:schemeClr val="dk1"/>
              </a:buClr>
              <a:buSzPts val="1100"/>
              <a:buFont typeface="Arial"/>
              <a:buNone/>
            </a:pPr>
            <a:r>
              <a:rPr b="1" lang="en-GB" sz="1500">
                <a:solidFill>
                  <a:schemeClr val="dk1"/>
                </a:solidFill>
                <a:latin typeface="Calibri"/>
                <a:ea typeface="Calibri"/>
                <a:cs typeface="Calibri"/>
                <a:sym typeface="Calibri"/>
              </a:rPr>
              <a:t>Basic</a:t>
            </a:r>
            <a:endParaRPr b="1" sz="15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GB" sz="1500">
                <a:solidFill>
                  <a:schemeClr val="dk1"/>
                </a:solidFill>
                <a:latin typeface="Calibri"/>
                <a:ea typeface="Calibri"/>
                <a:cs typeface="Calibri"/>
                <a:sym typeface="Calibri"/>
              </a:rPr>
              <a:t>Simple, clear, safe choices</a:t>
            </a:r>
            <a:endParaRPr sz="1500">
              <a:solidFill>
                <a:schemeClr val="dk1"/>
              </a:solidFill>
              <a:latin typeface="Calibri"/>
              <a:ea typeface="Calibri"/>
              <a:cs typeface="Calibri"/>
              <a:sym typeface="Calibri"/>
            </a:endParaRPr>
          </a:p>
          <a:p>
            <a:pPr indent="-323850" lvl="0" marL="457200" rtl="0" algn="l">
              <a:lnSpc>
                <a:spcPct val="115000"/>
              </a:lnSpc>
              <a:spcBef>
                <a:spcPts val="120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Happy</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Sad</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Angry</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Calm</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Scary</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Serious</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Lonely</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Hopeful</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Upset</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Excited</a:t>
            </a:r>
            <a:endParaRPr sz="15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GB" sz="1500">
                <a:solidFill>
                  <a:schemeClr val="dk1"/>
                </a:solidFill>
                <a:latin typeface="Calibri"/>
                <a:ea typeface="Calibri"/>
                <a:cs typeface="Calibri"/>
                <a:sym typeface="Calibri"/>
              </a:rPr>
              <a:t> </a:t>
            </a:r>
            <a:r>
              <a:rPr b="1" lang="en-GB" sz="1500">
                <a:solidFill>
                  <a:schemeClr val="dk1"/>
                </a:solidFill>
                <a:latin typeface="Calibri"/>
                <a:ea typeface="Calibri"/>
                <a:cs typeface="Calibri"/>
                <a:sym typeface="Calibri"/>
              </a:rPr>
              <a:t>Example:</a:t>
            </a:r>
            <a:endParaRPr b="1" sz="1500">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rPr lang="en-GB" sz="1500">
                <a:solidFill>
                  <a:schemeClr val="dk1"/>
                </a:solidFill>
                <a:latin typeface="Calibri"/>
                <a:ea typeface="Calibri"/>
                <a:cs typeface="Calibri"/>
                <a:sym typeface="Calibri"/>
              </a:rPr>
              <a:t>The tone is </a:t>
            </a:r>
            <a:r>
              <a:rPr b="1" lang="en-GB" sz="1500">
                <a:solidFill>
                  <a:schemeClr val="dk1"/>
                </a:solidFill>
                <a:latin typeface="Calibri"/>
                <a:ea typeface="Calibri"/>
                <a:cs typeface="Calibri"/>
                <a:sym typeface="Calibri"/>
              </a:rPr>
              <a:t>sad</a:t>
            </a:r>
            <a:r>
              <a:rPr lang="en-GB" sz="1500">
                <a:solidFill>
                  <a:schemeClr val="dk1"/>
                </a:solidFill>
                <a:latin typeface="Calibri"/>
                <a:ea typeface="Calibri"/>
                <a:cs typeface="Calibri"/>
                <a:sym typeface="Calibri"/>
              </a:rPr>
              <a:t>, suggesting the speaker feels loss</a:t>
            </a:r>
            <a:endParaRPr sz="1500">
              <a:solidFill>
                <a:schemeClr val="dk1"/>
              </a:solidFill>
              <a:latin typeface="Calibri"/>
              <a:ea typeface="Calibri"/>
              <a:cs typeface="Calibri"/>
              <a:sym typeface="Calibri"/>
            </a:endParaRPr>
          </a:p>
        </p:txBody>
      </p:sp>
      <p:sp>
        <p:nvSpPr>
          <p:cNvPr id="478" name="Google Shape;478;g3d71e7459be_0_89"/>
          <p:cNvSpPr/>
          <p:nvPr/>
        </p:nvSpPr>
        <p:spPr>
          <a:xfrm>
            <a:off x="2448279" y="1523192"/>
            <a:ext cx="1961400" cy="62955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800"/>
              </a:spcBef>
              <a:spcAft>
                <a:spcPts val="0"/>
              </a:spcAft>
              <a:buClr>
                <a:schemeClr val="dk1"/>
              </a:buClr>
              <a:buSzPts val="1100"/>
              <a:buFont typeface="Arial"/>
              <a:buNone/>
            </a:pPr>
            <a:r>
              <a:rPr b="1" lang="en-GB">
                <a:solidFill>
                  <a:schemeClr val="dk1"/>
                </a:solidFill>
                <a:latin typeface="Calibri"/>
                <a:ea typeface="Calibri"/>
                <a:cs typeface="Calibri"/>
                <a:sym typeface="Calibri"/>
              </a:rPr>
              <a:t>I</a:t>
            </a:r>
            <a:r>
              <a:rPr b="1" lang="en-GB">
                <a:solidFill>
                  <a:schemeClr val="dk1"/>
                </a:solidFill>
                <a:latin typeface="Calibri"/>
                <a:ea typeface="Calibri"/>
                <a:cs typeface="Calibri"/>
                <a:sym typeface="Calibri"/>
              </a:rPr>
              <a:t>ntermediate</a:t>
            </a:r>
            <a:endParaRPr b="1">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GB">
                <a:solidFill>
                  <a:schemeClr val="dk1"/>
                </a:solidFill>
                <a:latin typeface="Calibri"/>
                <a:ea typeface="Calibri"/>
                <a:cs typeface="Calibri"/>
                <a:sym typeface="Calibri"/>
              </a:rPr>
              <a:t>More precise and analytical</a:t>
            </a:r>
            <a:endParaRPr>
              <a:solidFill>
                <a:schemeClr val="dk1"/>
              </a:solidFill>
              <a:latin typeface="Calibri"/>
              <a:ea typeface="Calibri"/>
              <a:cs typeface="Calibri"/>
              <a:sym typeface="Calibri"/>
            </a:endParaRPr>
          </a:p>
          <a:p>
            <a:pPr indent="-317500" lvl="0" marL="457200" rtl="0" algn="l">
              <a:lnSpc>
                <a:spcPct val="115000"/>
              </a:lnSpc>
              <a:spcBef>
                <a:spcPts val="1200"/>
              </a:spcBef>
              <a:spcAft>
                <a:spcPts val="0"/>
              </a:spcAft>
              <a:buClr>
                <a:schemeClr val="dk1"/>
              </a:buClr>
              <a:buSzPts val="1400"/>
              <a:buFont typeface="Calibri"/>
              <a:buChar char="●"/>
            </a:pPr>
            <a:r>
              <a:rPr lang="en-GB">
                <a:solidFill>
                  <a:schemeClr val="dk1"/>
                </a:solidFill>
                <a:latin typeface="Calibri"/>
                <a:ea typeface="Calibri"/>
                <a:cs typeface="Calibri"/>
                <a:sym typeface="Calibri"/>
              </a:rPr>
              <a:t>Melancholic</a:t>
            </a:r>
            <a:endParaRPr>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Reflective</a:t>
            </a:r>
            <a:endParaRPr>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Tense</a:t>
            </a:r>
            <a:endParaRPr>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Uneasy</a:t>
            </a:r>
            <a:endParaRPr>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Nostalgic</a:t>
            </a:r>
            <a:endParaRPr>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Bitter</a:t>
            </a:r>
            <a:endParaRPr>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Peaceful</a:t>
            </a:r>
            <a:endParaRPr>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Gloomy</a:t>
            </a:r>
            <a:endParaRPr>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Frustrated</a:t>
            </a:r>
            <a:endParaRPr>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Anxious</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GB">
                <a:solidFill>
                  <a:schemeClr val="dk1"/>
                </a:solidFill>
                <a:latin typeface="Calibri"/>
                <a:ea typeface="Calibri"/>
                <a:cs typeface="Calibri"/>
                <a:sym typeface="Calibri"/>
              </a:rPr>
              <a:t> </a:t>
            </a:r>
            <a:r>
              <a:rPr b="1" lang="en-GB">
                <a:solidFill>
                  <a:schemeClr val="dk1"/>
                </a:solidFill>
                <a:latin typeface="Calibri"/>
                <a:ea typeface="Calibri"/>
                <a:cs typeface="Calibri"/>
                <a:sym typeface="Calibri"/>
              </a:rPr>
              <a:t>Example:</a:t>
            </a:r>
            <a:endParaRPr b="1">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rPr lang="en-GB">
                <a:solidFill>
                  <a:schemeClr val="dk1"/>
                </a:solidFill>
                <a:latin typeface="Calibri"/>
                <a:ea typeface="Calibri"/>
                <a:cs typeface="Calibri"/>
                <a:sym typeface="Calibri"/>
              </a:rPr>
              <a:t>The tone is </a:t>
            </a:r>
            <a:r>
              <a:rPr b="1" lang="en-GB">
                <a:solidFill>
                  <a:schemeClr val="dk1"/>
                </a:solidFill>
                <a:latin typeface="Calibri"/>
                <a:ea typeface="Calibri"/>
                <a:cs typeface="Calibri"/>
                <a:sym typeface="Calibri"/>
              </a:rPr>
              <a:t>melancholic</a:t>
            </a:r>
            <a:r>
              <a:rPr lang="en-GB">
                <a:solidFill>
                  <a:schemeClr val="dk1"/>
                </a:solidFill>
                <a:latin typeface="Calibri"/>
                <a:ea typeface="Calibri"/>
                <a:cs typeface="Calibri"/>
                <a:sym typeface="Calibri"/>
              </a:rPr>
              <a:t>, created through </a:t>
            </a:r>
            <a:r>
              <a:rPr b="1" lang="en-GB">
                <a:solidFill>
                  <a:schemeClr val="dk1"/>
                </a:solidFill>
                <a:latin typeface="Calibri"/>
                <a:ea typeface="Calibri"/>
                <a:cs typeface="Calibri"/>
                <a:sym typeface="Calibri"/>
              </a:rPr>
              <a:t>‘vacant eyes’</a:t>
            </a:r>
            <a:r>
              <a:rPr lang="en-GB">
                <a:solidFill>
                  <a:schemeClr val="dk1"/>
                </a:solidFill>
                <a:latin typeface="Calibri"/>
                <a:ea typeface="Calibri"/>
                <a:cs typeface="Calibri"/>
                <a:sym typeface="Calibri"/>
              </a:rPr>
              <a:t>, suggesting emotional emptiness</a:t>
            </a:r>
            <a:endParaRPr>
              <a:solidFill>
                <a:schemeClr val="dk1"/>
              </a:solidFill>
              <a:latin typeface="Calibri"/>
              <a:ea typeface="Calibri"/>
              <a:cs typeface="Calibri"/>
              <a:sym typeface="Calibri"/>
            </a:endParaRPr>
          </a:p>
        </p:txBody>
      </p:sp>
      <p:sp>
        <p:nvSpPr>
          <p:cNvPr id="479" name="Google Shape;479;g3d71e7459be_0_89"/>
          <p:cNvSpPr/>
          <p:nvPr/>
        </p:nvSpPr>
        <p:spPr>
          <a:xfrm>
            <a:off x="4553658" y="1523192"/>
            <a:ext cx="1961400" cy="6295500"/>
          </a:xfrm>
          <a:prstGeom prst="roundRect">
            <a:avLst>
              <a:gd fmla="val 16667" name="adj"/>
            </a:avLst>
          </a:prstGeom>
          <a:solidFill>
            <a:srgbClr val="EFEAF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800"/>
              </a:spcBef>
              <a:spcAft>
                <a:spcPts val="0"/>
              </a:spcAft>
              <a:buClr>
                <a:schemeClr val="dk1"/>
              </a:buClr>
              <a:buSzPts val="1100"/>
              <a:buFont typeface="Arial"/>
              <a:buNone/>
            </a:pPr>
            <a:r>
              <a:rPr b="1" lang="en-GB" sz="1500">
                <a:solidFill>
                  <a:schemeClr val="dk1"/>
                </a:solidFill>
                <a:latin typeface="Calibri"/>
                <a:ea typeface="Calibri"/>
                <a:cs typeface="Calibri"/>
                <a:sym typeface="Calibri"/>
              </a:rPr>
              <a:t>Advanced</a:t>
            </a:r>
            <a:endParaRPr b="1" sz="15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GB" sz="1500">
                <a:solidFill>
                  <a:schemeClr val="dk1"/>
                </a:solidFill>
                <a:latin typeface="Calibri"/>
                <a:ea typeface="Calibri"/>
                <a:cs typeface="Calibri"/>
                <a:sym typeface="Calibri"/>
              </a:rPr>
              <a:t>Nuanced and conceptual</a:t>
            </a:r>
            <a:endParaRPr sz="1500">
              <a:solidFill>
                <a:schemeClr val="dk1"/>
              </a:solidFill>
              <a:latin typeface="Calibri"/>
              <a:ea typeface="Calibri"/>
              <a:cs typeface="Calibri"/>
              <a:sym typeface="Calibri"/>
            </a:endParaRPr>
          </a:p>
          <a:p>
            <a:pPr indent="-323850" lvl="0" marL="457200" rtl="0" algn="l">
              <a:lnSpc>
                <a:spcPct val="115000"/>
              </a:lnSpc>
              <a:spcBef>
                <a:spcPts val="120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Somber</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Ironic</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Ambivalent</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Resigned</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Foreboding</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Introspective</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Detached</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Reverent</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Mournful</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Sardonic</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Contemplative</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Ominous</a:t>
            </a:r>
            <a:endParaRPr sz="15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GB" sz="1500">
                <a:solidFill>
                  <a:schemeClr val="dk1"/>
                </a:solidFill>
                <a:latin typeface="Calibri"/>
                <a:ea typeface="Calibri"/>
                <a:cs typeface="Calibri"/>
                <a:sym typeface="Calibri"/>
              </a:rPr>
              <a:t> </a:t>
            </a:r>
            <a:r>
              <a:rPr b="1" lang="en-GB" sz="1500">
                <a:solidFill>
                  <a:schemeClr val="dk1"/>
                </a:solidFill>
                <a:latin typeface="Calibri"/>
                <a:ea typeface="Calibri"/>
                <a:cs typeface="Calibri"/>
                <a:sym typeface="Calibri"/>
              </a:rPr>
              <a:t>Example:</a:t>
            </a:r>
            <a:endParaRPr b="1" sz="1500">
              <a:solidFill>
                <a:schemeClr val="dk1"/>
              </a:solidFill>
              <a:latin typeface="Calibri"/>
              <a:ea typeface="Calibri"/>
              <a:cs typeface="Calibri"/>
              <a:sym typeface="Calibri"/>
            </a:endParaRPr>
          </a:p>
          <a:p>
            <a:pPr indent="0" lvl="0" marL="0" rtl="0" algn="l">
              <a:lnSpc>
                <a:spcPct val="115000"/>
              </a:lnSpc>
              <a:spcBef>
                <a:spcPts val="1200"/>
              </a:spcBef>
              <a:spcAft>
                <a:spcPts val="1200"/>
              </a:spcAft>
              <a:buNone/>
            </a:pPr>
            <a:r>
              <a:rPr lang="en-GB" sz="1500">
                <a:solidFill>
                  <a:schemeClr val="dk1"/>
                </a:solidFill>
                <a:latin typeface="Calibri"/>
                <a:ea typeface="Calibri"/>
                <a:cs typeface="Calibri"/>
                <a:sym typeface="Calibri"/>
              </a:rPr>
              <a:t>The tone is </a:t>
            </a:r>
            <a:r>
              <a:rPr b="1" lang="en-GB" sz="1500">
                <a:solidFill>
                  <a:schemeClr val="dk1"/>
                </a:solidFill>
                <a:latin typeface="Calibri"/>
                <a:ea typeface="Calibri"/>
                <a:cs typeface="Calibri"/>
                <a:sym typeface="Calibri"/>
              </a:rPr>
              <a:t>ominous</a:t>
            </a:r>
            <a:r>
              <a:rPr lang="en-GB" sz="1500">
                <a:solidFill>
                  <a:schemeClr val="dk1"/>
                </a:solidFill>
                <a:latin typeface="Calibri"/>
                <a:ea typeface="Calibri"/>
                <a:cs typeface="Calibri"/>
                <a:sym typeface="Calibri"/>
              </a:rPr>
              <a:t>, as the storm </a:t>
            </a:r>
            <a:r>
              <a:rPr b="1" lang="en-GB" sz="1500">
                <a:solidFill>
                  <a:schemeClr val="dk1"/>
                </a:solidFill>
                <a:latin typeface="Calibri"/>
                <a:ea typeface="Calibri"/>
                <a:cs typeface="Calibri"/>
                <a:sym typeface="Calibri"/>
              </a:rPr>
              <a:t>‘claws the roof</a:t>
            </a:r>
            <a:r>
              <a:rPr lang="en-GB" sz="1500">
                <a:solidFill>
                  <a:schemeClr val="dk1"/>
                </a:solidFill>
                <a:latin typeface="Calibri"/>
                <a:ea typeface="Calibri"/>
                <a:cs typeface="Calibri"/>
                <a:sym typeface="Calibri"/>
              </a:rPr>
              <a:t>, suggesting impending danger</a:t>
            </a:r>
            <a:endParaRPr b="1" sz="1500">
              <a:solidFill>
                <a:schemeClr val="dk1"/>
              </a:solidFill>
              <a:latin typeface="Calibri"/>
              <a:ea typeface="Calibri"/>
              <a:cs typeface="Calibri"/>
              <a:sym typeface="Calibri"/>
            </a:endParaRPr>
          </a:p>
        </p:txBody>
      </p:sp>
      <p:sp>
        <p:nvSpPr>
          <p:cNvPr id="480" name="Google Shape;480;g3d71e7459be_0_89"/>
          <p:cNvSpPr/>
          <p:nvPr/>
        </p:nvSpPr>
        <p:spPr>
          <a:xfrm>
            <a:off x="468925" y="8002275"/>
            <a:ext cx="5902200" cy="8562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lang="en-GB" sz="1300">
                <a:solidFill>
                  <a:schemeClr val="dk1"/>
                </a:solidFill>
              </a:rPr>
              <a:t>Students often: Pick a tone word, but don’t explain it</a:t>
            </a:r>
            <a:endParaRPr sz="13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GB" sz="1300">
                <a:solidFill>
                  <a:schemeClr val="dk1"/>
                </a:solidFill>
              </a:rPr>
              <a:t> Fix with:</a:t>
            </a:r>
            <a:br>
              <a:rPr lang="en-GB" sz="1300">
                <a:solidFill>
                  <a:schemeClr val="dk1"/>
                </a:solidFill>
              </a:rPr>
            </a:br>
            <a:r>
              <a:rPr lang="en-GB" sz="1300">
                <a:solidFill>
                  <a:schemeClr val="dk1"/>
                </a:solidFill>
              </a:rPr>
              <a:t> </a:t>
            </a:r>
            <a:r>
              <a:rPr b="1" lang="en-GB" sz="1300">
                <a:solidFill>
                  <a:schemeClr val="dk1"/>
                </a:solidFill>
              </a:rPr>
              <a:t>Tone + Evidence + Effect</a:t>
            </a:r>
            <a:endParaRPr b="1" sz="1300">
              <a:solidFill>
                <a:schemeClr val="dk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g3d71e7459be_0_102"/>
          <p:cNvSpPr txBox="1"/>
          <p:nvPr>
            <p:ph type="title"/>
          </p:nvPr>
        </p:nvSpPr>
        <p:spPr>
          <a:xfrm>
            <a:off x="342900" y="366184"/>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What Tone Should I Choose? Decision Guide </a:t>
            </a:r>
            <a:endParaRPr/>
          </a:p>
        </p:txBody>
      </p:sp>
      <p:pic>
        <p:nvPicPr>
          <p:cNvPr id="487" name="Google Shape;487;g3d71e7459be_0_102"/>
          <p:cNvPicPr preferRelativeResize="0"/>
          <p:nvPr/>
        </p:nvPicPr>
        <p:blipFill>
          <a:blip r:embed="rId3">
            <a:alphaModFix/>
          </a:blip>
          <a:stretch>
            <a:fillRect/>
          </a:stretch>
        </p:blipFill>
        <p:spPr>
          <a:xfrm>
            <a:off x="1112663" y="1890184"/>
            <a:ext cx="4632678" cy="694901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g3d71e7459be_0_73"/>
          <p:cNvSpPr txBox="1"/>
          <p:nvPr>
            <p:ph type="title"/>
          </p:nvPr>
        </p:nvSpPr>
        <p:spPr>
          <a:xfrm>
            <a:off x="-442605" y="197925"/>
            <a:ext cx="4694400" cy="8235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GB" sz="3600"/>
              <a:t>Analysis Scaffolding</a:t>
            </a:r>
            <a:endParaRPr sz="3600"/>
          </a:p>
          <a:p>
            <a:pPr indent="0" lvl="0" marL="0" rtl="0" algn="ctr">
              <a:spcBef>
                <a:spcPts val="0"/>
              </a:spcBef>
              <a:spcAft>
                <a:spcPts val="0"/>
              </a:spcAft>
              <a:buNone/>
            </a:pPr>
            <a:r>
              <a:rPr lang="en-GB" sz="3600"/>
              <a:t> Table</a:t>
            </a:r>
            <a:endParaRPr sz="3600"/>
          </a:p>
        </p:txBody>
      </p:sp>
      <p:graphicFrame>
        <p:nvGraphicFramePr>
          <p:cNvPr id="494" name="Google Shape;494;g3d71e7459be_0_73"/>
          <p:cNvGraphicFramePr/>
          <p:nvPr/>
        </p:nvGraphicFramePr>
        <p:xfrm>
          <a:off x="152300" y="1557083"/>
          <a:ext cx="3000000" cy="3000000"/>
        </p:xfrm>
        <a:graphic>
          <a:graphicData uri="http://schemas.openxmlformats.org/drawingml/2006/table">
            <a:tbl>
              <a:tblPr>
                <a:noFill/>
                <a:tableStyleId>{66550CCC-9B0D-4423-A377-5AB2B3DE2E18}</a:tableStyleId>
              </a:tblPr>
              <a:tblGrid>
                <a:gridCol w="917275"/>
                <a:gridCol w="917275"/>
                <a:gridCol w="917275"/>
                <a:gridCol w="917275"/>
                <a:gridCol w="917275"/>
                <a:gridCol w="917275"/>
                <a:gridCol w="917275"/>
              </a:tblGrid>
              <a:tr h="731225">
                <a:tc>
                  <a:txBody>
                    <a:bodyPr/>
                    <a:lstStyle/>
                    <a:p>
                      <a:pPr indent="0" lvl="0" marL="0" rtl="0" algn="l">
                        <a:spcBef>
                          <a:spcPts val="0"/>
                        </a:spcBef>
                        <a:spcAft>
                          <a:spcPts val="0"/>
                        </a:spcAft>
                        <a:buNone/>
                      </a:pPr>
                      <a:r>
                        <a:rPr lang="en-GB" sz="1100">
                          <a:latin typeface="Calibri"/>
                          <a:ea typeface="Calibri"/>
                          <a:cs typeface="Calibri"/>
                          <a:sym typeface="Calibri"/>
                        </a:rPr>
                        <a:t>Introducing the quotation</a:t>
                      </a:r>
                      <a:endParaRPr sz="1100">
                        <a:latin typeface="Calibri"/>
                        <a:ea typeface="Calibri"/>
                        <a:cs typeface="Calibri"/>
                        <a:sym typeface="Calibri"/>
                      </a:endParaRPr>
                    </a:p>
                  </a:txBody>
                  <a:tcPr marT="91425" marB="91425" marR="91425" marL="91425">
                    <a:solidFill>
                      <a:srgbClr val="FFF2CC"/>
                    </a:solidFill>
                  </a:tcPr>
                </a:tc>
                <a:tc>
                  <a:txBody>
                    <a:bodyPr/>
                    <a:lstStyle/>
                    <a:p>
                      <a:pPr indent="0" lvl="0" marL="0" rtl="0" algn="l">
                        <a:spcBef>
                          <a:spcPts val="0"/>
                        </a:spcBef>
                        <a:spcAft>
                          <a:spcPts val="0"/>
                        </a:spcAft>
                        <a:buNone/>
                      </a:pPr>
                      <a:r>
                        <a:rPr lang="en-GB" sz="1100">
                          <a:latin typeface="Calibri"/>
                          <a:ea typeface="Calibri"/>
                          <a:cs typeface="Calibri"/>
                          <a:sym typeface="Calibri"/>
                        </a:rPr>
                        <a:t>Zooming in - Structure</a:t>
                      </a:r>
                      <a:endParaRPr sz="1100">
                        <a:latin typeface="Calibri"/>
                        <a:ea typeface="Calibri"/>
                        <a:cs typeface="Calibri"/>
                        <a:sym typeface="Calibri"/>
                      </a:endParaRPr>
                    </a:p>
                  </a:txBody>
                  <a:tcPr marT="91425" marB="91425" marR="91425" marL="91425">
                    <a:solidFill>
                      <a:srgbClr val="FFF2CC"/>
                    </a:solidFill>
                  </a:tcPr>
                </a:tc>
                <a:tc>
                  <a:txBody>
                    <a:bodyPr/>
                    <a:lstStyle/>
                    <a:p>
                      <a:pPr indent="0" lvl="0" marL="0" rtl="0" algn="l">
                        <a:spcBef>
                          <a:spcPts val="0"/>
                        </a:spcBef>
                        <a:spcAft>
                          <a:spcPts val="0"/>
                        </a:spcAft>
                        <a:buNone/>
                      </a:pPr>
                      <a:r>
                        <a:rPr lang="en-GB" sz="1100">
                          <a:latin typeface="Calibri"/>
                          <a:ea typeface="Calibri"/>
                          <a:cs typeface="Calibri"/>
                          <a:sym typeface="Calibri"/>
                        </a:rPr>
                        <a:t>Zooming in - Language</a:t>
                      </a:r>
                      <a:endParaRPr sz="1100">
                        <a:latin typeface="Calibri"/>
                        <a:ea typeface="Calibri"/>
                        <a:cs typeface="Calibri"/>
                        <a:sym typeface="Calibri"/>
                      </a:endParaRPr>
                    </a:p>
                  </a:txBody>
                  <a:tcPr marT="91425" marB="91425" marR="91425" marL="91425">
                    <a:solidFill>
                      <a:srgbClr val="FFF2CC"/>
                    </a:solidFill>
                  </a:tcPr>
                </a:tc>
                <a:tc>
                  <a:txBody>
                    <a:bodyPr/>
                    <a:lstStyle/>
                    <a:p>
                      <a:pPr indent="0" lvl="0" marL="0" rtl="0" algn="l">
                        <a:spcBef>
                          <a:spcPts val="0"/>
                        </a:spcBef>
                        <a:spcAft>
                          <a:spcPts val="0"/>
                        </a:spcAft>
                        <a:buNone/>
                      </a:pPr>
                      <a:r>
                        <a:rPr lang="en-GB" sz="1100">
                          <a:latin typeface="Calibri"/>
                          <a:ea typeface="Calibri"/>
                          <a:cs typeface="Calibri"/>
                          <a:sym typeface="Calibri"/>
                        </a:rPr>
                        <a:t>Inference - developing ideas</a:t>
                      </a:r>
                      <a:endParaRPr sz="1100">
                        <a:latin typeface="Calibri"/>
                        <a:ea typeface="Calibri"/>
                        <a:cs typeface="Calibri"/>
                        <a:sym typeface="Calibri"/>
                      </a:endParaRPr>
                    </a:p>
                  </a:txBody>
                  <a:tcPr marT="91425" marB="91425" marR="91425" marL="91425">
                    <a:solidFill>
                      <a:srgbClr val="FFF2CC"/>
                    </a:solidFill>
                  </a:tcPr>
                </a:tc>
                <a:tc>
                  <a:txBody>
                    <a:bodyPr/>
                    <a:lstStyle/>
                    <a:p>
                      <a:pPr indent="0" lvl="0" marL="0" rtl="0" algn="l">
                        <a:spcBef>
                          <a:spcPts val="0"/>
                        </a:spcBef>
                        <a:spcAft>
                          <a:spcPts val="0"/>
                        </a:spcAft>
                        <a:buNone/>
                      </a:pPr>
                      <a:r>
                        <a:rPr lang="en-GB" sz="1100">
                          <a:latin typeface="Calibri"/>
                          <a:ea typeface="Calibri"/>
                          <a:cs typeface="Calibri"/>
                          <a:sym typeface="Calibri"/>
                        </a:rPr>
                        <a:t>Bigger Ideas</a:t>
                      </a:r>
                      <a:endParaRPr sz="1100">
                        <a:latin typeface="Calibri"/>
                        <a:ea typeface="Calibri"/>
                        <a:cs typeface="Calibri"/>
                        <a:sym typeface="Calibri"/>
                      </a:endParaRPr>
                    </a:p>
                  </a:txBody>
                  <a:tcPr marT="91425" marB="91425" marR="91425" marL="91425">
                    <a:solidFill>
                      <a:srgbClr val="FFF2CC"/>
                    </a:solidFill>
                  </a:tcPr>
                </a:tc>
                <a:tc>
                  <a:txBody>
                    <a:bodyPr/>
                    <a:lstStyle/>
                    <a:p>
                      <a:pPr indent="0" lvl="0" marL="0" rtl="0" algn="l">
                        <a:spcBef>
                          <a:spcPts val="0"/>
                        </a:spcBef>
                        <a:spcAft>
                          <a:spcPts val="0"/>
                        </a:spcAft>
                        <a:buNone/>
                      </a:pPr>
                      <a:r>
                        <a:rPr lang="en-GB" sz="1100">
                          <a:latin typeface="Calibri"/>
                          <a:ea typeface="Calibri"/>
                          <a:cs typeface="Calibri"/>
                          <a:sym typeface="Calibri"/>
                        </a:rPr>
                        <a:t>Making links between poems</a:t>
                      </a:r>
                      <a:endParaRPr sz="1100">
                        <a:latin typeface="Calibri"/>
                        <a:ea typeface="Calibri"/>
                        <a:cs typeface="Calibri"/>
                        <a:sym typeface="Calibri"/>
                      </a:endParaRPr>
                    </a:p>
                  </a:txBody>
                  <a:tcPr marT="91425" marB="91425" marR="91425" marL="91425">
                    <a:solidFill>
                      <a:srgbClr val="FFF2CC"/>
                    </a:solidFill>
                  </a:tcPr>
                </a:tc>
                <a:tc>
                  <a:txBody>
                    <a:bodyPr/>
                    <a:lstStyle/>
                    <a:p>
                      <a:pPr indent="0" lvl="0" marL="0" rtl="0" algn="l">
                        <a:spcBef>
                          <a:spcPts val="0"/>
                        </a:spcBef>
                        <a:spcAft>
                          <a:spcPts val="0"/>
                        </a:spcAft>
                        <a:buNone/>
                      </a:pPr>
                      <a:r>
                        <a:rPr lang="en-GB" sz="1100">
                          <a:latin typeface="Calibri"/>
                          <a:ea typeface="Calibri"/>
                          <a:cs typeface="Calibri"/>
                          <a:sym typeface="Calibri"/>
                        </a:rPr>
                        <a:t>Tone/Mood</a:t>
                      </a:r>
                      <a:endParaRPr sz="1100">
                        <a:latin typeface="Calibri"/>
                        <a:ea typeface="Calibri"/>
                        <a:cs typeface="Calibri"/>
                        <a:sym typeface="Calibri"/>
                      </a:endParaRPr>
                    </a:p>
                  </a:txBody>
                  <a:tcPr marT="91425" marB="91425" marR="91425" marL="91425">
                    <a:solidFill>
                      <a:srgbClr val="FFF2CC"/>
                    </a:solidFill>
                  </a:tcPr>
                </a:tc>
              </a:tr>
              <a:tr h="6751725">
                <a:tc>
                  <a:txBody>
                    <a:bodyPr/>
                    <a:lstStyle/>
                    <a:p>
                      <a:pPr indent="0" lvl="0" marL="0" rtl="0" algn="l">
                        <a:spcBef>
                          <a:spcPts val="0"/>
                        </a:spcBef>
                        <a:spcAft>
                          <a:spcPts val="0"/>
                        </a:spcAft>
                        <a:buClr>
                          <a:schemeClr val="dk1"/>
                        </a:buClr>
                        <a:buSzPts val="1100"/>
                        <a:buFont typeface="Arial"/>
                        <a:buNone/>
                      </a:pPr>
                      <a:r>
                        <a:rPr lang="en-GB" sz="1100">
                          <a:latin typeface="Calibri"/>
                          <a:ea typeface="Calibri"/>
                          <a:cs typeface="Calibri"/>
                          <a:sym typeface="Calibri"/>
                        </a:rPr>
                        <a:t>This can be seen in the line: ‘_____’</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100">
                          <a:latin typeface="Calibri"/>
                          <a:ea typeface="Calibri"/>
                          <a:cs typeface="Calibri"/>
                          <a:sym typeface="Calibri"/>
                        </a:rPr>
                        <a:t>The poet writes, ‘_____’</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100">
                          <a:latin typeface="Calibri"/>
                          <a:ea typeface="Calibri"/>
                          <a:cs typeface="Calibri"/>
                          <a:sym typeface="Calibri"/>
                        </a:rPr>
                        <a:t>The speaker suggests, ‘_____’</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rPr lang="en-GB" sz="1100">
                          <a:latin typeface="Calibri"/>
                          <a:ea typeface="Calibri"/>
                          <a:cs typeface="Calibri"/>
                          <a:sym typeface="Calibri"/>
                        </a:rPr>
                        <a:t>This is evident when the poet states, ‘_____’</a:t>
                      </a:r>
                      <a:endParaRPr sz="11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The poem begins with…, suggesting…</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The shift/turn occurs when ‘</a:t>
                      </a:r>
                      <a:r>
                        <a:rPr b="1" lang="en-GB" sz="1100">
                          <a:solidFill>
                            <a:schemeClr val="dk1"/>
                          </a:solidFill>
                          <a:latin typeface="Calibri"/>
                          <a:ea typeface="Calibri"/>
                          <a:cs typeface="Calibri"/>
                          <a:sym typeface="Calibri"/>
                        </a:rPr>
                        <a:t>_____’</a:t>
                      </a:r>
                      <a:r>
                        <a:rPr lang="en-GB"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indicating…</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The use of a regular/irregular structure reflects…</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The final line </a:t>
                      </a:r>
                      <a:r>
                        <a:rPr b="1" lang="en-GB" sz="1100">
                          <a:solidFill>
                            <a:schemeClr val="dk1"/>
                          </a:solidFill>
                          <a:latin typeface="Calibri"/>
                          <a:ea typeface="Calibri"/>
                          <a:cs typeface="Calibri"/>
                          <a:sym typeface="Calibri"/>
                        </a:rPr>
                        <a:t>‘_____’</a:t>
                      </a:r>
                      <a:r>
                        <a:rPr lang="en-GB" sz="1100">
                          <a:solidFill>
                            <a:schemeClr val="dk1"/>
                          </a:solidFill>
                          <a:latin typeface="Calibri"/>
                          <a:ea typeface="Calibri"/>
                          <a:cs typeface="Calibri"/>
                          <a:sym typeface="Calibri"/>
                        </a:rPr>
                        <a:t> leaves the reader with…</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The p</a:t>
                      </a:r>
                      <a:r>
                        <a:rPr lang="en-GB" sz="1100">
                          <a:solidFill>
                            <a:schemeClr val="dk1"/>
                          </a:solidFill>
                          <a:latin typeface="Calibri"/>
                          <a:ea typeface="Calibri"/>
                          <a:cs typeface="Calibri"/>
                          <a:sym typeface="Calibri"/>
                        </a:rPr>
                        <a:t>o</a:t>
                      </a:r>
                      <a:r>
                        <a:rPr lang="en-GB" sz="1100">
                          <a:solidFill>
                            <a:schemeClr val="dk1"/>
                          </a:solidFill>
                          <a:latin typeface="Calibri"/>
                          <a:ea typeface="Calibri"/>
                          <a:cs typeface="Calibri"/>
                          <a:sym typeface="Calibri"/>
                        </a:rPr>
                        <a:t>em moves from… to…, showing a change in…</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Here, the poet uses [technique] to present…</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The word ‘_____’ suggests…</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The word ‘_____’ has connotations of…</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The use of [technique] creates the impression that…</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This imagery highlights…</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The metaphor/simile/personification implies…</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txBody>
                  <a:tcPr marT="91425" marB="91425" marR="91425" marL="91425"/>
                </a:tc>
                <a:tc>
                  <a:txBody>
                    <a:bodyPr/>
                    <a:lstStyle/>
                    <a:p>
                      <a:pPr indent="0" lvl="0" marL="0" rtl="0" algn="l">
                        <a:lnSpc>
                          <a:spcPct val="115000"/>
                        </a:lnSpc>
                        <a:spcBef>
                          <a:spcPts val="1200"/>
                        </a:spcBef>
                        <a:spcAft>
                          <a:spcPts val="0"/>
                        </a:spcAft>
                        <a:buNone/>
                      </a:pPr>
                      <a:r>
                        <a:rPr lang="en-GB" sz="1100">
                          <a:latin typeface="Calibri"/>
                          <a:ea typeface="Calibri"/>
                          <a:cs typeface="Calibri"/>
                          <a:sym typeface="Calibri"/>
                        </a:rPr>
                        <a:t>This suggests that…</a:t>
                      </a:r>
                      <a:endParaRPr sz="1100">
                        <a:latin typeface="Calibri"/>
                        <a:ea typeface="Calibri"/>
                        <a:cs typeface="Calibri"/>
                        <a:sym typeface="Calibri"/>
                      </a:endParaRPr>
                    </a:p>
                    <a:p>
                      <a:pPr indent="0" lvl="0" marL="0" rtl="0" algn="l">
                        <a:lnSpc>
                          <a:spcPct val="115000"/>
                        </a:lnSpc>
                        <a:spcBef>
                          <a:spcPts val="1200"/>
                        </a:spcBef>
                        <a:spcAft>
                          <a:spcPts val="0"/>
                        </a:spcAft>
                        <a:buNone/>
                      </a:pPr>
                      <a:r>
                        <a:rPr lang="en-GB" sz="1100">
                          <a:latin typeface="Calibri"/>
                          <a:ea typeface="Calibri"/>
                          <a:cs typeface="Calibri"/>
                          <a:sym typeface="Calibri"/>
                        </a:rPr>
                        <a:t>This implies…</a:t>
                      </a:r>
                      <a:endParaRPr sz="1100">
                        <a:latin typeface="Calibri"/>
                        <a:ea typeface="Calibri"/>
                        <a:cs typeface="Calibri"/>
                        <a:sym typeface="Calibri"/>
                      </a:endParaRPr>
                    </a:p>
                    <a:p>
                      <a:pPr indent="0" lvl="0" marL="0" rtl="0" algn="l">
                        <a:lnSpc>
                          <a:spcPct val="115000"/>
                        </a:lnSpc>
                        <a:spcBef>
                          <a:spcPts val="1200"/>
                        </a:spcBef>
                        <a:spcAft>
                          <a:spcPts val="0"/>
                        </a:spcAft>
                        <a:buNone/>
                      </a:pPr>
                      <a:r>
                        <a:rPr lang="en-GB" sz="1100">
                          <a:latin typeface="Calibri"/>
                          <a:ea typeface="Calibri"/>
                          <a:cs typeface="Calibri"/>
                          <a:sym typeface="Calibri"/>
                        </a:rPr>
                        <a:t>This evokes…</a:t>
                      </a:r>
                      <a:endParaRPr sz="1100">
                        <a:latin typeface="Calibri"/>
                        <a:ea typeface="Calibri"/>
                        <a:cs typeface="Calibri"/>
                        <a:sym typeface="Calibri"/>
                      </a:endParaRPr>
                    </a:p>
                    <a:p>
                      <a:pPr indent="0" lvl="0" marL="0" rtl="0" algn="l">
                        <a:lnSpc>
                          <a:spcPct val="115000"/>
                        </a:lnSpc>
                        <a:spcBef>
                          <a:spcPts val="1200"/>
                        </a:spcBef>
                        <a:spcAft>
                          <a:spcPts val="0"/>
                        </a:spcAft>
                        <a:buNone/>
                      </a:pPr>
                      <a:r>
                        <a:rPr lang="en-GB" sz="1100">
                          <a:latin typeface="Calibri"/>
                          <a:ea typeface="Calibri"/>
                          <a:cs typeface="Calibri"/>
                          <a:sym typeface="Calibri"/>
                        </a:rPr>
                        <a:t>This connotes…</a:t>
                      </a:r>
                      <a:endParaRPr sz="1100">
                        <a:latin typeface="Calibri"/>
                        <a:ea typeface="Calibri"/>
                        <a:cs typeface="Calibri"/>
                        <a:sym typeface="Calibri"/>
                      </a:endParaRPr>
                    </a:p>
                    <a:p>
                      <a:pPr indent="0" lvl="0" marL="0" rtl="0" algn="l">
                        <a:lnSpc>
                          <a:spcPct val="115000"/>
                        </a:lnSpc>
                        <a:spcBef>
                          <a:spcPts val="1200"/>
                        </a:spcBef>
                        <a:spcAft>
                          <a:spcPts val="0"/>
                        </a:spcAft>
                        <a:buNone/>
                      </a:pPr>
                      <a:r>
                        <a:rPr lang="en-GB" sz="1100">
                          <a:latin typeface="Calibri"/>
                          <a:ea typeface="Calibri"/>
                          <a:cs typeface="Calibri"/>
                          <a:sym typeface="Calibri"/>
                        </a:rPr>
                        <a:t>This creates a sense of…</a:t>
                      </a:r>
                      <a:endParaRPr sz="1100">
                        <a:latin typeface="Calibri"/>
                        <a:ea typeface="Calibri"/>
                        <a:cs typeface="Calibri"/>
                        <a:sym typeface="Calibri"/>
                      </a:endParaRPr>
                    </a:p>
                    <a:p>
                      <a:pPr indent="0" lvl="0" marL="0" rtl="0" algn="l">
                        <a:lnSpc>
                          <a:spcPct val="115000"/>
                        </a:lnSpc>
                        <a:spcBef>
                          <a:spcPts val="1200"/>
                        </a:spcBef>
                        <a:spcAft>
                          <a:spcPts val="0"/>
                        </a:spcAft>
                        <a:buNone/>
                      </a:pPr>
                      <a:r>
                        <a:rPr lang="en-GB" sz="1100">
                          <a:latin typeface="Calibri"/>
                          <a:ea typeface="Calibri"/>
                          <a:cs typeface="Calibri"/>
                          <a:sym typeface="Calibri"/>
                        </a:rPr>
                        <a:t>This presents the idea that…</a:t>
                      </a:r>
                      <a:endParaRPr sz="1100">
                        <a:latin typeface="Calibri"/>
                        <a:ea typeface="Calibri"/>
                        <a:cs typeface="Calibri"/>
                        <a:sym typeface="Calibri"/>
                      </a:endParaRPr>
                    </a:p>
                    <a:p>
                      <a:pPr indent="0" lvl="0" marL="0" rtl="0" algn="l">
                        <a:lnSpc>
                          <a:spcPct val="115000"/>
                        </a:lnSpc>
                        <a:spcBef>
                          <a:spcPts val="1200"/>
                        </a:spcBef>
                        <a:spcAft>
                          <a:spcPts val="0"/>
                        </a:spcAft>
                        <a:buNone/>
                      </a:pPr>
                      <a:r>
                        <a:rPr lang="en-GB" sz="1100">
                          <a:latin typeface="Calibri"/>
                          <a:ea typeface="Calibri"/>
                          <a:cs typeface="Calibri"/>
                          <a:sym typeface="Calibri"/>
                        </a:rPr>
                        <a:t>This may reflect…</a:t>
                      </a:r>
                      <a:endParaRPr sz="1100">
                        <a:latin typeface="Calibri"/>
                        <a:ea typeface="Calibri"/>
                        <a:cs typeface="Calibri"/>
                        <a:sym typeface="Calibri"/>
                      </a:endParaRPr>
                    </a:p>
                    <a:p>
                      <a:pPr indent="0" lvl="0" marL="0" rtl="0" algn="l">
                        <a:spcBef>
                          <a:spcPts val="1200"/>
                        </a:spcBef>
                        <a:spcAft>
                          <a:spcPts val="0"/>
                        </a:spcAft>
                        <a:buNone/>
                      </a:pPr>
                      <a:r>
                        <a:t/>
                      </a:r>
                      <a:endParaRPr sz="11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sz="1100">
                          <a:latin typeface="Calibri"/>
                          <a:ea typeface="Calibri"/>
                          <a:cs typeface="Calibri"/>
                          <a:sym typeface="Calibri"/>
                        </a:rPr>
                        <a:t>T</a:t>
                      </a:r>
                      <a:r>
                        <a:rPr lang="en-GB" sz="1100">
                          <a:latin typeface="Calibri"/>
                          <a:ea typeface="Calibri"/>
                          <a:cs typeface="Calibri"/>
                          <a:sym typeface="Calibri"/>
                        </a:rPr>
                        <a:t>his demonstrates that the poet believes…</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100">
                          <a:latin typeface="Calibri"/>
                          <a:ea typeface="Calibri"/>
                          <a:cs typeface="Calibri"/>
                          <a:sym typeface="Calibri"/>
                        </a:rPr>
                        <a:t>This highlights the importance of…</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100">
                          <a:latin typeface="Calibri"/>
                          <a:ea typeface="Calibri"/>
                          <a:cs typeface="Calibri"/>
                          <a:sym typeface="Calibri"/>
                        </a:rPr>
                        <a:t>This suggests that the poet is exploring…</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100">
                          <a:latin typeface="Calibri"/>
                          <a:ea typeface="Calibri"/>
                          <a:cs typeface="Calibri"/>
                          <a:sym typeface="Calibri"/>
                        </a:rPr>
                        <a:t>This encourages the reader to consider…</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100">
                          <a:latin typeface="Calibri"/>
                          <a:ea typeface="Calibri"/>
                          <a:cs typeface="Calibri"/>
                          <a:sym typeface="Calibri"/>
                        </a:rPr>
                        <a:t>This reflects the idea that…</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100">
                          <a:latin typeface="Calibri"/>
                          <a:ea typeface="Calibri"/>
                          <a:cs typeface="Calibri"/>
                          <a:sym typeface="Calibri"/>
                        </a:rPr>
                        <a:t>This creates a feeling of…</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GB" sz="1100">
                          <a:latin typeface="Calibri"/>
                          <a:ea typeface="Calibri"/>
                          <a:cs typeface="Calibri"/>
                          <a:sym typeface="Calibri"/>
                        </a:rPr>
                        <a:t>Similarly, both poets present…</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rPr lang="en-GB" sz="1100">
                          <a:latin typeface="Calibri"/>
                          <a:ea typeface="Calibri"/>
                          <a:cs typeface="Calibri"/>
                          <a:sym typeface="Calibri"/>
                        </a:rPr>
                        <a:t>In contrast, poem A shows…, whereas poem B…</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rPr lang="en-GB" sz="1100">
                          <a:latin typeface="Calibri"/>
                          <a:ea typeface="Calibri"/>
                          <a:cs typeface="Calibri"/>
                          <a:sym typeface="Calibri"/>
                        </a:rPr>
                        <a:t>Both poems explore…, however they differ in…</a:t>
                      </a:r>
                      <a:endParaRPr sz="1100">
                        <a:latin typeface="Calibri"/>
                        <a:ea typeface="Calibri"/>
                        <a:cs typeface="Calibri"/>
                        <a:sym typeface="Calibri"/>
                      </a:endParaRPr>
                    </a:p>
                    <a:p>
                      <a:pPr indent="0" lvl="0" marL="0" rtl="0" algn="l">
                        <a:spcBef>
                          <a:spcPts val="0"/>
                        </a:spcBef>
                        <a:spcAft>
                          <a:spcPts val="0"/>
                        </a:spcAft>
                        <a:buNone/>
                      </a:pPr>
                      <a:r>
                        <a:rPr lang="en-GB" sz="1100">
                          <a:latin typeface="Calibri"/>
                          <a:ea typeface="Calibri"/>
                          <a:cs typeface="Calibri"/>
                          <a:sym typeface="Calibri"/>
                        </a:rPr>
                        <a:t>While one poet presents…, the other…</a:t>
                      </a:r>
                      <a:endParaRPr sz="1100">
                        <a:latin typeface="Calibri"/>
                        <a:ea typeface="Calibri"/>
                        <a:cs typeface="Calibri"/>
                        <a:sym typeface="Calibri"/>
                      </a:endParaRPr>
                    </a:p>
                    <a:p>
                      <a:pPr indent="0" lvl="0" marL="0" rtl="0" algn="l">
                        <a:lnSpc>
                          <a:spcPct val="115000"/>
                        </a:lnSpc>
                        <a:spcBef>
                          <a:spcPts val="1200"/>
                        </a:spcBef>
                        <a:spcAft>
                          <a:spcPts val="0"/>
                        </a:spcAft>
                        <a:buNone/>
                      </a:pPr>
                      <a:r>
                        <a:rPr lang="en-GB" sz="1100">
                          <a:solidFill>
                            <a:schemeClr val="dk1"/>
                          </a:solidFill>
                          <a:latin typeface="Calibri"/>
                          <a:ea typeface="Calibri"/>
                          <a:cs typeface="Calibri"/>
                          <a:sym typeface="Calibri"/>
                        </a:rPr>
                        <a:t>Alternatively, this could suggest…</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GB" sz="1100">
                          <a:solidFill>
                            <a:schemeClr val="dk1"/>
                          </a:solidFill>
                          <a:latin typeface="Calibri"/>
                          <a:ea typeface="Calibri"/>
                          <a:cs typeface="Calibri"/>
                          <a:sym typeface="Calibri"/>
                        </a:rPr>
                        <a:t>This may also imply that…</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GB" sz="1100">
                          <a:solidFill>
                            <a:schemeClr val="dk1"/>
                          </a:solidFill>
                          <a:latin typeface="Calibri"/>
                          <a:ea typeface="Calibri"/>
                          <a:cs typeface="Calibri"/>
                          <a:sym typeface="Calibri"/>
                        </a:rPr>
                        <a:t>The ambiguity of ‘_____’ suggests…</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1200"/>
                        </a:spcAft>
                        <a:buNone/>
                      </a:pPr>
                      <a:r>
                        <a:rPr lang="en-GB" sz="1100">
                          <a:solidFill>
                            <a:schemeClr val="dk1"/>
                          </a:solidFill>
                          <a:latin typeface="Calibri"/>
                          <a:ea typeface="Calibri"/>
                          <a:cs typeface="Calibri"/>
                          <a:sym typeface="Calibri"/>
                        </a:rPr>
                        <a:t>This could reflect a deeper idea about…</a:t>
                      </a:r>
                      <a:endParaRPr sz="11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The tone of the poem is melancholic / reflective /uneasy/ hopeful/ nostalgic/ tense</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This tone is created through words such as ‘_____’, which suggest…</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The poet maintains a [tone] tone throughout, reinforcing…</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The tone shifts from _____ to _____, indicating a change in…</a:t>
                      </a:r>
                      <a:endParaRPr sz="1100">
                        <a:latin typeface="Calibri"/>
                        <a:ea typeface="Calibri"/>
                        <a:cs typeface="Calibri"/>
                        <a:sym typeface="Calibri"/>
                      </a:endParaRPr>
                    </a:p>
                  </a:txBody>
                  <a:tcPr marT="91425" marB="91425" marR="91425" marL="91425"/>
                </a:tc>
              </a:tr>
            </a:tbl>
          </a:graphicData>
        </a:graphic>
      </p:graphicFrame>
      <p:pic>
        <p:nvPicPr>
          <p:cNvPr id="495" name="Google Shape;495;g3d71e7459be_0_73"/>
          <p:cNvPicPr preferRelativeResize="0"/>
          <p:nvPr/>
        </p:nvPicPr>
        <p:blipFill>
          <a:blip r:embed="rId3">
            <a:alphaModFix/>
          </a:blip>
          <a:stretch>
            <a:fillRect/>
          </a:stretch>
        </p:blipFill>
        <p:spPr>
          <a:xfrm>
            <a:off x="4351675" y="107400"/>
            <a:ext cx="1895169" cy="14496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g3d71e7459be_0_1410"/>
          <p:cNvSpPr txBox="1"/>
          <p:nvPr>
            <p:ph type="title"/>
          </p:nvPr>
        </p:nvSpPr>
        <p:spPr>
          <a:xfrm>
            <a:off x="342900" y="366179"/>
            <a:ext cx="6172200" cy="764100"/>
          </a:xfrm>
          <a:prstGeom prst="rect">
            <a:avLst/>
          </a:prstGeom>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61111"/>
              <a:buFont typeface="Arial"/>
              <a:buNone/>
            </a:pPr>
            <a:r>
              <a:rPr b="1" lang="en-GB" sz="1800"/>
              <a:t>In ‘Catrin’ how does the poet present the speaker’s attitudes towards motherhood?</a:t>
            </a:r>
            <a:endParaRPr b="1" sz="1800"/>
          </a:p>
          <a:p>
            <a:pPr indent="0" lvl="0" marL="0" rtl="0" algn="l">
              <a:lnSpc>
                <a:spcPct val="115000"/>
              </a:lnSpc>
              <a:spcBef>
                <a:spcPts val="0"/>
              </a:spcBef>
              <a:spcAft>
                <a:spcPts val="0"/>
              </a:spcAft>
              <a:buNone/>
            </a:pPr>
            <a:r>
              <a:rPr b="1" lang="en-GB" sz="1800"/>
              <a:t>24 marks </a:t>
            </a:r>
            <a:endParaRPr b="1"/>
          </a:p>
        </p:txBody>
      </p:sp>
      <p:pic>
        <p:nvPicPr>
          <p:cNvPr id="502" name="Google Shape;502;g3d71e7459be_0_1410"/>
          <p:cNvPicPr preferRelativeResize="0"/>
          <p:nvPr/>
        </p:nvPicPr>
        <p:blipFill>
          <a:blip r:embed="rId3">
            <a:alphaModFix/>
          </a:blip>
          <a:stretch>
            <a:fillRect/>
          </a:stretch>
        </p:blipFill>
        <p:spPr>
          <a:xfrm>
            <a:off x="561951" y="1130275"/>
            <a:ext cx="5976408" cy="3314700"/>
          </a:xfrm>
          <a:prstGeom prst="rect">
            <a:avLst/>
          </a:prstGeom>
          <a:noFill/>
          <a:ln>
            <a:noFill/>
          </a:ln>
        </p:spPr>
      </p:pic>
      <p:sp>
        <p:nvSpPr>
          <p:cNvPr id="503" name="Google Shape;503;g3d71e7459be_0_1410"/>
          <p:cNvSpPr/>
          <p:nvPr/>
        </p:nvSpPr>
        <p:spPr>
          <a:xfrm>
            <a:off x="228975" y="4572000"/>
            <a:ext cx="2112600" cy="43809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800"/>
              </a:spcBef>
              <a:spcAft>
                <a:spcPts val="0"/>
              </a:spcAft>
              <a:buNone/>
            </a:pPr>
            <a:r>
              <a:rPr b="1" lang="en-GB" sz="1100">
                <a:solidFill>
                  <a:schemeClr val="dk1"/>
                </a:solidFill>
                <a:latin typeface="Calibri"/>
                <a:ea typeface="Calibri"/>
                <a:cs typeface="Calibri"/>
                <a:sym typeface="Calibri"/>
              </a:rPr>
              <a:t>F – Form</a:t>
            </a:r>
            <a:endParaRPr b="1"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GB" sz="1100">
                <a:solidFill>
                  <a:schemeClr val="dk1"/>
                </a:solidFill>
                <a:latin typeface="Calibri"/>
                <a:ea typeface="Calibri"/>
                <a:cs typeface="Calibri"/>
                <a:sym typeface="Calibri"/>
              </a:rPr>
              <a:t>What type of poem does this feel like (e.g. narrative, dramatic monologue, reflective)?</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GB" sz="1100">
                <a:solidFill>
                  <a:schemeClr val="dk1"/>
                </a:solidFill>
                <a:latin typeface="Calibri"/>
                <a:ea typeface="Calibri"/>
                <a:cs typeface="Calibri"/>
                <a:sym typeface="Calibri"/>
              </a:rPr>
              <a:t>Who is speaking in the poem, and who are they speaking to?</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GB" sz="1100">
                <a:solidFill>
                  <a:schemeClr val="dk1"/>
                </a:solidFill>
                <a:latin typeface="Calibri"/>
                <a:ea typeface="Calibri"/>
                <a:cs typeface="Calibri"/>
                <a:sym typeface="Calibri"/>
              </a:rPr>
              <a:t>Why might the poet have chosen this form to present a parent–child relationship?</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GB" sz="1100">
                <a:solidFill>
                  <a:schemeClr val="dk1"/>
                </a:solidFill>
                <a:latin typeface="Calibri"/>
                <a:ea typeface="Calibri"/>
                <a:cs typeface="Calibri"/>
                <a:sym typeface="Calibri"/>
              </a:rPr>
              <a:t>How does the poem’s form help us understand the emotional conflict?</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1200"/>
              </a:spcAft>
              <a:buNone/>
            </a:pPr>
            <a:r>
              <a:rPr lang="en-GB" sz="1100">
                <a:solidFill>
                  <a:schemeClr val="dk1"/>
                </a:solidFill>
                <a:latin typeface="Calibri"/>
                <a:ea typeface="Calibri"/>
                <a:cs typeface="Calibri"/>
                <a:sym typeface="Calibri"/>
              </a:rPr>
              <a:t>Use a quotation to support your idea about the speaker or relationship.</a:t>
            </a:r>
            <a:endParaRPr sz="1100">
              <a:solidFill>
                <a:schemeClr val="dk1"/>
              </a:solidFill>
              <a:latin typeface="Calibri"/>
              <a:ea typeface="Calibri"/>
              <a:cs typeface="Calibri"/>
              <a:sym typeface="Calibri"/>
            </a:endParaRPr>
          </a:p>
        </p:txBody>
      </p:sp>
      <p:sp>
        <p:nvSpPr>
          <p:cNvPr id="504" name="Google Shape;504;g3d71e7459be_0_1410"/>
          <p:cNvSpPr/>
          <p:nvPr/>
        </p:nvSpPr>
        <p:spPr>
          <a:xfrm>
            <a:off x="2493850" y="4572000"/>
            <a:ext cx="2112600" cy="43809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800"/>
              </a:spcBef>
              <a:spcAft>
                <a:spcPts val="0"/>
              </a:spcAft>
              <a:buNone/>
            </a:pPr>
            <a:r>
              <a:rPr b="1" lang="en-GB" sz="1000">
                <a:solidFill>
                  <a:schemeClr val="dk1"/>
                </a:solidFill>
                <a:latin typeface="Calibri"/>
                <a:ea typeface="Calibri"/>
                <a:cs typeface="Calibri"/>
                <a:sym typeface="Calibri"/>
              </a:rPr>
              <a:t>I – Imagery</a:t>
            </a:r>
            <a:endParaRPr b="1" sz="10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GB" sz="1000">
                <a:solidFill>
                  <a:schemeClr val="dk1"/>
                </a:solidFill>
                <a:latin typeface="Calibri"/>
                <a:ea typeface="Calibri"/>
                <a:cs typeface="Calibri"/>
                <a:sym typeface="Calibri"/>
              </a:rPr>
              <a:t>What physical spaces are described (e.g. ‘hot, white room’, ‘glass tank’)? What do they suggest emotionally?</a:t>
            </a:r>
            <a:endParaRPr sz="10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GB" sz="1000">
                <a:solidFill>
                  <a:schemeClr val="dk1"/>
                </a:solidFill>
                <a:latin typeface="Calibri"/>
                <a:ea typeface="Calibri"/>
                <a:cs typeface="Calibri"/>
                <a:sym typeface="Calibri"/>
              </a:rPr>
              <a:t>What do you think the ‘red rope of love’ symbolises?</a:t>
            </a:r>
            <a:endParaRPr sz="10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GB" sz="1000">
                <a:solidFill>
                  <a:schemeClr val="dk1"/>
                </a:solidFill>
                <a:latin typeface="Calibri"/>
                <a:ea typeface="Calibri"/>
                <a:cs typeface="Calibri"/>
                <a:sym typeface="Calibri"/>
              </a:rPr>
              <a:t>How does the imagery of ‘glass tank clouded with feelings’ shape your understanding of the relationship?</a:t>
            </a:r>
            <a:endParaRPr sz="10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GB" sz="1000">
                <a:solidFill>
                  <a:schemeClr val="dk1"/>
                </a:solidFill>
                <a:latin typeface="Calibri"/>
                <a:ea typeface="Calibri"/>
                <a:cs typeface="Calibri"/>
                <a:sym typeface="Calibri"/>
              </a:rPr>
              <a:t>Where do you find images of control, separation, or struggle?</a:t>
            </a:r>
            <a:endParaRPr sz="1000">
              <a:solidFill>
                <a:schemeClr val="dk1"/>
              </a:solidFill>
              <a:latin typeface="Calibri"/>
              <a:ea typeface="Calibri"/>
              <a:cs typeface="Calibri"/>
              <a:sym typeface="Calibri"/>
            </a:endParaRPr>
          </a:p>
          <a:p>
            <a:pPr indent="0" lvl="0" marL="0" rtl="0" algn="l">
              <a:lnSpc>
                <a:spcPct val="115000"/>
              </a:lnSpc>
              <a:spcBef>
                <a:spcPts val="1200"/>
              </a:spcBef>
              <a:spcAft>
                <a:spcPts val="1200"/>
              </a:spcAft>
              <a:buNone/>
            </a:pPr>
            <a:r>
              <a:rPr lang="en-GB" sz="1000">
                <a:solidFill>
                  <a:schemeClr val="dk1"/>
                </a:solidFill>
                <a:latin typeface="Calibri"/>
                <a:ea typeface="Calibri"/>
                <a:cs typeface="Calibri"/>
                <a:sym typeface="Calibri"/>
              </a:rPr>
              <a:t> Pick one image and explain what it </a:t>
            </a:r>
            <a:r>
              <a:rPr i="1" lang="en-GB" sz="1000">
                <a:solidFill>
                  <a:schemeClr val="dk1"/>
                </a:solidFill>
                <a:latin typeface="Calibri"/>
                <a:ea typeface="Calibri"/>
                <a:cs typeface="Calibri"/>
                <a:sym typeface="Calibri"/>
              </a:rPr>
              <a:t>represents beyond the literal</a:t>
            </a:r>
            <a:r>
              <a:rPr lang="en-GB" sz="1000">
                <a:solidFill>
                  <a:schemeClr val="dk1"/>
                </a:solidFill>
                <a:latin typeface="Calibri"/>
                <a:ea typeface="Calibri"/>
                <a:cs typeface="Calibri"/>
                <a:sym typeface="Calibri"/>
              </a:rPr>
              <a:t>.</a:t>
            </a:r>
            <a:endParaRPr sz="1000">
              <a:solidFill>
                <a:schemeClr val="dk1"/>
              </a:solidFill>
              <a:latin typeface="Calibri"/>
              <a:ea typeface="Calibri"/>
              <a:cs typeface="Calibri"/>
              <a:sym typeface="Calibri"/>
            </a:endParaRPr>
          </a:p>
        </p:txBody>
      </p:sp>
      <p:sp>
        <p:nvSpPr>
          <p:cNvPr id="505" name="Google Shape;505;g3d71e7459be_0_1410"/>
          <p:cNvSpPr/>
          <p:nvPr/>
        </p:nvSpPr>
        <p:spPr>
          <a:xfrm>
            <a:off x="4758725" y="4572000"/>
            <a:ext cx="2112600" cy="4380900"/>
          </a:xfrm>
          <a:prstGeom prst="roundRect">
            <a:avLst>
              <a:gd fmla="val 16667" name="adj"/>
            </a:avLst>
          </a:prstGeom>
          <a:solidFill>
            <a:srgbClr val="EFEAF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800"/>
              </a:spcBef>
              <a:spcAft>
                <a:spcPts val="0"/>
              </a:spcAft>
              <a:buNone/>
            </a:pPr>
            <a:r>
              <a:rPr b="1" lang="en-GB" sz="1000">
                <a:solidFill>
                  <a:schemeClr val="dk1"/>
                </a:solidFill>
                <a:latin typeface="Calibri"/>
                <a:ea typeface="Calibri"/>
                <a:cs typeface="Calibri"/>
                <a:sym typeface="Calibri"/>
              </a:rPr>
              <a:t>L – Language</a:t>
            </a:r>
            <a:endParaRPr b="1" sz="10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GB" sz="1000">
                <a:solidFill>
                  <a:schemeClr val="dk1"/>
                </a:solidFill>
                <a:latin typeface="Calibri"/>
                <a:ea typeface="Calibri"/>
                <a:cs typeface="Calibri"/>
                <a:sym typeface="Calibri"/>
              </a:rPr>
              <a:t>Which adjectives or phrases stand out most strongly (e.g. ‘fierce confrontation’, ‘defiant glare’)? Why?</a:t>
            </a:r>
            <a:endParaRPr sz="10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GB" sz="1000">
                <a:solidFill>
                  <a:schemeClr val="dk1"/>
                </a:solidFill>
                <a:latin typeface="Calibri"/>
                <a:ea typeface="Calibri"/>
                <a:cs typeface="Calibri"/>
                <a:sym typeface="Calibri"/>
              </a:rPr>
              <a:t>What does the verb ‘fought’ suggest about the relationship?</a:t>
            </a:r>
            <a:endParaRPr sz="10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GB" sz="1000">
                <a:solidFill>
                  <a:schemeClr val="dk1"/>
                </a:solidFill>
                <a:latin typeface="Calibri"/>
                <a:ea typeface="Calibri"/>
                <a:cs typeface="Calibri"/>
                <a:sym typeface="Calibri"/>
              </a:rPr>
              <a:t>How does the poet use contrast (e.g. love vs conflict, control vs independence)?</a:t>
            </a:r>
            <a:endParaRPr sz="10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GB" sz="1000">
                <a:solidFill>
                  <a:schemeClr val="dk1"/>
                </a:solidFill>
                <a:latin typeface="Calibri"/>
                <a:ea typeface="Calibri"/>
                <a:cs typeface="Calibri"/>
                <a:sym typeface="Calibri"/>
              </a:rPr>
              <a:t>What is the effect of words like ‘tightening’, ‘trailing’, or ‘fighting’?</a:t>
            </a:r>
            <a:endParaRPr sz="1000">
              <a:solidFill>
                <a:schemeClr val="dk1"/>
              </a:solidFill>
              <a:latin typeface="Calibri"/>
              <a:ea typeface="Calibri"/>
              <a:cs typeface="Calibri"/>
              <a:sym typeface="Calibri"/>
            </a:endParaRPr>
          </a:p>
          <a:p>
            <a:pPr indent="0" lvl="0" marL="0" rtl="0" algn="l">
              <a:lnSpc>
                <a:spcPct val="115000"/>
              </a:lnSpc>
              <a:spcBef>
                <a:spcPts val="1200"/>
              </a:spcBef>
              <a:spcAft>
                <a:spcPts val="1200"/>
              </a:spcAft>
              <a:buNone/>
            </a:pPr>
            <a:r>
              <a:rPr lang="en-GB" sz="1000">
                <a:solidFill>
                  <a:schemeClr val="dk1"/>
                </a:solidFill>
                <a:latin typeface="Calibri"/>
                <a:ea typeface="Calibri"/>
                <a:cs typeface="Calibri"/>
                <a:sym typeface="Calibri"/>
              </a:rPr>
              <a:t> Choose one word and zoom in on its connotations.</a:t>
            </a:r>
            <a:endParaRPr sz="1000">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g3d71e7459be_0_1424"/>
          <p:cNvSpPr/>
          <p:nvPr/>
        </p:nvSpPr>
        <p:spPr>
          <a:xfrm>
            <a:off x="272450" y="48225"/>
            <a:ext cx="2112600" cy="43809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800"/>
              </a:spcBef>
              <a:spcAft>
                <a:spcPts val="0"/>
              </a:spcAft>
              <a:buNone/>
            </a:pPr>
            <a:r>
              <a:rPr b="1" lang="en-GB" sz="1200">
                <a:solidFill>
                  <a:schemeClr val="dk1"/>
                </a:solidFill>
                <a:latin typeface="Calibri"/>
                <a:ea typeface="Calibri"/>
                <a:cs typeface="Calibri"/>
                <a:sym typeface="Calibri"/>
              </a:rPr>
              <a:t>M – Mood</a:t>
            </a:r>
            <a:endParaRPr b="1"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GB" sz="1200">
                <a:solidFill>
                  <a:schemeClr val="dk1"/>
                </a:solidFill>
                <a:latin typeface="Calibri"/>
                <a:ea typeface="Calibri"/>
                <a:cs typeface="Calibri"/>
                <a:sym typeface="Calibri"/>
              </a:rPr>
              <a:t>How does the mood shift across the poem? Where do you notice changes?</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GB" sz="1200">
                <a:solidFill>
                  <a:schemeClr val="dk1"/>
                </a:solidFill>
                <a:latin typeface="Calibri"/>
                <a:ea typeface="Calibri"/>
                <a:cs typeface="Calibri"/>
                <a:sym typeface="Calibri"/>
              </a:rPr>
              <a:t>What emotions are present in the relationship (e.g. love, tension, frustration, longing)?</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GB" sz="1200">
                <a:solidFill>
                  <a:schemeClr val="dk1"/>
                </a:solidFill>
                <a:latin typeface="Calibri"/>
                <a:ea typeface="Calibri"/>
                <a:cs typeface="Calibri"/>
                <a:sym typeface="Calibri"/>
              </a:rPr>
              <a:t>How does the ending (‘as you ask may you skate…’) change the mood?</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GB" sz="1200">
                <a:solidFill>
                  <a:schemeClr val="dk1"/>
                </a:solidFill>
                <a:latin typeface="Calibri"/>
                <a:ea typeface="Calibri"/>
                <a:cs typeface="Calibri"/>
                <a:sym typeface="Calibri"/>
              </a:rPr>
              <a:t>Is the mood more loving, angry, or conflicted overall? Explain.</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1200"/>
              </a:spcAft>
              <a:buNone/>
            </a:pPr>
            <a:r>
              <a:rPr lang="en-GB" sz="1200">
                <a:solidFill>
                  <a:schemeClr val="dk1"/>
                </a:solidFill>
                <a:latin typeface="Calibri"/>
                <a:ea typeface="Calibri"/>
                <a:cs typeface="Calibri"/>
                <a:sym typeface="Calibri"/>
              </a:rPr>
              <a:t>Use a quotation to support a mood you identify.</a:t>
            </a:r>
            <a:endParaRPr b="1" sz="1200">
              <a:solidFill>
                <a:schemeClr val="dk1"/>
              </a:solidFill>
              <a:latin typeface="Calibri"/>
              <a:ea typeface="Calibri"/>
              <a:cs typeface="Calibri"/>
              <a:sym typeface="Calibri"/>
            </a:endParaRPr>
          </a:p>
        </p:txBody>
      </p:sp>
      <p:sp>
        <p:nvSpPr>
          <p:cNvPr id="512" name="Google Shape;512;g3d71e7459be_0_1424"/>
          <p:cNvSpPr/>
          <p:nvPr/>
        </p:nvSpPr>
        <p:spPr>
          <a:xfrm>
            <a:off x="2482250" y="48225"/>
            <a:ext cx="2112600" cy="43809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800"/>
              </a:spcBef>
              <a:spcAft>
                <a:spcPts val="0"/>
              </a:spcAft>
              <a:buNone/>
            </a:pPr>
            <a:r>
              <a:rPr b="1" lang="en-GB" sz="1200">
                <a:solidFill>
                  <a:schemeClr val="dk1"/>
                </a:solidFill>
                <a:latin typeface="Calibri"/>
                <a:ea typeface="Calibri"/>
                <a:cs typeface="Calibri"/>
                <a:sym typeface="Calibri"/>
              </a:rPr>
              <a:t>S – Structure</a:t>
            </a:r>
            <a:endParaRPr b="1"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GB" sz="1200">
                <a:solidFill>
                  <a:schemeClr val="dk1"/>
                </a:solidFill>
                <a:latin typeface="Calibri"/>
                <a:ea typeface="Calibri"/>
                <a:cs typeface="Calibri"/>
                <a:sym typeface="Calibri"/>
              </a:rPr>
              <a:t>How does the poem move from memory to present moment? What effect does this have?</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GB" sz="1200">
                <a:solidFill>
                  <a:schemeClr val="dk1"/>
                </a:solidFill>
                <a:latin typeface="Calibri"/>
                <a:ea typeface="Calibri"/>
                <a:cs typeface="Calibri"/>
                <a:sym typeface="Calibri"/>
              </a:rPr>
              <a:t>Where is there a clear shift (volta) in tone or focus?</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GB" sz="1200">
                <a:solidFill>
                  <a:schemeClr val="dk1"/>
                </a:solidFill>
                <a:latin typeface="Calibri"/>
                <a:ea typeface="Calibri"/>
                <a:cs typeface="Calibri"/>
                <a:sym typeface="Calibri"/>
              </a:rPr>
              <a:t>Why might the poet structure the poem as a continuous reflection rather than separate stanzas?</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GB" sz="1200">
                <a:solidFill>
                  <a:schemeClr val="dk1"/>
                </a:solidFill>
                <a:latin typeface="Calibri"/>
                <a:ea typeface="Calibri"/>
                <a:cs typeface="Calibri"/>
                <a:sym typeface="Calibri"/>
              </a:rPr>
              <a:t>How does the ending leave the reader feeling?</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1200"/>
              </a:spcAft>
              <a:buNone/>
            </a:pPr>
            <a:r>
              <a:rPr lang="en-GB" sz="1200">
                <a:solidFill>
                  <a:schemeClr val="dk1"/>
                </a:solidFill>
                <a:latin typeface="Calibri"/>
                <a:ea typeface="Calibri"/>
                <a:cs typeface="Calibri"/>
                <a:sym typeface="Calibri"/>
              </a:rPr>
              <a:t>Identify one structural shift and explain its effect.</a:t>
            </a:r>
            <a:endParaRPr sz="1200">
              <a:solidFill>
                <a:schemeClr val="dk1"/>
              </a:solidFill>
              <a:latin typeface="Calibri"/>
              <a:ea typeface="Calibri"/>
              <a:cs typeface="Calibri"/>
              <a:sym typeface="Calibri"/>
            </a:endParaRPr>
          </a:p>
        </p:txBody>
      </p:sp>
      <p:pic>
        <p:nvPicPr>
          <p:cNvPr id="513" name="Google Shape;513;g3d71e7459be_0_1424"/>
          <p:cNvPicPr preferRelativeResize="0"/>
          <p:nvPr/>
        </p:nvPicPr>
        <p:blipFill>
          <a:blip r:embed="rId3">
            <a:alphaModFix/>
          </a:blip>
          <a:stretch>
            <a:fillRect/>
          </a:stretch>
        </p:blipFill>
        <p:spPr>
          <a:xfrm>
            <a:off x="272450" y="4818450"/>
            <a:ext cx="6341074" cy="3621399"/>
          </a:xfrm>
          <a:prstGeom prst="rect">
            <a:avLst/>
          </a:prstGeom>
          <a:noFill/>
          <a:ln>
            <a:noFill/>
          </a:ln>
        </p:spPr>
      </p:pic>
      <p:sp>
        <p:nvSpPr>
          <p:cNvPr id="514" name="Google Shape;514;g3d71e7459be_0_1424"/>
          <p:cNvSpPr/>
          <p:nvPr/>
        </p:nvSpPr>
        <p:spPr>
          <a:xfrm>
            <a:off x="4746625" y="111125"/>
            <a:ext cx="1866900" cy="4317900"/>
          </a:xfrm>
          <a:prstGeom prst="roundRect">
            <a:avLst>
              <a:gd fmla="val 16667" name="adj"/>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2400"/>
              </a:spcBef>
              <a:spcAft>
                <a:spcPts val="0"/>
              </a:spcAft>
              <a:buClr>
                <a:schemeClr val="dk1"/>
              </a:buClr>
              <a:buSzPts val="1100"/>
              <a:buFont typeface="Arial"/>
              <a:buNone/>
            </a:pPr>
            <a:r>
              <a:rPr b="1" lang="en-GB" sz="1300">
                <a:solidFill>
                  <a:schemeClr val="dk1"/>
                </a:solidFill>
                <a:latin typeface="Calibri"/>
                <a:ea typeface="Calibri"/>
                <a:cs typeface="Calibri"/>
                <a:sym typeface="Calibri"/>
              </a:rPr>
              <a:t>Extension (Higher Level Thinking)</a:t>
            </a:r>
            <a:endParaRPr b="1" sz="13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GB" sz="1300">
                <a:solidFill>
                  <a:schemeClr val="dk1"/>
                </a:solidFill>
                <a:latin typeface="Calibri"/>
                <a:ea typeface="Calibri"/>
                <a:cs typeface="Calibri"/>
                <a:sym typeface="Calibri"/>
              </a:rPr>
              <a:t>Would you describe this relationship as more loving or more controlling? Why?</a:t>
            </a:r>
            <a:endParaRPr sz="13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GB" sz="1300">
                <a:solidFill>
                  <a:schemeClr val="dk1"/>
                </a:solidFill>
                <a:latin typeface="Calibri"/>
                <a:ea typeface="Calibri"/>
                <a:cs typeface="Calibri"/>
                <a:sym typeface="Calibri"/>
              </a:rPr>
              <a:t>Is the speaker reliable in their memory, or biased?</a:t>
            </a:r>
            <a:endParaRPr sz="13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GB" sz="1300">
                <a:solidFill>
                  <a:schemeClr val="dk1"/>
                </a:solidFill>
                <a:latin typeface="Calibri"/>
                <a:ea typeface="Calibri"/>
                <a:cs typeface="Calibri"/>
                <a:sym typeface="Calibri"/>
              </a:rPr>
              <a:t>Why does the poet mix violence (‘fought’, ‘struggle’) with love imagery?</a:t>
            </a:r>
            <a:endParaRPr sz="13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3d70f17fd0d_0_230"/>
          <p:cNvSpPr txBox="1"/>
          <p:nvPr>
            <p:ph idx="1" type="body"/>
          </p:nvPr>
        </p:nvSpPr>
        <p:spPr>
          <a:xfrm>
            <a:off x="219075" y="762001"/>
            <a:ext cx="6172200" cy="6034500"/>
          </a:xfrm>
          <a:prstGeom prst="rect">
            <a:avLst/>
          </a:prstGeom>
        </p:spPr>
        <p:txBody>
          <a:bodyPr anchorCtr="0" anchor="t" bIns="45700" lIns="91425" spcFirstLastPara="1" rIns="91425" wrap="square" tIns="45700">
            <a:normAutofit/>
          </a:bodyPr>
          <a:lstStyle/>
          <a:p>
            <a:pPr indent="-317500" lvl="0" marL="457200" rtl="0" algn="l">
              <a:lnSpc>
                <a:spcPct val="115000"/>
              </a:lnSpc>
              <a:spcBef>
                <a:spcPts val="0"/>
              </a:spcBef>
              <a:spcAft>
                <a:spcPts val="0"/>
              </a:spcAft>
              <a:buClr>
                <a:srgbClr val="141414"/>
              </a:buClr>
              <a:buSzPts val="1400"/>
              <a:buFont typeface="Calibri"/>
              <a:buAutoNum type="arabicPeriod"/>
            </a:pPr>
            <a:r>
              <a:rPr lang="en-GB" sz="1400">
                <a:solidFill>
                  <a:srgbClr val="141414"/>
                </a:solidFill>
                <a:highlight>
                  <a:srgbClr val="FFFFFF"/>
                </a:highlight>
              </a:rPr>
              <a:t>An inspector arrives at the Birling house. He tells them how a girl called Eva Smith has killed herself by drinking disinfectant - he wants to ask them some questions.</a:t>
            </a:r>
            <a:endParaRPr sz="1400">
              <a:solidFill>
                <a:srgbClr val="141414"/>
              </a:solidFill>
              <a:highlight>
                <a:srgbClr val="FFFFFF"/>
              </a:highlight>
            </a:endParaRPr>
          </a:p>
          <a:p>
            <a:pPr indent="-317500" lvl="0" marL="457200" rtl="0" algn="l">
              <a:lnSpc>
                <a:spcPct val="115000"/>
              </a:lnSpc>
              <a:spcBef>
                <a:spcPts val="0"/>
              </a:spcBef>
              <a:spcAft>
                <a:spcPts val="0"/>
              </a:spcAft>
              <a:buClr>
                <a:srgbClr val="141414"/>
              </a:buClr>
              <a:buSzPts val="1400"/>
              <a:buFont typeface="Calibri"/>
              <a:buAutoNum type="arabicPeriod"/>
            </a:pPr>
            <a:r>
              <a:rPr lang="en-GB" sz="1400">
                <a:solidFill>
                  <a:srgbClr val="141414"/>
                </a:solidFill>
                <a:highlight>
                  <a:srgbClr val="FFFFFF"/>
                </a:highlight>
              </a:rPr>
              <a:t>The Inspector reveals that the girl used to work in Arthur Birling's factory and he had her sacked for going on strike. Mr Birling refuses to accept any responsibility for her death.</a:t>
            </a:r>
            <a:endParaRPr sz="1400">
              <a:solidFill>
                <a:srgbClr val="141414"/>
              </a:solidFill>
              <a:highlight>
                <a:srgbClr val="FFFFFF"/>
              </a:highlight>
            </a:endParaRPr>
          </a:p>
          <a:p>
            <a:pPr indent="-317500" lvl="0" marL="457200" rtl="0" algn="l">
              <a:lnSpc>
                <a:spcPct val="115000"/>
              </a:lnSpc>
              <a:spcBef>
                <a:spcPts val="0"/>
              </a:spcBef>
              <a:spcAft>
                <a:spcPts val="0"/>
              </a:spcAft>
              <a:buClr>
                <a:srgbClr val="141414"/>
              </a:buClr>
              <a:buSzPts val="1400"/>
              <a:buFont typeface="Calibri"/>
              <a:buAutoNum type="arabicPeriod"/>
            </a:pPr>
            <a:r>
              <a:rPr lang="en-GB" sz="1400">
                <a:solidFill>
                  <a:srgbClr val="141414"/>
                </a:solidFill>
                <a:highlight>
                  <a:srgbClr val="FFFFFF"/>
                </a:highlight>
              </a:rPr>
              <a:t>The Inspector then reveals that Sheila thought that Eva had made fun of her, complained and got her sacked. Sheila is deeply ashamed and feels responsible for the girl’s death.</a:t>
            </a:r>
            <a:endParaRPr sz="1400">
              <a:solidFill>
                <a:srgbClr val="141414"/>
              </a:solidFill>
              <a:highlight>
                <a:srgbClr val="FFFFFF"/>
              </a:highlight>
            </a:endParaRPr>
          </a:p>
          <a:p>
            <a:pPr indent="-317500" lvl="0" marL="457200" rtl="0" algn="l">
              <a:lnSpc>
                <a:spcPct val="115000"/>
              </a:lnSpc>
              <a:spcBef>
                <a:spcPts val="0"/>
              </a:spcBef>
              <a:spcAft>
                <a:spcPts val="0"/>
              </a:spcAft>
              <a:buClr>
                <a:srgbClr val="141414"/>
              </a:buClr>
              <a:buSzPts val="1400"/>
              <a:buFont typeface="Calibri"/>
              <a:buAutoNum type="arabicPeriod"/>
            </a:pPr>
            <a:r>
              <a:rPr lang="en-GB" sz="1400">
                <a:solidFill>
                  <a:srgbClr val="141414"/>
                </a:solidFill>
                <a:highlight>
                  <a:srgbClr val="FFFFFF"/>
                </a:highlight>
              </a:rPr>
              <a:t>The Inspector forces Gerald to confess to an affair he had with Eva. Sheila respects Gerald’s honesty but returns the engagement ring he gave her.</a:t>
            </a:r>
            <a:endParaRPr sz="1400">
              <a:solidFill>
                <a:srgbClr val="141414"/>
              </a:solidFill>
              <a:highlight>
                <a:srgbClr val="FFFFFF"/>
              </a:highlight>
            </a:endParaRPr>
          </a:p>
          <a:p>
            <a:pPr indent="-317500" lvl="0" marL="457200" rtl="0" algn="l">
              <a:lnSpc>
                <a:spcPct val="115000"/>
              </a:lnSpc>
              <a:spcBef>
                <a:spcPts val="0"/>
              </a:spcBef>
              <a:spcAft>
                <a:spcPts val="0"/>
              </a:spcAft>
              <a:buClr>
                <a:srgbClr val="141414"/>
              </a:buClr>
              <a:buSzPts val="1400"/>
              <a:buFont typeface="Calibri"/>
              <a:buAutoNum type="arabicPeriod"/>
            </a:pPr>
            <a:r>
              <a:rPr lang="en-GB" sz="1400">
                <a:solidFill>
                  <a:srgbClr val="141414"/>
                </a:solidFill>
                <a:highlight>
                  <a:srgbClr val="FFFFFF"/>
                </a:highlight>
              </a:rPr>
              <a:t>It is revealed that Sybil Birling had refused to help the pregnant Eva.</a:t>
            </a:r>
            <a:endParaRPr sz="1400">
              <a:solidFill>
                <a:srgbClr val="141414"/>
              </a:solidFill>
              <a:highlight>
                <a:srgbClr val="FFFFFF"/>
              </a:highlight>
            </a:endParaRPr>
          </a:p>
          <a:p>
            <a:pPr indent="-317500" lvl="0" marL="457200" rtl="0" algn="l">
              <a:lnSpc>
                <a:spcPct val="115000"/>
              </a:lnSpc>
              <a:spcBef>
                <a:spcPts val="0"/>
              </a:spcBef>
              <a:spcAft>
                <a:spcPts val="0"/>
              </a:spcAft>
              <a:buClr>
                <a:srgbClr val="141414"/>
              </a:buClr>
              <a:buSzPts val="1400"/>
              <a:buFont typeface="Calibri"/>
              <a:buAutoNum type="arabicPeriod"/>
            </a:pPr>
            <a:r>
              <a:rPr lang="en-GB" sz="1400">
                <a:solidFill>
                  <a:srgbClr val="141414"/>
                </a:solidFill>
                <a:highlight>
                  <a:srgbClr val="FFFFFF"/>
                </a:highlight>
              </a:rPr>
              <a:t>It turns out that it was Eric who got Eva pregnant, and stole money from his father to help her.</a:t>
            </a:r>
            <a:endParaRPr sz="1400">
              <a:solidFill>
                <a:srgbClr val="141414"/>
              </a:solidFill>
              <a:highlight>
                <a:srgbClr val="FFFFFF"/>
              </a:highlight>
            </a:endParaRPr>
          </a:p>
          <a:p>
            <a:pPr indent="-317500" lvl="0" marL="457200" rtl="0" algn="l">
              <a:lnSpc>
                <a:spcPct val="115000"/>
              </a:lnSpc>
              <a:spcBef>
                <a:spcPts val="0"/>
              </a:spcBef>
              <a:spcAft>
                <a:spcPts val="0"/>
              </a:spcAft>
              <a:buClr>
                <a:srgbClr val="141414"/>
              </a:buClr>
              <a:buSzPts val="1400"/>
              <a:buFont typeface="Calibri"/>
              <a:buAutoNum type="arabicPeriod"/>
            </a:pPr>
            <a:r>
              <a:rPr lang="en-GB" sz="1400">
                <a:solidFill>
                  <a:srgbClr val="141414"/>
                </a:solidFill>
                <a:highlight>
                  <a:srgbClr val="FFFFFF"/>
                </a:highlight>
              </a:rPr>
              <a:t>The Inspector leaves. The family ring the infirmary and there is no record of a girl dying from drinking disinfectant.</a:t>
            </a:r>
            <a:endParaRPr sz="1400">
              <a:solidFill>
                <a:srgbClr val="141414"/>
              </a:solidFill>
              <a:highlight>
                <a:srgbClr val="FFFFFF"/>
              </a:highlight>
            </a:endParaRPr>
          </a:p>
          <a:p>
            <a:pPr indent="-317500" lvl="0" marL="457200" rtl="0" algn="l">
              <a:lnSpc>
                <a:spcPct val="115000"/>
              </a:lnSpc>
              <a:spcBef>
                <a:spcPts val="0"/>
              </a:spcBef>
              <a:spcAft>
                <a:spcPts val="0"/>
              </a:spcAft>
              <a:buClr>
                <a:srgbClr val="141414"/>
              </a:buClr>
              <a:buSzPts val="1400"/>
              <a:buFont typeface="Calibri"/>
              <a:buAutoNum type="arabicPeriod"/>
            </a:pPr>
            <a:r>
              <a:rPr lang="en-GB" sz="1400">
                <a:solidFill>
                  <a:srgbClr val="141414"/>
                </a:solidFill>
                <a:highlight>
                  <a:srgbClr val="FFFFFF"/>
                </a:highlight>
              </a:rPr>
              <a:t>Suddenly the phone rings, Mr Birling answers it, to his horror the phone call reveals that a young woman has just died from drinking disinfectant and the police are on their way to question them about it. The curtain falls and the play ends.</a:t>
            </a:r>
            <a:endParaRPr sz="1400">
              <a:solidFill>
                <a:srgbClr val="141414"/>
              </a:solidFill>
              <a:highlight>
                <a:srgbClr val="FFFFFF"/>
              </a:highlight>
            </a:endParaRPr>
          </a:p>
          <a:p>
            <a:pPr indent="0" lvl="0" marL="0" rtl="0" algn="l">
              <a:spcBef>
                <a:spcPts val="600"/>
              </a:spcBef>
              <a:spcAft>
                <a:spcPts val="0"/>
              </a:spcAft>
              <a:buNone/>
            </a:pPr>
            <a:r>
              <a:t/>
            </a:r>
            <a:endParaRPr sz="14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g3d71e7459be_0_1360"/>
          <p:cNvSpPr txBox="1"/>
          <p:nvPr>
            <p:ph type="title"/>
          </p:nvPr>
        </p:nvSpPr>
        <p:spPr>
          <a:xfrm>
            <a:off x="342900" y="366179"/>
            <a:ext cx="6172200" cy="802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Improve the Response</a:t>
            </a:r>
            <a:endParaRPr/>
          </a:p>
        </p:txBody>
      </p:sp>
      <p:sp>
        <p:nvSpPr>
          <p:cNvPr id="521" name="Google Shape;521;g3d71e7459be_0_1360"/>
          <p:cNvSpPr txBox="1"/>
          <p:nvPr>
            <p:ph idx="1" type="body"/>
          </p:nvPr>
        </p:nvSpPr>
        <p:spPr>
          <a:xfrm>
            <a:off x="342900" y="1374775"/>
            <a:ext cx="6172200" cy="67932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0"/>
              </a:spcAft>
              <a:buClr>
                <a:schemeClr val="dk1"/>
              </a:buClr>
              <a:buSzPts val="1100"/>
              <a:buFont typeface="Arial"/>
              <a:buNone/>
            </a:pPr>
            <a:r>
              <a:rPr b="1" lang="en-GB" sz="1200"/>
              <a:t>24-mark question</a:t>
            </a:r>
            <a:endParaRPr b="1" sz="1200"/>
          </a:p>
          <a:p>
            <a:pPr indent="0" lvl="0" marL="0" rtl="0" algn="l">
              <a:lnSpc>
                <a:spcPct val="115000"/>
              </a:lnSpc>
              <a:spcBef>
                <a:spcPts val="1200"/>
              </a:spcBef>
              <a:spcAft>
                <a:spcPts val="0"/>
              </a:spcAft>
              <a:buClr>
                <a:schemeClr val="dk1"/>
              </a:buClr>
              <a:buSzPts val="1100"/>
              <a:buFont typeface="Arial"/>
              <a:buNone/>
            </a:pPr>
            <a:r>
              <a:rPr b="1" lang="en-GB" sz="1200"/>
              <a:t>How does the poet present ideas about isolation in </a:t>
            </a:r>
            <a:r>
              <a:rPr b="1" i="1" lang="en-GB" sz="1200"/>
              <a:t>The Last Train Home</a:t>
            </a:r>
            <a:r>
              <a:rPr b="1" lang="en-GB" sz="1200"/>
              <a:t>?</a:t>
            </a:r>
            <a:endParaRPr b="1" sz="1200"/>
          </a:p>
          <a:p>
            <a:pPr indent="0" lvl="0" marL="0" rtl="0" algn="l">
              <a:lnSpc>
                <a:spcPct val="115000"/>
              </a:lnSpc>
              <a:spcBef>
                <a:spcPts val="1200"/>
              </a:spcBef>
              <a:spcAft>
                <a:spcPts val="0"/>
              </a:spcAft>
              <a:buClr>
                <a:schemeClr val="dk1"/>
              </a:buClr>
              <a:buSzPts val="1100"/>
              <a:buFont typeface="Arial"/>
              <a:buNone/>
            </a:pPr>
            <a:r>
              <a:rPr lang="en-GB" sz="1200"/>
              <a:t>The poet presents ideas about isolation by showing people who are close together but still feel alone. This can be seen when the poet describes iron breath’, which suggests the train is strong and cold, like a machine rather than something comforting. This makes the journey feel empty and unkind.</a:t>
            </a:r>
            <a:endParaRPr sz="1200"/>
          </a:p>
          <a:p>
            <a:pPr indent="0" lvl="0" marL="0" rtl="0" algn="l">
              <a:lnSpc>
                <a:spcPct val="115000"/>
              </a:lnSpc>
              <a:spcBef>
                <a:spcPts val="1200"/>
              </a:spcBef>
              <a:spcAft>
                <a:spcPts val="0"/>
              </a:spcAft>
              <a:buClr>
                <a:schemeClr val="dk1"/>
              </a:buClr>
              <a:buSzPts val="1100"/>
              <a:buFont typeface="Arial"/>
              <a:buNone/>
            </a:pPr>
            <a:r>
              <a:rPr lang="en-GB" sz="1200"/>
              <a:t>The poet also shows isolation through the people on the platform. The line ‘vacant eyes’ suggests that the passengers are not really connecting with each other. They are in the same place but do not speak, which shows loneliness in a busy place.</a:t>
            </a:r>
            <a:endParaRPr sz="1200"/>
          </a:p>
          <a:p>
            <a:pPr indent="0" lvl="0" marL="0" rtl="0" algn="l">
              <a:lnSpc>
                <a:spcPct val="115000"/>
              </a:lnSpc>
              <a:spcBef>
                <a:spcPts val="1200"/>
              </a:spcBef>
              <a:spcAft>
                <a:spcPts val="0"/>
              </a:spcAft>
              <a:buClr>
                <a:schemeClr val="dk1"/>
              </a:buClr>
              <a:buSzPts val="1100"/>
              <a:buFont typeface="Arial"/>
              <a:buNone/>
            </a:pPr>
            <a:r>
              <a:rPr lang="en-GB" sz="1200"/>
              <a:t>The tone of the poem is quite sad and calm. This is shown through the slow description of the train arriving and leaving. The ending of the poem, where the train ‘pulls them underground’, suggests people are being taken away and separated, which adds to the idea of isolation.</a:t>
            </a:r>
            <a:endParaRPr sz="1200"/>
          </a:p>
          <a:p>
            <a:pPr indent="0" lvl="0" marL="0" rtl="0" algn="l">
              <a:lnSpc>
                <a:spcPct val="115000"/>
              </a:lnSpc>
              <a:spcBef>
                <a:spcPts val="1200"/>
              </a:spcBef>
              <a:spcAft>
                <a:spcPts val="0"/>
              </a:spcAft>
              <a:buClr>
                <a:schemeClr val="dk1"/>
              </a:buClr>
              <a:buSzPts val="1100"/>
              <a:buFont typeface="Arial"/>
              <a:buNone/>
            </a:pPr>
            <a:r>
              <a:rPr lang="en-GB" sz="1200"/>
              <a:t>Overall, the poet presents isolation as something that exists even in public places, where people are physically together but emotionally apart.</a:t>
            </a:r>
            <a:endParaRPr sz="1200"/>
          </a:p>
          <a:p>
            <a:pPr indent="0" lvl="0" marL="0" rtl="0" algn="l">
              <a:lnSpc>
                <a:spcPct val="115000"/>
              </a:lnSpc>
              <a:spcBef>
                <a:spcPts val="1400"/>
              </a:spcBef>
              <a:spcAft>
                <a:spcPts val="0"/>
              </a:spcAft>
              <a:buClr>
                <a:schemeClr val="dk1"/>
              </a:buClr>
              <a:buSzPts val="1100"/>
              <a:buFont typeface="Arial"/>
              <a:buNone/>
            </a:pPr>
            <a:r>
              <a:rPr b="1" lang="en-GB" sz="1200"/>
              <a:t>8-mark comparison question</a:t>
            </a:r>
            <a:endParaRPr b="1" sz="1200"/>
          </a:p>
          <a:p>
            <a:pPr indent="0" lvl="0" marL="0" rtl="0" algn="l">
              <a:lnSpc>
                <a:spcPct val="115000"/>
              </a:lnSpc>
              <a:spcBef>
                <a:spcPts val="1200"/>
              </a:spcBef>
              <a:spcAft>
                <a:spcPts val="0"/>
              </a:spcAft>
              <a:buClr>
                <a:schemeClr val="dk1"/>
              </a:buClr>
              <a:buSzPts val="1100"/>
              <a:buFont typeface="Arial"/>
              <a:buNone/>
            </a:pPr>
            <a:r>
              <a:rPr b="1" lang="en-GB" sz="1200"/>
              <a:t>Compare how the poets present ideas about isolation in </a:t>
            </a:r>
            <a:r>
              <a:rPr b="1" i="1" lang="en-GB" sz="1200"/>
              <a:t>The Last Train Home</a:t>
            </a:r>
            <a:r>
              <a:rPr b="1" lang="en-GB" sz="1200"/>
              <a:t> and </a:t>
            </a:r>
            <a:r>
              <a:rPr b="1" i="1" lang="en-GB" sz="1200"/>
              <a:t>Night Bus</a:t>
            </a:r>
            <a:r>
              <a:rPr b="1" lang="en-GB" sz="1200"/>
              <a:t>.</a:t>
            </a:r>
            <a:endParaRPr b="1" sz="1200"/>
          </a:p>
          <a:p>
            <a:pPr indent="0" lvl="0" marL="0" rtl="0" algn="l">
              <a:lnSpc>
                <a:spcPct val="115000"/>
              </a:lnSpc>
              <a:spcBef>
                <a:spcPts val="1200"/>
              </a:spcBef>
              <a:spcAft>
                <a:spcPts val="0"/>
              </a:spcAft>
              <a:buClr>
                <a:schemeClr val="dk1"/>
              </a:buClr>
              <a:buSzPts val="1100"/>
              <a:buFont typeface="Arial"/>
              <a:buNone/>
            </a:pPr>
            <a:r>
              <a:rPr lang="en-GB" sz="1200"/>
              <a:t>Both poems present isolation in busy public transport. In </a:t>
            </a:r>
            <a:r>
              <a:rPr i="1" lang="en-GB" sz="1200"/>
              <a:t>The Last Train Home</a:t>
            </a:r>
            <a:r>
              <a:rPr lang="en-GB" sz="1200"/>
              <a:t>, the poet uses the phrase ‘vacant eyes’ to show that people are not connecting with each other. This suggests loneliness even in a crowded place.</a:t>
            </a:r>
            <a:endParaRPr sz="1200"/>
          </a:p>
          <a:p>
            <a:pPr indent="0" lvl="0" marL="0" rtl="0" algn="l">
              <a:lnSpc>
                <a:spcPct val="115000"/>
              </a:lnSpc>
              <a:spcBef>
                <a:spcPts val="1200"/>
              </a:spcBef>
              <a:spcAft>
                <a:spcPts val="0"/>
              </a:spcAft>
              <a:buClr>
                <a:schemeClr val="dk1"/>
              </a:buClr>
              <a:buSzPts val="1100"/>
              <a:buFont typeface="Arial"/>
              <a:buNone/>
            </a:pPr>
            <a:r>
              <a:rPr lang="en-GB" sz="1200"/>
              <a:t>Similarly, in </a:t>
            </a:r>
            <a:r>
              <a:rPr i="1" lang="en-GB" sz="1200"/>
              <a:t>Night Bus</a:t>
            </a:r>
            <a:r>
              <a:rPr lang="en-GB" sz="1200"/>
              <a:t>, the passengers are described as having ‘darkened skies’ around them, which also suggests sadness and isolation. However, </a:t>
            </a:r>
            <a:r>
              <a:rPr i="1" lang="en-GB" sz="1200"/>
              <a:t>Night Bus</a:t>
            </a:r>
            <a:r>
              <a:rPr lang="en-GB" sz="1200"/>
              <a:t> feels slightly more calm, whereas </a:t>
            </a:r>
            <a:r>
              <a:rPr i="1" lang="en-GB" sz="1200"/>
              <a:t>The Last Train Home</a:t>
            </a:r>
            <a:r>
              <a:rPr lang="en-GB" sz="1200"/>
              <a:t> feels more cold and mechanical.</a:t>
            </a:r>
            <a:endParaRPr sz="1200"/>
          </a:p>
          <a:p>
            <a:pPr indent="0" lvl="0" marL="0" rtl="0" algn="l">
              <a:lnSpc>
                <a:spcPct val="115000"/>
              </a:lnSpc>
              <a:spcBef>
                <a:spcPts val="1200"/>
              </a:spcBef>
              <a:spcAft>
                <a:spcPts val="1200"/>
              </a:spcAft>
              <a:buNone/>
            </a:pPr>
            <a:r>
              <a:rPr lang="en-GB" sz="1200"/>
              <a:t>Overall, both poets show that people can feel isolated even when they are surrounded by others.’</a:t>
            </a:r>
            <a:endParaRPr sz="12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g3d71e7459be_0_1367"/>
          <p:cNvSpPr txBox="1"/>
          <p:nvPr>
            <p:ph idx="1" type="body"/>
          </p:nvPr>
        </p:nvSpPr>
        <p:spPr>
          <a:xfrm>
            <a:off x="342900" y="239750"/>
            <a:ext cx="6172200" cy="7928400"/>
          </a:xfrm>
          <a:prstGeom prst="rect">
            <a:avLst/>
          </a:prstGeom>
        </p:spPr>
        <p:txBody>
          <a:bodyPr anchorCtr="0" anchor="t" bIns="45700" lIns="91425" spcFirstLastPara="1" rIns="91425" wrap="square" tIns="45700">
            <a:noAutofit/>
          </a:bodyPr>
          <a:lstStyle/>
          <a:p>
            <a:pPr indent="0" lvl="0" marL="0" rtl="0" algn="l">
              <a:lnSpc>
                <a:spcPct val="115000"/>
              </a:lnSpc>
              <a:spcBef>
                <a:spcPts val="1800"/>
              </a:spcBef>
              <a:spcAft>
                <a:spcPts val="0"/>
              </a:spcAft>
              <a:buClr>
                <a:schemeClr val="dk1"/>
              </a:buClr>
              <a:buSzPts val="1100"/>
              <a:buFont typeface="Arial"/>
              <a:buNone/>
            </a:pPr>
            <a:r>
              <a:rPr b="1" lang="en-GB" sz="900"/>
              <a:t>Task 1: Basic Understanding (Grade 3–4)</a:t>
            </a:r>
            <a:endParaRPr b="1" sz="900"/>
          </a:p>
          <a:p>
            <a:pPr indent="-285750" lvl="0" marL="457200" rtl="0" algn="l">
              <a:lnSpc>
                <a:spcPct val="115000"/>
              </a:lnSpc>
              <a:spcBef>
                <a:spcPts val="1200"/>
              </a:spcBef>
              <a:spcAft>
                <a:spcPts val="0"/>
              </a:spcAft>
              <a:buSzPts val="900"/>
              <a:buFont typeface="Calibri"/>
              <a:buChar char="●"/>
            </a:pPr>
            <a:r>
              <a:rPr lang="en-GB" sz="900"/>
              <a:t>Underline 3 quotations in each response</a:t>
            </a:r>
            <a:endParaRPr sz="900"/>
          </a:p>
          <a:p>
            <a:pPr indent="-285750" lvl="0" marL="457200" rtl="0" algn="l">
              <a:lnSpc>
                <a:spcPct val="115000"/>
              </a:lnSpc>
              <a:spcBef>
                <a:spcPts val="0"/>
              </a:spcBef>
              <a:spcAft>
                <a:spcPts val="0"/>
              </a:spcAft>
              <a:buSzPts val="900"/>
              <a:buFont typeface="Calibri"/>
              <a:buChar char="●"/>
            </a:pPr>
            <a:r>
              <a:rPr lang="en-GB" sz="900"/>
              <a:t>Next to each quote, write:</a:t>
            </a:r>
            <a:endParaRPr sz="900"/>
          </a:p>
          <a:p>
            <a:pPr indent="-285750" lvl="1" marL="914400" rtl="0" algn="l">
              <a:lnSpc>
                <a:spcPct val="115000"/>
              </a:lnSpc>
              <a:spcBef>
                <a:spcPts val="0"/>
              </a:spcBef>
              <a:spcAft>
                <a:spcPts val="0"/>
              </a:spcAft>
              <a:buSzPts val="900"/>
              <a:buFont typeface="Calibri"/>
              <a:buChar char="○"/>
            </a:pPr>
            <a:r>
              <a:rPr lang="en-GB" sz="900"/>
              <a:t>What is happening</a:t>
            </a:r>
            <a:endParaRPr sz="900"/>
          </a:p>
          <a:p>
            <a:pPr indent="-285750" lvl="1" marL="914400" rtl="0" algn="l">
              <a:lnSpc>
                <a:spcPct val="115000"/>
              </a:lnSpc>
              <a:spcBef>
                <a:spcPts val="0"/>
              </a:spcBef>
              <a:spcAft>
                <a:spcPts val="0"/>
              </a:spcAft>
              <a:buSzPts val="900"/>
              <a:buFont typeface="Calibri"/>
              <a:buChar char="○"/>
            </a:pPr>
            <a:r>
              <a:rPr lang="en-GB" sz="900"/>
              <a:t>One feeling word (e.g. sad, lonely)</a:t>
            </a:r>
            <a:endParaRPr sz="900"/>
          </a:p>
          <a:p>
            <a:pPr indent="0" lvl="0" marL="0" rtl="0" algn="l">
              <a:lnSpc>
                <a:spcPct val="115000"/>
              </a:lnSpc>
              <a:spcBef>
                <a:spcPts val="1800"/>
              </a:spcBef>
              <a:spcAft>
                <a:spcPts val="0"/>
              </a:spcAft>
              <a:buClr>
                <a:schemeClr val="dk1"/>
              </a:buClr>
              <a:buSzPts val="1100"/>
              <a:buFont typeface="Arial"/>
              <a:buNone/>
            </a:pPr>
            <a:r>
              <a:rPr b="1" lang="en-GB" sz="900"/>
              <a:t>Task 2: Improve Quotations (Grade 4–5)</a:t>
            </a:r>
            <a:endParaRPr b="1" sz="900"/>
          </a:p>
          <a:p>
            <a:pPr indent="-285750" lvl="0" marL="457200" rtl="0" algn="l">
              <a:lnSpc>
                <a:spcPct val="115000"/>
              </a:lnSpc>
              <a:spcBef>
                <a:spcPts val="1200"/>
              </a:spcBef>
              <a:spcAft>
                <a:spcPts val="0"/>
              </a:spcAft>
              <a:buSzPts val="900"/>
              <a:buChar char="●"/>
            </a:pPr>
            <a:r>
              <a:rPr lang="en-GB" sz="900"/>
              <a:t>Replace 2 quotations with </a:t>
            </a:r>
            <a:r>
              <a:rPr b="1" lang="en-GB" sz="900"/>
              <a:t>shorter embedded quotations</a:t>
            </a:r>
            <a:endParaRPr b="1" sz="900"/>
          </a:p>
          <a:p>
            <a:pPr indent="-285750" lvl="1" marL="914400" rtl="0" algn="l">
              <a:lnSpc>
                <a:spcPct val="115000"/>
              </a:lnSpc>
              <a:spcBef>
                <a:spcPts val="0"/>
              </a:spcBef>
              <a:spcAft>
                <a:spcPts val="0"/>
              </a:spcAft>
              <a:buSzPts val="900"/>
              <a:buFont typeface="Calibri"/>
              <a:buChar char="○"/>
            </a:pPr>
            <a:r>
              <a:rPr lang="en-GB" sz="900"/>
              <a:t>Example: change the poet describes ‘iron breath’ → the train’s ‘iron breath’</a:t>
            </a:r>
            <a:endParaRPr sz="900"/>
          </a:p>
          <a:p>
            <a:pPr indent="-285750" lvl="0" marL="457200" rtl="0" algn="l">
              <a:lnSpc>
                <a:spcPct val="115000"/>
              </a:lnSpc>
              <a:spcBef>
                <a:spcPts val="0"/>
              </a:spcBef>
              <a:spcAft>
                <a:spcPts val="0"/>
              </a:spcAft>
              <a:buSzPts val="900"/>
              <a:buFont typeface="Calibri"/>
              <a:buChar char="●"/>
            </a:pPr>
            <a:r>
              <a:rPr lang="en-GB" sz="900"/>
              <a:t>Rewrite one sentence using an embedded quote</a:t>
            </a:r>
            <a:endParaRPr sz="900"/>
          </a:p>
          <a:p>
            <a:pPr indent="0" lvl="0" marL="0" rtl="0" algn="l">
              <a:lnSpc>
                <a:spcPct val="115000"/>
              </a:lnSpc>
              <a:spcBef>
                <a:spcPts val="1800"/>
              </a:spcBef>
              <a:spcAft>
                <a:spcPts val="0"/>
              </a:spcAft>
              <a:buClr>
                <a:schemeClr val="dk1"/>
              </a:buClr>
              <a:buSzPts val="1100"/>
              <a:buFont typeface="Arial"/>
              <a:buNone/>
            </a:pPr>
            <a:r>
              <a:rPr b="1" lang="en-GB" sz="900"/>
              <a:t>Task 3: Improve Analysis (Grade 5–6)</a:t>
            </a:r>
            <a:endParaRPr b="1" sz="900"/>
          </a:p>
          <a:p>
            <a:pPr indent="-285750" lvl="0" marL="457200" rtl="0" algn="l">
              <a:lnSpc>
                <a:spcPct val="115000"/>
              </a:lnSpc>
              <a:spcBef>
                <a:spcPts val="1200"/>
              </a:spcBef>
              <a:spcAft>
                <a:spcPts val="0"/>
              </a:spcAft>
              <a:buSzPts val="900"/>
              <a:buFont typeface="Calibri"/>
              <a:buChar char="●"/>
            </a:pPr>
            <a:r>
              <a:rPr lang="en-GB" sz="900"/>
              <a:t>Pick one paragraph and improve it by:</a:t>
            </a:r>
            <a:endParaRPr sz="900"/>
          </a:p>
          <a:p>
            <a:pPr indent="-285750" lvl="1" marL="914400" rtl="0" algn="l">
              <a:lnSpc>
                <a:spcPct val="115000"/>
              </a:lnSpc>
              <a:spcBef>
                <a:spcPts val="0"/>
              </a:spcBef>
              <a:spcAft>
                <a:spcPts val="0"/>
              </a:spcAft>
              <a:buSzPts val="900"/>
              <a:buFont typeface="Calibri"/>
              <a:buChar char="○"/>
            </a:pPr>
            <a:r>
              <a:rPr lang="en-GB" sz="900"/>
              <a:t>Adding a zoom-in on a word (e.g. ‘vacant’ suggests…)</a:t>
            </a:r>
            <a:endParaRPr sz="900"/>
          </a:p>
          <a:p>
            <a:pPr indent="-285750" lvl="1" marL="914400" rtl="0" algn="l">
              <a:lnSpc>
                <a:spcPct val="115000"/>
              </a:lnSpc>
              <a:spcBef>
                <a:spcPts val="0"/>
              </a:spcBef>
              <a:spcAft>
                <a:spcPts val="0"/>
              </a:spcAft>
              <a:buSzPts val="900"/>
              <a:buFont typeface="Calibri"/>
              <a:buChar char="○"/>
            </a:pPr>
            <a:r>
              <a:rPr lang="en-GB" sz="900"/>
              <a:t>Explaining the effect on the reader more clearly</a:t>
            </a:r>
            <a:endParaRPr sz="900"/>
          </a:p>
          <a:p>
            <a:pPr indent="0" lvl="0" marL="0" rtl="0" algn="l">
              <a:lnSpc>
                <a:spcPct val="115000"/>
              </a:lnSpc>
              <a:spcBef>
                <a:spcPts val="1200"/>
              </a:spcBef>
              <a:spcAft>
                <a:spcPts val="0"/>
              </a:spcAft>
              <a:buClr>
                <a:schemeClr val="dk1"/>
              </a:buClr>
              <a:buSzPts val="1100"/>
              <a:buFont typeface="Arial"/>
              <a:buNone/>
            </a:pPr>
            <a:r>
              <a:rPr lang="en-GB" sz="900"/>
              <a:t>Sentence starters:</a:t>
            </a:r>
            <a:endParaRPr sz="900"/>
          </a:p>
          <a:p>
            <a:pPr indent="-285750" lvl="0" marL="457200" rtl="0" algn="l">
              <a:lnSpc>
                <a:spcPct val="115000"/>
              </a:lnSpc>
              <a:spcBef>
                <a:spcPts val="1200"/>
              </a:spcBef>
              <a:spcAft>
                <a:spcPts val="0"/>
              </a:spcAft>
              <a:buSzPts val="900"/>
              <a:buFont typeface="Calibri"/>
              <a:buChar char="●"/>
            </a:pPr>
            <a:r>
              <a:rPr lang="en-GB" sz="900"/>
              <a:t>This suggests…</a:t>
            </a:r>
            <a:endParaRPr sz="900"/>
          </a:p>
          <a:p>
            <a:pPr indent="-285750" lvl="0" marL="457200" rtl="0" algn="l">
              <a:lnSpc>
                <a:spcPct val="115000"/>
              </a:lnSpc>
              <a:spcBef>
                <a:spcPts val="0"/>
              </a:spcBef>
              <a:spcAft>
                <a:spcPts val="0"/>
              </a:spcAft>
              <a:buSzPts val="900"/>
              <a:buFont typeface="Calibri"/>
              <a:buChar char="●"/>
            </a:pPr>
            <a:r>
              <a:rPr lang="en-GB" sz="900"/>
              <a:t>This shows…</a:t>
            </a:r>
            <a:endParaRPr sz="900"/>
          </a:p>
          <a:p>
            <a:pPr indent="-285750" lvl="0" marL="457200" rtl="0" algn="l">
              <a:lnSpc>
                <a:spcPct val="115000"/>
              </a:lnSpc>
              <a:spcBef>
                <a:spcPts val="0"/>
              </a:spcBef>
              <a:spcAft>
                <a:spcPts val="0"/>
              </a:spcAft>
              <a:buSzPts val="900"/>
              <a:buFont typeface="Calibri"/>
              <a:buChar char="●"/>
            </a:pPr>
            <a:r>
              <a:rPr lang="en-GB" sz="900"/>
              <a:t>This makes the reader think…</a:t>
            </a:r>
            <a:endParaRPr sz="900"/>
          </a:p>
          <a:p>
            <a:pPr indent="0" lvl="0" marL="0" rtl="0" algn="l">
              <a:lnSpc>
                <a:spcPct val="115000"/>
              </a:lnSpc>
              <a:spcBef>
                <a:spcPts val="1800"/>
              </a:spcBef>
              <a:spcAft>
                <a:spcPts val="0"/>
              </a:spcAft>
              <a:buNone/>
            </a:pPr>
            <a:r>
              <a:rPr b="1" lang="en-GB" sz="900"/>
              <a:t>Task 4:  Improve Structure (Grade 6–7)</a:t>
            </a:r>
            <a:endParaRPr b="1" sz="900"/>
          </a:p>
          <a:p>
            <a:pPr indent="-285750" lvl="0" marL="457200" rtl="0" algn="l">
              <a:lnSpc>
                <a:spcPct val="115000"/>
              </a:lnSpc>
              <a:spcBef>
                <a:spcPts val="1200"/>
              </a:spcBef>
              <a:spcAft>
                <a:spcPts val="0"/>
              </a:spcAft>
              <a:buSzPts val="900"/>
              <a:buFont typeface="Calibri"/>
              <a:buChar char="●"/>
            </a:pPr>
            <a:r>
              <a:rPr lang="en-GB" sz="900"/>
              <a:t>Add one sentence to explain structure:</a:t>
            </a:r>
            <a:endParaRPr sz="900"/>
          </a:p>
          <a:p>
            <a:pPr indent="-285750" lvl="1" marL="914400" rtl="0" algn="l">
              <a:lnSpc>
                <a:spcPct val="115000"/>
              </a:lnSpc>
              <a:spcBef>
                <a:spcPts val="0"/>
              </a:spcBef>
              <a:spcAft>
                <a:spcPts val="0"/>
              </a:spcAft>
              <a:buSzPts val="900"/>
              <a:buFont typeface="Calibri"/>
              <a:buChar char="○"/>
            </a:pPr>
            <a:r>
              <a:rPr lang="en-GB" sz="900"/>
              <a:t>Does the poem change or stay the same?</a:t>
            </a:r>
            <a:endParaRPr sz="900"/>
          </a:p>
          <a:p>
            <a:pPr indent="-285750" lvl="1" marL="914400" rtl="0" algn="l">
              <a:lnSpc>
                <a:spcPct val="115000"/>
              </a:lnSpc>
              <a:spcBef>
                <a:spcPts val="0"/>
              </a:spcBef>
              <a:spcAft>
                <a:spcPts val="0"/>
              </a:spcAft>
              <a:buSzPts val="900"/>
              <a:buFont typeface="Calibri"/>
              <a:buChar char="○"/>
            </a:pPr>
            <a:r>
              <a:rPr lang="en-GB" sz="900"/>
              <a:t>What happens at the end?</a:t>
            </a:r>
            <a:endParaRPr sz="900"/>
          </a:p>
          <a:p>
            <a:pPr indent="0" lvl="0" marL="0" rtl="0" algn="l">
              <a:lnSpc>
                <a:spcPct val="115000"/>
              </a:lnSpc>
              <a:spcBef>
                <a:spcPts val="1200"/>
              </a:spcBef>
              <a:spcAft>
                <a:spcPts val="0"/>
              </a:spcAft>
              <a:buClr>
                <a:schemeClr val="dk1"/>
              </a:buClr>
              <a:buSzPts val="1100"/>
              <a:buFont typeface="Arial"/>
              <a:buNone/>
            </a:pPr>
            <a:r>
              <a:rPr lang="en-GB" sz="900"/>
              <a:t>Sentence starters:</a:t>
            </a:r>
            <a:endParaRPr sz="900"/>
          </a:p>
          <a:p>
            <a:pPr indent="-285750" lvl="0" marL="457200" rtl="0" algn="l">
              <a:lnSpc>
                <a:spcPct val="115000"/>
              </a:lnSpc>
              <a:spcBef>
                <a:spcPts val="1200"/>
              </a:spcBef>
              <a:spcAft>
                <a:spcPts val="0"/>
              </a:spcAft>
              <a:buSzPts val="900"/>
              <a:buFont typeface="Calibri"/>
              <a:buChar char="●"/>
            </a:pPr>
            <a:r>
              <a:rPr lang="en-GB" sz="900"/>
              <a:t>The poem begins by…</a:t>
            </a:r>
            <a:endParaRPr sz="900"/>
          </a:p>
          <a:p>
            <a:pPr indent="-285750" lvl="0" marL="457200" rtl="0" algn="l">
              <a:lnSpc>
                <a:spcPct val="115000"/>
              </a:lnSpc>
              <a:spcBef>
                <a:spcPts val="0"/>
              </a:spcBef>
              <a:spcAft>
                <a:spcPts val="0"/>
              </a:spcAft>
              <a:buSzPts val="900"/>
              <a:buFont typeface="Calibri"/>
              <a:buChar char="●"/>
            </a:pPr>
            <a:r>
              <a:rPr lang="en-GB" sz="900"/>
              <a:t>The ending suggests…</a:t>
            </a:r>
            <a:endParaRPr sz="900"/>
          </a:p>
          <a:p>
            <a:pPr indent="-285750" lvl="0" marL="457200" rtl="0" algn="l">
              <a:lnSpc>
                <a:spcPct val="115000"/>
              </a:lnSpc>
              <a:spcBef>
                <a:spcPts val="0"/>
              </a:spcBef>
              <a:spcAft>
                <a:spcPts val="0"/>
              </a:spcAft>
              <a:buSzPts val="900"/>
              <a:buFont typeface="Calibri"/>
              <a:buChar char="●"/>
            </a:pPr>
            <a:r>
              <a:rPr lang="en-GB" sz="900"/>
              <a:t>This creates a shift from… to…</a:t>
            </a:r>
            <a:endParaRPr sz="900"/>
          </a:p>
          <a:p>
            <a:pPr indent="0" lvl="0" marL="0" rtl="0" algn="l">
              <a:lnSpc>
                <a:spcPct val="115000"/>
              </a:lnSpc>
              <a:spcBef>
                <a:spcPts val="1800"/>
              </a:spcBef>
              <a:spcAft>
                <a:spcPts val="0"/>
              </a:spcAft>
              <a:buClr>
                <a:schemeClr val="dk1"/>
              </a:buClr>
              <a:buSzPts val="1100"/>
              <a:buFont typeface="Arial"/>
              <a:buNone/>
            </a:pPr>
            <a:r>
              <a:rPr b="1" lang="en-GB" sz="900"/>
              <a:t>Task 5: Upgrade Tone (Grade 7–9)</a:t>
            </a:r>
            <a:endParaRPr b="1" sz="900"/>
          </a:p>
          <a:p>
            <a:pPr indent="-285750" lvl="0" marL="457200" rtl="0" algn="l">
              <a:lnSpc>
                <a:spcPct val="115000"/>
              </a:lnSpc>
              <a:spcBef>
                <a:spcPts val="1200"/>
              </a:spcBef>
              <a:spcAft>
                <a:spcPts val="0"/>
              </a:spcAft>
              <a:buSzPts val="900"/>
              <a:buFont typeface="Calibri"/>
              <a:buChar char="●"/>
            </a:pPr>
            <a:r>
              <a:rPr lang="en-GB" sz="900"/>
              <a:t>Replace basic tone words (sad, calm) with:</a:t>
            </a:r>
            <a:endParaRPr sz="900"/>
          </a:p>
          <a:p>
            <a:pPr indent="-285750" lvl="1" marL="914400" rtl="0" algn="l">
              <a:lnSpc>
                <a:spcPct val="115000"/>
              </a:lnSpc>
              <a:spcBef>
                <a:spcPts val="0"/>
              </a:spcBef>
              <a:spcAft>
                <a:spcPts val="0"/>
              </a:spcAft>
              <a:buSzPts val="900"/>
              <a:buFont typeface="Calibri"/>
              <a:buChar char="○"/>
            </a:pPr>
            <a:r>
              <a:rPr lang="en-GB" sz="900"/>
              <a:t>melancholic</a:t>
            </a:r>
            <a:endParaRPr sz="900"/>
          </a:p>
          <a:p>
            <a:pPr indent="-285750" lvl="1" marL="914400" rtl="0" algn="l">
              <a:lnSpc>
                <a:spcPct val="115000"/>
              </a:lnSpc>
              <a:spcBef>
                <a:spcPts val="0"/>
              </a:spcBef>
              <a:spcAft>
                <a:spcPts val="0"/>
              </a:spcAft>
              <a:buSzPts val="900"/>
              <a:buFont typeface="Calibri"/>
              <a:buChar char="○"/>
            </a:pPr>
            <a:r>
              <a:rPr lang="en-GB" sz="900"/>
              <a:t>detached</a:t>
            </a:r>
            <a:endParaRPr sz="900"/>
          </a:p>
          <a:p>
            <a:pPr indent="-285750" lvl="1" marL="914400" rtl="0" algn="l">
              <a:lnSpc>
                <a:spcPct val="115000"/>
              </a:lnSpc>
              <a:spcBef>
                <a:spcPts val="0"/>
              </a:spcBef>
              <a:spcAft>
                <a:spcPts val="0"/>
              </a:spcAft>
              <a:buSzPts val="900"/>
              <a:buFont typeface="Calibri"/>
              <a:buChar char="○"/>
            </a:pPr>
            <a:r>
              <a:rPr lang="en-GB" sz="900"/>
              <a:t>ominous</a:t>
            </a:r>
            <a:endParaRPr sz="900"/>
          </a:p>
          <a:p>
            <a:pPr indent="-285750" lvl="1" marL="914400" rtl="0" algn="l">
              <a:lnSpc>
                <a:spcPct val="115000"/>
              </a:lnSpc>
              <a:spcBef>
                <a:spcPts val="0"/>
              </a:spcBef>
              <a:spcAft>
                <a:spcPts val="0"/>
              </a:spcAft>
              <a:buSzPts val="900"/>
              <a:buFont typeface="Calibri"/>
              <a:buChar char="○"/>
            </a:pPr>
            <a:r>
              <a:rPr lang="en-GB" sz="900"/>
              <a:t>reflective</a:t>
            </a:r>
            <a:endParaRPr sz="900"/>
          </a:p>
          <a:p>
            <a:pPr indent="-285750" lvl="0" marL="457200" rtl="0" algn="l">
              <a:lnSpc>
                <a:spcPct val="115000"/>
              </a:lnSpc>
              <a:spcBef>
                <a:spcPts val="0"/>
              </a:spcBef>
              <a:spcAft>
                <a:spcPts val="0"/>
              </a:spcAft>
              <a:buSzPts val="900"/>
              <a:buFont typeface="Calibri"/>
              <a:buChar char="●"/>
            </a:pPr>
            <a:r>
              <a:rPr lang="en-GB" sz="900"/>
              <a:t>Add explanation:</a:t>
            </a:r>
            <a:endParaRPr sz="900"/>
          </a:p>
          <a:p>
            <a:pPr indent="-285750" lvl="1" marL="914400" rtl="0" algn="l">
              <a:lnSpc>
                <a:spcPct val="115000"/>
              </a:lnSpc>
              <a:spcBef>
                <a:spcPts val="0"/>
              </a:spcBef>
              <a:spcAft>
                <a:spcPts val="0"/>
              </a:spcAft>
              <a:buSzPts val="900"/>
              <a:buFont typeface="Calibri"/>
              <a:buChar char="○"/>
            </a:pPr>
            <a:r>
              <a:rPr lang="en-GB" sz="900"/>
              <a:t>The tone is melancholic, which suggests…</a:t>
            </a:r>
            <a:endParaRPr sz="900"/>
          </a:p>
          <a:p>
            <a:pPr indent="0" lvl="0" marL="0" rtl="0" algn="l">
              <a:lnSpc>
                <a:spcPct val="115000"/>
              </a:lnSpc>
              <a:spcBef>
                <a:spcPts val="1800"/>
              </a:spcBef>
              <a:spcAft>
                <a:spcPts val="0"/>
              </a:spcAft>
              <a:buClr>
                <a:schemeClr val="dk1"/>
              </a:buClr>
              <a:buSzPts val="1100"/>
              <a:buFont typeface="Arial"/>
              <a:buNone/>
            </a:pPr>
            <a:r>
              <a:rPr b="1" lang="en-GB" sz="900"/>
              <a:t>Challenge Task (Grade 8–9)</a:t>
            </a:r>
            <a:endParaRPr b="1" sz="900"/>
          </a:p>
          <a:p>
            <a:pPr indent="-285750" lvl="0" marL="457200" rtl="0" algn="l">
              <a:lnSpc>
                <a:spcPct val="115000"/>
              </a:lnSpc>
              <a:spcBef>
                <a:spcPts val="1200"/>
              </a:spcBef>
              <a:spcAft>
                <a:spcPts val="0"/>
              </a:spcAft>
              <a:buSzPts val="900"/>
              <a:buFont typeface="Calibri"/>
              <a:buChar char="●"/>
            </a:pPr>
            <a:r>
              <a:rPr lang="en-GB" sz="900"/>
              <a:t>Rewrite ONE paragraph using:</a:t>
            </a:r>
            <a:endParaRPr sz="900"/>
          </a:p>
          <a:p>
            <a:pPr indent="-285750" lvl="1" marL="914400" rtl="0" algn="l">
              <a:lnSpc>
                <a:spcPct val="115000"/>
              </a:lnSpc>
              <a:spcBef>
                <a:spcPts val="0"/>
              </a:spcBef>
              <a:spcAft>
                <a:spcPts val="0"/>
              </a:spcAft>
              <a:buSzPts val="900"/>
              <a:buFont typeface="Calibri"/>
              <a:buChar char="○"/>
            </a:pPr>
            <a:r>
              <a:rPr lang="en-GB" sz="900"/>
              <a:t>Alternative interpretation (This could also suggest…)</a:t>
            </a:r>
            <a:endParaRPr sz="900"/>
          </a:p>
          <a:p>
            <a:pPr indent="-285750" lvl="1" marL="914400" rtl="0" algn="l">
              <a:lnSpc>
                <a:spcPct val="115000"/>
              </a:lnSpc>
              <a:spcBef>
                <a:spcPts val="0"/>
              </a:spcBef>
              <a:spcAft>
                <a:spcPts val="0"/>
              </a:spcAft>
              <a:buSzPts val="900"/>
              <a:buFont typeface="Calibri"/>
              <a:buChar char="○"/>
            </a:pPr>
            <a:r>
              <a:rPr lang="en-GB" sz="900"/>
              <a:t>More precise language analysis</a:t>
            </a:r>
            <a:endParaRPr sz="900"/>
          </a:p>
          <a:p>
            <a:pPr indent="-285750" lvl="1" marL="914400" rtl="0" algn="l">
              <a:lnSpc>
                <a:spcPct val="115000"/>
              </a:lnSpc>
              <a:spcBef>
                <a:spcPts val="0"/>
              </a:spcBef>
              <a:spcAft>
                <a:spcPts val="0"/>
              </a:spcAft>
              <a:buSzPts val="900"/>
              <a:buFont typeface="Calibri"/>
              <a:buChar char="○"/>
            </a:pPr>
            <a:r>
              <a:rPr lang="en-GB" sz="900"/>
              <a:t>A developed comparison point</a:t>
            </a:r>
            <a:endParaRPr sz="9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g3d71e7459be_0_1374"/>
          <p:cNvSpPr txBox="1"/>
          <p:nvPr>
            <p:ph type="title"/>
          </p:nvPr>
        </p:nvSpPr>
        <p:spPr>
          <a:xfrm>
            <a:off x="342900" y="366181"/>
            <a:ext cx="6172200" cy="519900"/>
          </a:xfrm>
          <a:prstGeom prst="rect">
            <a:avLst/>
          </a:prstGeom>
        </p:spPr>
        <p:txBody>
          <a:bodyPr anchorCtr="0" anchor="ctr" bIns="45700" lIns="91425" spcFirstLastPara="1" rIns="91425" wrap="square" tIns="45700">
            <a:normAutofit/>
          </a:bodyPr>
          <a:lstStyle/>
          <a:p>
            <a:pPr indent="0" lvl="0" marL="0" rtl="0" algn="l">
              <a:lnSpc>
                <a:spcPct val="115000"/>
              </a:lnSpc>
              <a:spcBef>
                <a:spcPts val="1800"/>
              </a:spcBef>
              <a:spcAft>
                <a:spcPts val="400"/>
              </a:spcAft>
              <a:buClr>
                <a:schemeClr val="dk1"/>
              </a:buClr>
              <a:buSzPts val="1100"/>
              <a:buFont typeface="Arial"/>
              <a:buNone/>
            </a:pPr>
            <a:r>
              <a:rPr b="1" lang="en-GB" sz="1700">
                <a:latin typeface="Arial"/>
                <a:ea typeface="Arial"/>
                <a:cs typeface="Arial"/>
                <a:sym typeface="Arial"/>
              </a:rPr>
              <a:t>Grade 4 Response</a:t>
            </a:r>
            <a:endParaRPr/>
          </a:p>
        </p:txBody>
      </p:sp>
      <p:sp>
        <p:nvSpPr>
          <p:cNvPr id="534" name="Google Shape;534;g3d71e7459be_0_1374"/>
          <p:cNvSpPr txBox="1"/>
          <p:nvPr>
            <p:ph idx="1" type="body"/>
          </p:nvPr>
        </p:nvSpPr>
        <p:spPr>
          <a:xfrm>
            <a:off x="342900" y="988775"/>
            <a:ext cx="6172200" cy="7179300"/>
          </a:xfrm>
          <a:prstGeom prst="rect">
            <a:avLst/>
          </a:prstGeom>
        </p:spPr>
        <p:txBody>
          <a:bodyPr anchorCtr="0" anchor="t" bIns="45700" lIns="91425" spcFirstLastPara="1" rIns="91425" wrap="square" tIns="45700">
            <a:normAutofit lnSpcReduction="10000"/>
          </a:bodyPr>
          <a:lstStyle/>
          <a:p>
            <a:pPr indent="0" lvl="0" marL="0" rtl="0" algn="l">
              <a:lnSpc>
                <a:spcPct val="115000"/>
              </a:lnSpc>
              <a:spcBef>
                <a:spcPts val="1400"/>
              </a:spcBef>
              <a:spcAft>
                <a:spcPts val="0"/>
              </a:spcAft>
              <a:buNone/>
            </a:pPr>
            <a:r>
              <a:rPr b="1" lang="en-GB" sz="1300">
                <a:latin typeface="Arial"/>
                <a:ea typeface="Arial"/>
                <a:cs typeface="Arial"/>
                <a:sym typeface="Arial"/>
              </a:rPr>
              <a:t>Question 1 – The Last Train Home</a:t>
            </a:r>
            <a:endParaRPr b="1" sz="1300">
              <a:latin typeface="Arial"/>
              <a:ea typeface="Arial"/>
              <a:cs typeface="Arial"/>
              <a:sym typeface="Arial"/>
            </a:endParaRPr>
          </a:p>
          <a:p>
            <a:pPr indent="0" lvl="0" marL="0" rtl="0" algn="l">
              <a:lnSpc>
                <a:spcPct val="115000"/>
              </a:lnSpc>
              <a:spcBef>
                <a:spcPts val="1200"/>
              </a:spcBef>
              <a:spcAft>
                <a:spcPts val="0"/>
              </a:spcAft>
              <a:buNone/>
            </a:pPr>
            <a:r>
              <a:rPr lang="en-GB" sz="1100">
                <a:latin typeface="Arial"/>
                <a:ea typeface="Arial"/>
                <a:cs typeface="Arial"/>
                <a:sym typeface="Arial"/>
              </a:rPr>
              <a:t>The poet presents ideas about isolation by showing how people can feel alone even in a crowded place. This is shown in the phrase 'iron breath', which suggests the train is harsh, cold and machine-like. This makes the journey feel unwelcoming and emotionally empty, as if there is no comfort for the passengers.</a:t>
            </a:r>
            <a:endParaRPr sz="1100">
              <a:latin typeface="Arial"/>
              <a:ea typeface="Arial"/>
              <a:cs typeface="Arial"/>
              <a:sym typeface="Arial"/>
            </a:endParaRPr>
          </a:p>
          <a:p>
            <a:pPr indent="0" lvl="0" marL="0" rtl="0" algn="l">
              <a:lnSpc>
                <a:spcPct val="115000"/>
              </a:lnSpc>
              <a:spcBef>
                <a:spcPts val="1200"/>
              </a:spcBef>
              <a:spcAft>
                <a:spcPts val="0"/>
              </a:spcAft>
              <a:buNone/>
            </a:pPr>
            <a:r>
              <a:rPr lang="en-GB" sz="1100">
                <a:latin typeface="Arial"/>
                <a:ea typeface="Arial"/>
                <a:cs typeface="Arial"/>
                <a:sym typeface="Arial"/>
              </a:rPr>
              <a:t>Isolation is also shown through the passengers on the platform. The description of 'vacant eyes' suggests that people are not engaging with each other. This shows that although they are physically close, they feel emotionally distant and disconnected, which creates a sense of loneliness in a public space.</a:t>
            </a:r>
            <a:endParaRPr sz="1100">
              <a:latin typeface="Arial"/>
              <a:ea typeface="Arial"/>
              <a:cs typeface="Arial"/>
              <a:sym typeface="Arial"/>
            </a:endParaRPr>
          </a:p>
          <a:p>
            <a:pPr indent="0" lvl="0" marL="0" rtl="0" algn="l">
              <a:lnSpc>
                <a:spcPct val="115000"/>
              </a:lnSpc>
              <a:spcBef>
                <a:spcPts val="1200"/>
              </a:spcBef>
              <a:spcAft>
                <a:spcPts val="0"/>
              </a:spcAft>
              <a:buNone/>
            </a:pPr>
            <a:r>
              <a:rPr lang="en-GB" sz="1100">
                <a:latin typeface="Arial"/>
                <a:ea typeface="Arial"/>
                <a:cs typeface="Arial"/>
                <a:sym typeface="Arial"/>
              </a:rPr>
              <a:t>The poem also feels quite melancholic and reflective in tone. The slow description of the train arriving and leaving suggests a lack of energy and connection. At the end, the train 'pulls them underground', which suggests separation and people being taken away from each other, reinforcing the idea of isolation.</a:t>
            </a:r>
            <a:endParaRPr sz="1100">
              <a:latin typeface="Arial"/>
              <a:ea typeface="Arial"/>
              <a:cs typeface="Arial"/>
              <a:sym typeface="Arial"/>
            </a:endParaRPr>
          </a:p>
          <a:p>
            <a:pPr indent="0" lvl="0" marL="0" rtl="0" algn="l">
              <a:lnSpc>
                <a:spcPct val="115000"/>
              </a:lnSpc>
              <a:spcBef>
                <a:spcPts val="1200"/>
              </a:spcBef>
              <a:spcAft>
                <a:spcPts val="0"/>
              </a:spcAft>
              <a:buNone/>
            </a:pPr>
            <a:r>
              <a:rPr lang="en-GB" sz="1100">
                <a:latin typeface="Arial"/>
                <a:ea typeface="Arial"/>
                <a:cs typeface="Arial"/>
                <a:sym typeface="Arial"/>
              </a:rPr>
              <a:t>Overall, the poet shows isolation as something that can exist even in busy places, where people are together but still feel alone.</a:t>
            </a:r>
            <a:endParaRPr sz="1100">
              <a:latin typeface="Arial"/>
              <a:ea typeface="Arial"/>
              <a:cs typeface="Arial"/>
              <a:sym typeface="Arial"/>
            </a:endParaRPr>
          </a:p>
          <a:p>
            <a:pPr indent="0" lvl="0" marL="0" rtl="0" algn="l">
              <a:lnSpc>
                <a:spcPct val="115000"/>
              </a:lnSpc>
              <a:spcBef>
                <a:spcPts val="1200"/>
              </a:spcBef>
              <a:spcAft>
                <a:spcPts val="0"/>
              </a:spcAft>
              <a:buNone/>
            </a:pPr>
            <a:r>
              <a:t/>
            </a:r>
            <a:endParaRPr sz="1100">
              <a:latin typeface="Arial"/>
              <a:ea typeface="Arial"/>
              <a:cs typeface="Arial"/>
              <a:sym typeface="Arial"/>
            </a:endParaRPr>
          </a:p>
          <a:p>
            <a:pPr indent="0" lvl="0" marL="0" rtl="0" algn="l">
              <a:lnSpc>
                <a:spcPct val="115000"/>
              </a:lnSpc>
              <a:spcBef>
                <a:spcPts val="1400"/>
              </a:spcBef>
              <a:spcAft>
                <a:spcPts val="0"/>
              </a:spcAft>
              <a:buNone/>
            </a:pPr>
            <a:r>
              <a:rPr b="1" lang="en-GB" sz="1300">
                <a:latin typeface="Arial"/>
                <a:ea typeface="Arial"/>
                <a:cs typeface="Arial"/>
                <a:sym typeface="Arial"/>
              </a:rPr>
              <a:t>Question 2 – Comparison with Night Bus</a:t>
            </a:r>
            <a:endParaRPr b="1" sz="1300">
              <a:latin typeface="Arial"/>
              <a:ea typeface="Arial"/>
              <a:cs typeface="Arial"/>
              <a:sym typeface="Arial"/>
            </a:endParaRPr>
          </a:p>
          <a:p>
            <a:pPr indent="0" lvl="0" marL="0" rtl="0" algn="l">
              <a:lnSpc>
                <a:spcPct val="115000"/>
              </a:lnSpc>
              <a:spcBef>
                <a:spcPts val="1200"/>
              </a:spcBef>
              <a:spcAft>
                <a:spcPts val="0"/>
              </a:spcAft>
              <a:buNone/>
            </a:pPr>
            <a:r>
              <a:rPr lang="en-GB" sz="1100">
                <a:latin typeface="Arial"/>
                <a:ea typeface="Arial"/>
                <a:cs typeface="Arial"/>
                <a:sym typeface="Arial"/>
              </a:rPr>
              <a:t>Both poets present isolation in public transport settings where people are surrounded by others but still feel alone.</a:t>
            </a:r>
            <a:endParaRPr sz="1100">
              <a:latin typeface="Arial"/>
              <a:ea typeface="Arial"/>
              <a:cs typeface="Arial"/>
              <a:sym typeface="Arial"/>
            </a:endParaRPr>
          </a:p>
          <a:p>
            <a:pPr indent="0" lvl="0" marL="0" rtl="0" algn="l">
              <a:lnSpc>
                <a:spcPct val="115000"/>
              </a:lnSpc>
              <a:spcBef>
                <a:spcPts val="1200"/>
              </a:spcBef>
              <a:spcAft>
                <a:spcPts val="0"/>
              </a:spcAft>
              <a:buNone/>
            </a:pPr>
            <a:r>
              <a:rPr lang="en-GB" sz="1100">
                <a:latin typeface="Arial"/>
                <a:ea typeface="Arial"/>
                <a:cs typeface="Arial"/>
                <a:sym typeface="Arial"/>
              </a:rPr>
              <a:t>In The Last Train Home, the passengers are described with 'vacant eyes', which suggests emotional disconnection and loneliness. Similarly, in Night Bus, the image of 'darkened skies' suggests sadness and isolation surrounding the passengers, showing that they are also emotionally distant.</a:t>
            </a:r>
            <a:endParaRPr sz="1100">
              <a:latin typeface="Arial"/>
              <a:ea typeface="Arial"/>
              <a:cs typeface="Arial"/>
              <a:sym typeface="Arial"/>
            </a:endParaRPr>
          </a:p>
          <a:p>
            <a:pPr indent="0" lvl="0" marL="0" rtl="0" algn="l">
              <a:lnSpc>
                <a:spcPct val="115000"/>
              </a:lnSpc>
              <a:spcBef>
                <a:spcPts val="1200"/>
              </a:spcBef>
              <a:spcAft>
                <a:spcPts val="0"/>
              </a:spcAft>
              <a:buNone/>
            </a:pPr>
            <a:r>
              <a:rPr lang="en-GB" sz="1100">
                <a:latin typeface="Arial"/>
                <a:ea typeface="Arial"/>
                <a:cs typeface="Arial"/>
                <a:sym typeface="Arial"/>
              </a:rPr>
              <a:t>However, The Last Train Home feels more cold and mechanical due to images like 'iron breath', whereas Night Bus feels more calm and reflective. This creates slightly different moods, even though both poems explore isolation.</a:t>
            </a:r>
            <a:endParaRPr sz="1100">
              <a:latin typeface="Arial"/>
              <a:ea typeface="Arial"/>
              <a:cs typeface="Arial"/>
              <a:sym typeface="Arial"/>
            </a:endParaRPr>
          </a:p>
          <a:p>
            <a:pPr indent="0" lvl="0" marL="0" rtl="0" algn="l">
              <a:lnSpc>
                <a:spcPct val="115000"/>
              </a:lnSpc>
              <a:spcBef>
                <a:spcPts val="1200"/>
              </a:spcBef>
              <a:spcAft>
                <a:spcPts val="0"/>
              </a:spcAft>
              <a:buNone/>
            </a:pPr>
            <a:r>
              <a:rPr lang="en-GB" sz="1100">
                <a:latin typeface="Arial"/>
                <a:ea typeface="Arial"/>
                <a:cs typeface="Arial"/>
                <a:sym typeface="Arial"/>
              </a:rPr>
              <a:t>Overall, both poems show that people can feel isolated even when they are not physically alone.</a:t>
            </a:r>
            <a:endParaRPr sz="1100">
              <a:latin typeface="Arial"/>
              <a:ea typeface="Arial"/>
              <a:cs typeface="Arial"/>
              <a:sym typeface="Arial"/>
            </a:endParaRPr>
          </a:p>
          <a:p>
            <a:pPr indent="0" lvl="0" marL="0" rtl="0" algn="l">
              <a:spcBef>
                <a:spcPts val="1200"/>
              </a:spcBef>
              <a:spcAft>
                <a:spcPts val="0"/>
              </a:spcAft>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g3d71e7459be_0_1381"/>
          <p:cNvSpPr txBox="1"/>
          <p:nvPr>
            <p:ph type="title"/>
          </p:nvPr>
        </p:nvSpPr>
        <p:spPr>
          <a:xfrm>
            <a:off x="342900" y="366177"/>
            <a:ext cx="6172200" cy="411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GB" sz="2160"/>
              <a:t>Grade 9 Response</a:t>
            </a:r>
            <a:endParaRPr sz="2160"/>
          </a:p>
        </p:txBody>
      </p:sp>
      <p:sp>
        <p:nvSpPr>
          <p:cNvPr id="541" name="Google Shape;541;g3d71e7459be_0_1381"/>
          <p:cNvSpPr txBox="1"/>
          <p:nvPr>
            <p:ph idx="1" type="body"/>
          </p:nvPr>
        </p:nvSpPr>
        <p:spPr>
          <a:xfrm>
            <a:off x="342900" y="858750"/>
            <a:ext cx="6172200" cy="7309500"/>
          </a:xfrm>
          <a:prstGeom prst="rect">
            <a:avLst/>
          </a:prstGeom>
        </p:spPr>
        <p:txBody>
          <a:bodyPr anchorCtr="0" anchor="t" bIns="45700" lIns="91425" spcFirstLastPara="1" rIns="91425" wrap="square" tIns="45700">
            <a:normAutofit lnSpcReduction="20000"/>
          </a:bodyPr>
          <a:lstStyle/>
          <a:p>
            <a:pPr indent="0" lvl="0" marL="0" rtl="0" algn="l">
              <a:lnSpc>
                <a:spcPct val="115000"/>
              </a:lnSpc>
              <a:spcBef>
                <a:spcPts val="1400"/>
              </a:spcBef>
              <a:spcAft>
                <a:spcPts val="0"/>
              </a:spcAft>
              <a:buClr>
                <a:schemeClr val="dk1"/>
              </a:buClr>
              <a:buSzPts val="1100"/>
              <a:buFont typeface="Arial"/>
              <a:buNone/>
            </a:pPr>
            <a:r>
              <a:rPr b="1" lang="en-GB" sz="1300">
                <a:latin typeface="Arial"/>
                <a:ea typeface="Arial"/>
                <a:cs typeface="Arial"/>
                <a:sym typeface="Arial"/>
              </a:rPr>
              <a:t>Question 1 – The Last Train Home</a:t>
            </a:r>
            <a:endParaRPr b="1" sz="13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The poet presents isolation as an inescapable condition that exists even within crowded, shared spaces. This is immediately suggested through the phrase 'iron breath', where the adjective 'iron' implies something rigid, industrial and lifeless. This could suggest that the train itself mirrors the emotional state of the passengers, creating a setting where human warmth is replaced by mechanical detachment.</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Isolation is further developed through the description of 'vacant eyes'. The word 'vacant' suggests emptiness, implying not just physical tiredness but emotional absence. This makes the reader think that the passengers are physically present but psychologically withdrawn from one another, reinforcing the idea of urban alienation.</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The poem’s tone is largely melancholic and detached, which reflects the emotional numbness of the setting. Structurally, the poem moves from arrival to departure, ending with the train 'pulls them underground'. The ending suggests a shift from surface reality into something deeper and more final, almost as if the passengers are being erased from connection entirely.</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Overall, isolation is presented not just as loneliness, but as a shared emotional state that exists beneath everyday routines.</a:t>
            </a:r>
            <a:endParaRPr sz="1100">
              <a:latin typeface="Arial"/>
              <a:ea typeface="Arial"/>
              <a:cs typeface="Arial"/>
              <a:sym typeface="Arial"/>
            </a:endParaRPr>
          </a:p>
          <a:p>
            <a:pPr indent="0" lvl="0" marL="0" rtl="0" algn="l">
              <a:lnSpc>
                <a:spcPct val="115000"/>
              </a:lnSpc>
              <a:spcBef>
                <a:spcPts val="1400"/>
              </a:spcBef>
              <a:spcAft>
                <a:spcPts val="0"/>
              </a:spcAft>
              <a:buClr>
                <a:schemeClr val="dk1"/>
              </a:buClr>
              <a:buSzPts val="1100"/>
              <a:buFont typeface="Arial"/>
              <a:buNone/>
            </a:pPr>
            <a:r>
              <a:rPr b="1" lang="en-GB" sz="1300">
                <a:latin typeface="Arial"/>
                <a:ea typeface="Arial"/>
                <a:cs typeface="Arial"/>
                <a:sym typeface="Arial"/>
              </a:rPr>
              <a:t>Question 2 – Comparison with Night Bus</a:t>
            </a:r>
            <a:endParaRPr b="1" sz="13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Both poets explore isolation within public transport, suggesting that modern environments can intensify emotional disconnection rather than relieve it.</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In The Last Train Home, isolation is presented through mechanical imagery such as 'iron breath', which creates a cold, dehumanised atmosphere. The sense of detachment is reinforced through 'vacant eyes', implying emotional emptiness among passengers.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Similarly, Night Bus presents isolation through the metaphor 'darkened skies', which could suggest emotional heaviness surrounding the passengers. This creates a shared sense of loneliness, although Night Bus feels more reflective and observational, whereas The Last Train Home feels more claustrophobic and industrial.</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Structurally, The Last Train Home moves towards a darker ending as the train 'pulls them underground', suggesting disappearance or removal from society. In contrast, Night Bus maintains a steadier tone, which could suggest that isolation is ongoing rather than climactic.</a:t>
            </a:r>
            <a:endParaRPr sz="1100">
              <a:latin typeface="Arial"/>
              <a:ea typeface="Arial"/>
              <a:cs typeface="Arial"/>
              <a:sym typeface="Arial"/>
            </a:endParaRPr>
          </a:p>
          <a:p>
            <a:pPr indent="0" lvl="0" marL="0" rtl="0" algn="l">
              <a:lnSpc>
                <a:spcPct val="115000"/>
              </a:lnSpc>
              <a:spcBef>
                <a:spcPts val="1200"/>
              </a:spcBef>
              <a:spcAft>
                <a:spcPts val="1200"/>
              </a:spcAft>
              <a:buNone/>
            </a:pPr>
            <a:r>
              <a:rPr lang="en-GB" sz="1100">
                <a:latin typeface="Arial"/>
                <a:ea typeface="Arial"/>
                <a:cs typeface="Arial"/>
                <a:sym typeface="Arial"/>
              </a:rPr>
              <a:t>Overall, both poets present isolation as a modern condition, but The Last Train Home emphasises physical and emotional erasure, while Night Bus focuses more on quiet, persistent loneliness.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g3d71e7459be_0_62"/>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u="sng"/>
              <a:t>Exam Preparation</a:t>
            </a:r>
            <a:endParaRPr/>
          </a:p>
        </p:txBody>
      </p:sp>
      <p:pic>
        <p:nvPicPr>
          <p:cNvPr id="547" name="Google Shape;547;g3d71e7459be_0_62"/>
          <p:cNvPicPr preferRelativeResize="0"/>
          <p:nvPr/>
        </p:nvPicPr>
        <p:blipFill rotWithShape="1">
          <a:blip r:embed="rId3">
            <a:alphaModFix/>
          </a:blip>
          <a:srcRect b="0" l="0" r="0" t="0"/>
          <a:stretch/>
        </p:blipFill>
        <p:spPr>
          <a:xfrm>
            <a:off x="188640" y="3565776"/>
            <a:ext cx="6408713" cy="3120378"/>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g3d71e7459be_0_2"/>
          <p:cNvSpPr txBox="1"/>
          <p:nvPr>
            <p:ph idx="1" type="body"/>
          </p:nvPr>
        </p:nvSpPr>
        <p:spPr>
          <a:xfrm>
            <a:off x="342900" y="1024475"/>
            <a:ext cx="6172200" cy="7143600"/>
          </a:xfrm>
          <a:prstGeom prst="rect">
            <a:avLst/>
          </a:prstGeom>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b="1" lang="en-GB" sz="1300"/>
              <a:t>Read the poem below and then answer the question that follows.</a:t>
            </a:r>
            <a:endParaRPr b="1" sz="1300"/>
          </a:p>
          <a:p>
            <a:pPr indent="0" lvl="0" marL="0" rtl="0" algn="l">
              <a:lnSpc>
                <a:spcPct val="115000"/>
              </a:lnSpc>
              <a:spcBef>
                <a:spcPts val="1400"/>
              </a:spcBef>
              <a:spcAft>
                <a:spcPts val="0"/>
              </a:spcAft>
              <a:buClr>
                <a:schemeClr val="dk1"/>
              </a:buClr>
              <a:buSzPts val="1100"/>
              <a:buFont typeface="Arial"/>
              <a:buNone/>
            </a:pPr>
            <a:r>
              <a:rPr b="1" i="1" lang="en-GB" sz="1300"/>
              <a:t>The Last Train Home</a:t>
            </a:r>
            <a:endParaRPr b="1" i="1" sz="1300"/>
          </a:p>
          <a:p>
            <a:pPr indent="0" lvl="0" marL="0" rtl="0" algn="l">
              <a:lnSpc>
                <a:spcPct val="115000"/>
              </a:lnSpc>
              <a:spcBef>
                <a:spcPts val="1200"/>
              </a:spcBef>
              <a:spcAft>
                <a:spcPts val="0"/>
              </a:spcAft>
              <a:buClr>
                <a:schemeClr val="dk1"/>
              </a:buClr>
              <a:buSzPts val="1100"/>
              <a:buFont typeface="Arial"/>
              <a:buNone/>
            </a:pPr>
            <a:r>
              <a:rPr lang="en-GB" sz="1300"/>
              <a:t>The platform hums with restless feet,</a:t>
            </a:r>
            <a:br>
              <a:rPr lang="en-GB" sz="1300"/>
            </a:br>
            <a:r>
              <a:rPr lang="en-GB" sz="1300"/>
              <a:t> A flicker stirs the fading light,</a:t>
            </a:r>
            <a:br>
              <a:rPr lang="en-GB" sz="1300"/>
            </a:br>
            <a:r>
              <a:rPr lang="en-GB" sz="1300"/>
              <a:t> The tannoy coughs, repeats, retreats—</a:t>
            </a:r>
            <a:br>
              <a:rPr lang="en-GB" sz="1300"/>
            </a:br>
            <a:r>
              <a:rPr lang="en-GB" sz="1300"/>
              <a:t> Another delay into the night.</a:t>
            </a:r>
            <a:endParaRPr sz="1300"/>
          </a:p>
          <a:p>
            <a:pPr indent="0" lvl="0" marL="0" rtl="0" algn="l">
              <a:lnSpc>
                <a:spcPct val="115000"/>
              </a:lnSpc>
              <a:spcBef>
                <a:spcPts val="1200"/>
              </a:spcBef>
              <a:spcAft>
                <a:spcPts val="0"/>
              </a:spcAft>
              <a:buClr>
                <a:schemeClr val="dk1"/>
              </a:buClr>
              <a:buSzPts val="1100"/>
              <a:buFont typeface="Arial"/>
              <a:buNone/>
            </a:pPr>
            <a:r>
              <a:rPr lang="en-GB" sz="1300"/>
              <a:t>A man checks time against his sleeve,</a:t>
            </a:r>
            <a:br>
              <a:rPr lang="en-GB" sz="1300"/>
            </a:br>
            <a:r>
              <a:rPr lang="en-GB" sz="1300"/>
              <a:t> A woman sighs into her phone,</a:t>
            </a:r>
            <a:br>
              <a:rPr lang="en-GB" sz="1300"/>
            </a:br>
            <a:r>
              <a:rPr lang="en-GB" sz="1300"/>
              <a:t> Two strangers glance, then quickly leave</a:t>
            </a:r>
            <a:br>
              <a:rPr lang="en-GB" sz="1300"/>
            </a:br>
            <a:r>
              <a:rPr lang="en-GB" sz="1300"/>
              <a:t> Each other firmly, softly alone.</a:t>
            </a:r>
            <a:endParaRPr sz="1300"/>
          </a:p>
          <a:p>
            <a:pPr indent="0" lvl="0" marL="0" rtl="0" algn="l">
              <a:lnSpc>
                <a:spcPct val="115000"/>
              </a:lnSpc>
              <a:spcBef>
                <a:spcPts val="1200"/>
              </a:spcBef>
              <a:spcAft>
                <a:spcPts val="0"/>
              </a:spcAft>
              <a:buClr>
                <a:schemeClr val="dk1"/>
              </a:buClr>
              <a:buSzPts val="1100"/>
              <a:buFont typeface="Arial"/>
              <a:buNone/>
            </a:pPr>
            <a:r>
              <a:rPr lang="en-GB" sz="1300"/>
              <a:t>The train arrives with iron breath,</a:t>
            </a:r>
            <a:br>
              <a:rPr lang="en-GB" sz="1300"/>
            </a:br>
            <a:r>
              <a:rPr lang="en-GB" sz="1300"/>
              <a:t> Its doors yawn wide, a hollow sound,</a:t>
            </a:r>
            <a:br>
              <a:rPr lang="en-GB" sz="1300"/>
            </a:br>
            <a:r>
              <a:rPr lang="en-GB" sz="1300"/>
              <a:t> It gathers up the day’s small deaths</a:t>
            </a:r>
            <a:br>
              <a:rPr lang="en-GB" sz="1300"/>
            </a:br>
            <a:r>
              <a:rPr lang="en-GB" sz="1300"/>
              <a:t> And pulls them underground.</a:t>
            </a:r>
            <a:endParaRPr sz="1300"/>
          </a:p>
          <a:p>
            <a:pPr indent="0" lvl="0" marL="0" rtl="0" algn="l">
              <a:lnSpc>
                <a:spcPct val="115000"/>
              </a:lnSpc>
              <a:spcBef>
                <a:spcPts val="1200"/>
              </a:spcBef>
              <a:spcAft>
                <a:spcPts val="0"/>
              </a:spcAft>
              <a:buClr>
                <a:schemeClr val="dk1"/>
              </a:buClr>
              <a:buSzPts val="1100"/>
              <a:buFont typeface="Arial"/>
              <a:buNone/>
            </a:pPr>
            <a:r>
              <a:rPr lang="en-GB" sz="1300"/>
              <a:t>The windows blur with passing flame,</a:t>
            </a:r>
            <a:br>
              <a:rPr lang="en-GB" sz="1300"/>
            </a:br>
            <a:r>
              <a:rPr lang="en-GB" sz="1300"/>
              <a:t> A thousand lives just out of reach,</a:t>
            </a:r>
            <a:br>
              <a:rPr lang="en-GB" sz="1300"/>
            </a:br>
            <a:r>
              <a:rPr lang="en-GB" sz="1300"/>
              <a:t> No one aboard will speak a name</a:t>
            </a:r>
            <a:br>
              <a:rPr lang="en-GB" sz="1300"/>
            </a:br>
            <a:r>
              <a:rPr lang="en-GB" sz="1300"/>
              <a:t> Or hear what silence longs to teach.</a:t>
            </a:r>
            <a:endParaRPr sz="1300"/>
          </a:p>
          <a:p>
            <a:pPr indent="0" lvl="0" marL="0" rtl="0" algn="l">
              <a:lnSpc>
                <a:spcPct val="115000"/>
              </a:lnSpc>
              <a:spcBef>
                <a:spcPts val="1200"/>
              </a:spcBef>
              <a:spcAft>
                <a:spcPts val="0"/>
              </a:spcAft>
              <a:buClr>
                <a:schemeClr val="dk1"/>
              </a:buClr>
              <a:buSzPts val="1100"/>
              <a:buFont typeface="Arial"/>
              <a:buNone/>
            </a:pPr>
            <a:r>
              <a:rPr b="1" lang="en-GB" sz="1300"/>
              <a:t>Question:</a:t>
            </a:r>
            <a:br>
              <a:rPr b="1" lang="en-GB" sz="1300"/>
            </a:br>
            <a:r>
              <a:rPr b="1" lang="en-GB" sz="1300"/>
              <a:t>In </a:t>
            </a:r>
            <a:r>
              <a:rPr b="1" i="1" lang="en-GB" sz="1300"/>
              <a:t>The Last Train Home</a:t>
            </a:r>
            <a:r>
              <a:rPr b="1" lang="en-GB" sz="1300"/>
              <a:t>, how does the poet present ideas about isolation and modern life?</a:t>
            </a:r>
            <a:endParaRPr b="1" sz="1300"/>
          </a:p>
          <a:p>
            <a:pPr indent="0" lvl="0" marL="0" rtl="0" algn="l">
              <a:spcBef>
                <a:spcPts val="1200"/>
              </a:spcBef>
              <a:spcAft>
                <a:spcPts val="0"/>
              </a:spcAft>
              <a:buNone/>
            </a:pPr>
            <a:r>
              <a:rPr b="1" lang="en-GB" sz="1300"/>
              <a:t>24 marks</a:t>
            </a:r>
            <a:endParaRPr b="1" sz="1300"/>
          </a:p>
        </p:txBody>
      </p:sp>
      <p:sp>
        <p:nvSpPr>
          <p:cNvPr id="554" name="Google Shape;554;g3d71e7459be_0_2"/>
          <p:cNvSpPr/>
          <p:nvPr/>
        </p:nvSpPr>
        <p:spPr>
          <a:xfrm>
            <a:off x="1574850" y="148175"/>
            <a:ext cx="3708300" cy="635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latin typeface="Calibri"/>
                <a:ea typeface="Calibri"/>
                <a:cs typeface="Calibri"/>
                <a:sym typeface="Calibri"/>
              </a:rPr>
              <a:t>First Pairing</a:t>
            </a:r>
            <a:endParaRPr b="1" sz="2200">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g3d71e7459be_0_10"/>
          <p:cNvSpPr txBox="1"/>
          <p:nvPr>
            <p:ph idx="1" type="body"/>
          </p:nvPr>
        </p:nvSpPr>
        <p:spPr>
          <a:xfrm>
            <a:off x="342900" y="681575"/>
            <a:ext cx="6172200" cy="7486500"/>
          </a:xfrm>
          <a:prstGeom prst="rect">
            <a:avLst/>
          </a:prstGeom>
        </p:spPr>
        <p:txBody>
          <a:bodyPr anchorCtr="0" anchor="t" bIns="45700" lIns="91425" spcFirstLastPara="1" rIns="91425" wrap="square" tIns="45700">
            <a:normAutofit/>
          </a:bodyPr>
          <a:lstStyle/>
          <a:p>
            <a:pPr indent="0" lvl="0" marL="0" rtl="0" algn="l">
              <a:lnSpc>
                <a:spcPct val="115000"/>
              </a:lnSpc>
              <a:spcBef>
                <a:spcPts val="1400"/>
              </a:spcBef>
              <a:spcAft>
                <a:spcPts val="0"/>
              </a:spcAft>
              <a:buClr>
                <a:schemeClr val="dk1"/>
              </a:buClr>
              <a:buSzPts val="1100"/>
              <a:buFont typeface="Arial"/>
              <a:buNone/>
            </a:pPr>
            <a:r>
              <a:rPr b="1" i="1" lang="en-GB" sz="1400"/>
              <a:t>Night Bus</a:t>
            </a:r>
            <a:endParaRPr b="1" i="1" sz="1400"/>
          </a:p>
          <a:p>
            <a:pPr indent="0" lvl="0" marL="0" rtl="0" algn="l">
              <a:lnSpc>
                <a:spcPct val="115000"/>
              </a:lnSpc>
              <a:spcBef>
                <a:spcPts val="1200"/>
              </a:spcBef>
              <a:spcAft>
                <a:spcPts val="0"/>
              </a:spcAft>
              <a:buClr>
                <a:schemeClr val="dk1"/>
              </a:buClr>
              <a:buSzPts val="1100"/>
              <a:buFont typeface="Arial"/>
              <a:buNone/>
            </a:pPr>
            <a:r>
              <a:rPr lang="en-GB" sz="1400"/>
              <a:t>The bus is lit with tired light,</a:t>
            </a:r>
            <a:br>
              <a:rPr lang="en-GB" sz="1400"/>
            </a:br>
            <a:r>
              <a:rPr lang="en-GB" sz="1400"/>
              <a:t>A moving room of vacant eyes,</a:t>
            </a:r>
            <a:br>
              <a:rPr lang="en-GB" sz="1400"/>
            </a:br>
            <a:r>
              <a:rPr lang="en-GB" sz="1400"/>
              <a:t>Each passenger avoids the night</a:t>
            </a:r>
            <a:br>
              <a:rPr lang="en-GB" sz="1400"/>
            </a:br>
            <a:r>
              <a:rPr lang="en-GB" sz="1400"/>
              <a:t>Reflected back in darkened skies.</a:t>
            </a:r>
            <a:endParaRPr sz="1400"/>
          </a:p>
          <a:p>
            <a:pPr indent="0" lvl="0" marL="0" rtl="0" algn="l">
              <a:lnSpc>
                <a:spcPct val="115000"/>
              </a:lnSpc>
              <a:spcBef>
                <a:spcPts val="1200"/>
              </a:spcBef>
              <a:spcAft>
                <a:spcPts val="0"/>
              </a:spcAft>
              <a:buClr>
                <a:schemeClr val="dk1"/>
              </a:buClr>
              <a:buSzPts val="1100"/>
              <a:buFont typeface="Arial"/>
              <a:buNone/>
            </a:pPr>
            <a:r>
              <a:rPr lang="en-GB" sz="1400"/>
              <a:t>A driver hums, the engine sighs,</a:t>
            </a:r>
            <a:br>
              <a:rPr lang="en-GB" sz="1400"/>
            </a:br>
            <a:r>
              <a:rPr lang="en-GB" sz="1400"/>
              <a:t>The city slips, unnamed, unseen,</a:t>
            </a:r>
            <a:br>
              <a:rPr lang="en-GB" sz="1400"/>
            </a:br>
            <a:r>
              <a:rPr lang="en-GB" sz="1400"/>
              <a:t>No one asks and none replies—</a:t>
            </a:r>
            <a:br>
              <a:rPr lang="en-GB" sz="1400"/>
            </a:br>
            <a:r>
              <a:rPr lang="en-GB" sz="1400"/>
              <a:t>Just miles of what has always been.</a:t>
            </a:r>
            <a:endParaRPr sz="1400"/>
          </a:p>
          <a:p>
            <a:pPr indent="0" lvl="0" marL="0" rtl="0" algn="l">
              <a:lnSpc>
                <a:spcPct val="115000"/>
              </a:lnSpc>
              <a:spcBef>
                <a:spcPts val="1200"/>
              </a:spcBef>
              <a:spcAft>
                <a:spcPts val="1200"/>
              </a:spcAft>
              <a:buNone/>
            </a:pPr>
            <a:r>
              <a:rPr b="1" lang="en-GB" sz="1400"/>
              <a:t>Comparison Question (8 marks):</a:t>
            </a:r>
            <a:br>
              <a:rPr b="1" lang="en-GB" sz="1400"/>
            </a:br>
            <a:r>
              <a:rPr b="1" i="1" lang="en-GB" sz="1400"/>
              <a:t>Compare how the poets present ideas about isolation in ‘The Last Train Home’ and in ‘Night Bus’.</a:t>
            </a:r>
            <a:endParaRPr b="1" sz="14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g3d71e7459be_0_17"/>
          <p:cNvSpPr txBox="1"/>
          <p:nvPr>
            <p:ph idx="1" type="body"/>
          </p:nvPr>
        </p:nvSpPr>
        <p:spPr>
          <a:xfrm>
            <a:off x="342900" y="1214975"/>
            <a:ext cx="6172200" cy="6953100"/>
          </a:xfrm>
          <a:prstGeom prst="rect">
            <a:avLst/>
          </a:prstGeom>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b="1" lang="en-GB" sz="1400"/>
              <a:t>Read the poem below and then answer the question that follows.</a:t>
            </a:r>
            <a:endParaRPr b="1" sz="1400"/>
          </a:p>
          <a:p>
            <a:pPr indent="0" lvl="0" marL="0" rtl="0" algn="l">
              <a:lnSpc>
                <a:spcPct val="115000"/>
              </a:lnSpc>
              <a:spcBef>
                <a:spcPts val="1400"/>
              </a:spcBef>
              <a:spcAft>
                <a:spcPts val="0"/>
              </a:spcAft>
              <a:buClr>
                <a:schemeClr val="dk1"/>
              </a:buClr>
              <a:buSzPts val="1100"/>
              <a:buFont typeface="Arial"/>
              <a:buNone/>
            </a:pPr>
            <a:r>
              <a:rPr b="1" i="1" lang="en-GB" sz="1400"/>
              <a:t>Inheritance</a:t>
            </a:r>
            <a:endParaRPr b="1" i="1" sz="1400"/>
          </a:p>
          <a:p>
            <a:pPr indent="0" lvl="0" marL="0" rtl="0" algn="l">
              <a:lnSpc>
                <a:spcPct val="115000"/>
              </a:lnSpc>
              <a:spcBef>
                <a:spcPts val="1200"/>
              </a:spcBef>
              <a:spcAft>
                <a:spcPts val="0"/>
              </a:spcAft>
              <a:buClr>
                <a:schemeClr val="dk1"/>
              </a:buClr>
              <a:buSzPts val="1100"/>
              <a:buFont typeface="Arial"/>
              <a:buNone/>
            </a:pPr>
            <a:r>
              <a:rPr lang="en-GB" sz="1400"/>
              <a:t>Not in the silver spoons or rings,</a:t>
            </a:r>
            <a:br>
              <a:rPr lang="en-GB" sz="1400"/>
            </a:br>
            <a:r>
              <a:rPr lang="en-GB" sz="1400"/>
              <a:t>Nor in the books left on the shelf,</a:t>
            </a:r>
            <a:br>
              <a:rPr lang="en-GB" sz="1400"/>
            </a:br>
            <a:r>
              <a:rPr lang="en-GB" sz="1400"/>
              <a:t>But in the way the kettle sings</a:t>
            </a:r>
            <a:br>
              <a:rPr lang="en-GB" sz="1400"/>
            </a:br>
            <a:r>
              <a:rPr lang="en-GB" sz="1400"/>
              <a:t>I hear the echo of yourself.</a:t>
            </a:r>
            <a:endParaRPr sz="1400"/>
          </a:p>
          <a:p>
            <a:pPr indent="0" lvl="0" marL="0" rtl="0" algn="l">
              <a:lnSpc>
                <a:spcPct val="115000"/>
              </a:lnSpc>
              <a:spcBef>
                <a:spcPts val="1200"/>
              </a:spcBef>
              <a:spcAft>
                <a:spcPts val="0"/>
              </a:spcAft>
              <a:buClr>
                <a:schemeClr val="dk1"/>
              </a:buClr>
              <a:buSzPts val="1100"/>
              <a:buFont typeface="Arial"/>
              <a:buNone/>
            </a:pPr>
            <a:r>
              <a:rPr lang="en-GB" sz="1400"/>
              <a:t>Your hands remain in how I fold</a:t>
            </a:r>
            <a:br>
              <a:rPr lang="en-GB" sz="1400"/>
            </a:br>
            <a:r>
              <a:rPr lang="en-GB" sz="1400"/>
              <a:t>The washing, neat, precise, and slow,</a:t>
            </a:r>
            <a:br>
              <a:rPr lang="en-GB" sz="1400"/>
            </a:br>
            <a:r>
              <a:rPr lang="en-GB" sz="1400"/>
              <a:t>In stories quietly retold</a:t>
            </a:r>
            <a:br>
              <a:rPr lang="en-GB" sz="1400"/>
            </a:br>
            <a:r>
              <a:rPr lang="en-GB" sz="1400"/>
              <a:t>If places I will never know.</a:t>
            </a:r>
            <a:endParaRPr sz="1400"/>
          </a:p>
          <a:p>
            <a:pPr indent="0" lvl="0" marL="0" rtl="0" algn="l">
              <a:lnSpc>
                <a:spcPct val="115000"/>
              </a:lnSpc>
              <a:spcBef>
                <a:spcPts val="1200"/>
              </a:spcBef>
              <a:spcAft>
                <a:spcPts val="0"/>
              </a:spcAft>
              <a:buClr>
                <a:schemeClr val="dk1"/>
              </a:buClr>
              <a:buSzPts val="1100"/>
              <a:buFont typeface="Arial"/>
              <a:buNone/>
            </a:pPr>
            <a:r>
              <a:rPr lang="en-GB" sz="1400"/>
              <a:t>You linger in the garden’s shape,</a:t>
            </a:r>
            <a:br>
              <a:rPr lang="en-GB" sz="1400"/>
            </a:br>
            <a:r>
              <a:rPr lang="en-GB" sz="1400"/>
              <a:t>Each stubborn root I cannot clear,</a:t>
            </a:r>
            <a:br>
              <a:rPr lang="en-GB" sz="1400"/>
            </a:br>
            <a:r>
              <a:rPr lang="en-GB" sz="1400"/>
              <a:t>In every small and soft escape</a:t>
            </a:r>
            <a:br>
              <a:rPr lang="en-GB" sz="1400"/>
            </a:br>
            <a:r>
              <a:rPr lang="en-GB" sz="1400"/>
              <a:t>I find that you are still here.</a:t>
            </a:r>
            <a:endParaRPr sz="1400"/>
          </a:p>
          <a:p>
            <a:pPr indent="0" lvl="0" marL="0" rtl="0" algn="l">
              <a:lnSpc>
                <a:spcPct val="115000"/>
              </a:lnSpc>
              <a:spcBef>
                <a:spcPts val="1200"/>
              </a:spcBef>
              <a:spcAft>
                <a:spcPts val="0"/>
              </a:spcAft>
              <a:buClr>
                <a:schemeClr val="dk1"/>
              </a:buClr>
              <a:buSzPts val="1100"/>
              <a:buFont typeface="Arial"/>
              <a:buNone/>
            </a:pPr>
            <a:r>
              <a:rPr lang="en-GB" sz="1400"/>
              <a:t>Not gone, but thinned like morning mist,</a:t>
            </a:r>
            <a:br>
              <a:rPr lang="en-GB" sz="1400"/>
            </a:br>
            <a:r>
              <a:rPr lang="en-GB" sz="1400"/>
              <a:t>A breath, a pause, a shifting light—</a:t>
            </a:r>
            <a:br>
              <a:rPr lang="en-GB" sz="1400"/>
            </a:br>
            <a:r>
              <a:rPr lang="en-GB" sz="1400"/>
              <a:t>Not something held, but something missed</a:t>
            </a:r>
            <a:br>
              <a:rPr lang="en-GB" sz="1400"/>
            </a:br>
            <a:r>
              <a:rPr lang="en-GB" sz="1400"/>
              <a:t>That teaches me to hold on tight.</a:t>
            </a:r>
            <a:endParaRPr sz="1400"/>
          </a:p>
          <a:p>
            <a:pPr indent="0" lvl="0" marL="0" rtl="0" algn="l">
              <a:lnSpc>
                <a:spcPct val="115000"/>
              </a:lnSpc>
              <a:spcBef>
                <a:spcPts val="1200"/>
              </a:spcBef>
              <a:spcAft>
                <a:spcPts val="0"/>
              </a:spcAft>
              <a:buNone/>
            </a:pPr>
            <a:r>
              <a:rPr b="1" lang="en-GB" sz="1400"/>
              <a:t>Question:</a:t>
            </a:r>
            <a:br>
              <a:rPr b="1" lang="en-GB" sz="1400"/>
            </a:br>
            <a:r>
              <a:rPr b="1" lang="en-GB" sz="1400"/>
              <a:t>How does the poet present ideas about memory and inheritance in </a:t>
            </a:r>
            <a:r>
              <a:rPr b="1" i="1" lang="en-GB" sz="1400"/>
              <a:t>Inheritance</a:t>
            </a:r>
            <a:r>
              <a:rPr b="1" lang="en-GB" sz="1400"/>
              <a:t>?</a:t>
            </a:r>
            <a:endParaRPr b="1" sz="1400"/>
          </a:p>
          <a:p>
            <a:pPr indent="0" lvl="0" marL="0" rtl="0" algn="l">
              <a:lnSpc>
                <a:spcPct val="115000"/>
              </a:lnSpc>
              <a:spcBef>
                <a:spcPts val="1200"/>
              </a:spcBef>
              <a:spcAft>
                <a:spcPts val="0"/>
              </a:spcAft>
              <a:buClr>
                <a:schemeClr val="dk1"/>
              </a:buClr>
              <a:buSzPts val="1100"/>
              <a:buFont typeface="Arial"/>
              <a:buNone/>
            </a:pPr>
            <a:r>
              <a:rPr b="1" lang="en-GB" sz="1400"/>
              <a:t>24 marks</a:t>
            </a:r>
            <a:endParaRPr b="1" sz="1400"/>
          </a:p>
          <a:p>
            <a:pPr indent="0" lvl="0" marL="0" rtl="0" algn="l">
              <a:spcBef>
                <a:spcPts val="1200"/>
              </a:spcBef>
              <a:spcAft>
                <a:spcPts val="0"/>
              </a:spcAft>
              <a:buNone/>
            </a:pPr>
            <a:r>
              <a:t/>
            </a:r>
            <a:endParaRPr b="1" sz="1400"/>
          </a:p>
        </p:txBody>
      </p:sp>
      <p:sp>
        <p:nvSpPr>
          <p:cNvPr id="567" name="Google Shape;567;g3d71e7459be_0_17"/>
          <p:cNvSpPr/>
          <p:nvPr/>
        </p:nvSpPr>
        <p:spPr>
          <a:xfrm>
            <a:off x="2000250" y="364075"/>
            <a:ext cx="2857500" cy="59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latin typeface="Calibri"/>
                <a:ea typeface="Calibri"/>
                <a:cs typeface="Calibri"/>
                <a:sym typeface="Calibri"/>
              </a:rPr>
              <a:t>Second Pairing</a:t>
            </a:r>
            <a:endParaRPr sz="2600">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g3d71e7459be_0_25"/>
          <p:cNvSpPr txBox="1"/>
          <p:nvPr>
            <p:ph idx="1" type="body"/>
          </p:nvPr>
        </p:nvSpPr>
        <p:spPr>
          <a:xfrm>
            <a:off x="342900" y="440275"/>
            <a:ext cx="6172200" cy="7727700"/>
          </a:xfrm>
          <a:prstGeom prst="rect">
            <a:avLst/>
          </a:prstGeom>
        </p:spPr>
        <p:txBody>
          <a:bodyPr anchorCtr="0" anchor="t" bIns="45700" lIns="91425" spcFirstLastPara="1" rIns="91425" wrap="square" tIns="45700">
            <a:normAutofit/>
          </a:bodyPr>
          <a:lstStyle/>
          <a:p>
            <a:pPr indent="0" lvl="0" marL="0" rtl="0" algn="l">
              <a:lnSpc>
                <a:spcPct val="115000"/>
              </a:lnSpc>
              <a:spcBef>
                <a:spcPts val="1400"/>
              </a:spcBef>
              <a:spcAft>
                <a:spcPts val="0"/>
              </a:spcAft>
              <a:buClr>
                <a:schemeClr val="dk1"/>
              </a:buClr>
              <a:buSzPts val="1100"/>
              <a:buFont typeface="Arial"/>
              <a:buNone/>
            </a:pPr>
            <a:r>
              <a:rPr b="1" i="1" lang="en-GB" sz="1400"/>
              <a:t>Legacy</a:t>
            </a:r>
            <a:endParaRPr b="1" i="1" sz="1400"/>
          </a:p>
          <a:p>
            <a:pPr indent="0" lvl="0" marL="0" rtl="0" algn="l">
              <a:lnSpc>
                <a:spcPct val="115000"/>
              </a:lnSpc>
              <a:spcBef>
                <a:spcPts val="1200"/>
              </a:spcBef>
              <a:spcAft>
                <a:spcPts val="0"/>
              </a:spcAft>
              <a:buClr>
                <a:schemeClr val="dk1"/>
              </a:buClr>
              <a:buSzPts val="1100"/>
              <a:buFont typeface="Arial"/>
              <a:buNone/>
            </a:pPr>
            <a:r>
              <a:rPr lang="en-GB" sz="1400"/>
              <a:t>He left no letters, sealed or signed,</a:t>
            </a:r>
            <a:br>
              <a:rPr lang="en-GB" sz="1400"/>
            </a:br>
            <a:r>
              <a:rPr lang="en-GB" sz="1400"/>
              <a:t>No grand goodbye, no final speech,</a:t>
            </a:r>
            <a:br>
              <a:rPr lang="en-GB" sz="1400"/>
            </a:br>
            <a:r>
              <a:rPr lang="en-GB" sz="1400"/>
              <a:t>But traces linger in my mind—</a:t>
            </a:r>
            <a:br>
              <a:rPr lang="en-GB" sz="1400"/>
            </a:br>
            <a:r>
              <a:rPr lang="en-GB" sz="1400"/>
              <a:t>In habits I can almost reach.</a:t>
            </a:r>
            <a:endParaRPr sz="1400"/>
          </a:p>
          <a:p>
            <a:pPr indent="0" lvl="0" marL="0" rtl="0" algn="l">
              <a:lnSpc>
                <a:spcPct val="115000"/>
              </a:lnSpc>
              <a:spcBef>
                <a:spcPts val="1200"/>
              </a:spcBef>
              <a:spcAft>
                <a:spcPts val="0"/>
              </a:spcAft>
              <a:buClr>
                <a:schemeClr val="dk1"/>
              </a:buClr>
              <a:buSzPts val="1100"/>
              <a:buFont typeface="Arial"/>
              <a:buNone/>
            </a:pPr>
            <a:r>
              <a:rPr lang="en-GB" sz="1400"/>
              <a:t>A laugh that sounds a lot like mine,</a:t>
            </a:r>
            <a:br>
              <a:rPr lang="en-GB" sz="1400"/>
            </a:br>
            <a:r>
              <a:rPr lang="en-GB" sz="1400"/>
              <a:t>A stubborn streak I cannot hide,</a:t>
            </a:r>
            <a:br>
              <a:rPr lang="en-GB" sz="1400"/>
            </a:br>
            <a:r>
              <a:rPr lang="en-GB" sz="1400"/>
              <a:t>A thread that stretches out through time</a:t>
            </a:r>
            <a:br>
              <a:rPr lang="en-GB" sz="1400"/>
            </a:br>
            <a:r>
              <a:rPr lang="en-GB" sz="1400"/>
              <a:t>And pulls me gently from inside.</a:t>
            </a:r>
            <a:endParaRPr sz="1400"/>
          </a:p>
          <a:p>
            <a:pPr indent="0" lvl="0" marL="0" rtl="0" algn="l">
              <a:lnSpc>
                <a:spcPct val="115000"/>
              </a:lnSpc>
              <a:spcBef>
                <a:spcPts val="1200"/>
              </a:spcBef>
              <a:spcAft>
                <a:spcPts val="0"/>
              </a:spcAft>
              <a:buClr>
                <a:schemeClr val="dk1"/>
              </a:buClr>
              <a:buSzPts val="1100"/>
              <a:buFont typeface="Arial"/>
              <a:buNone/>
            </a:pPr>
            <a:r>
              <a:rPr b="1" lang="en-GB" sz="1400"/>
              <a:t>Comparison Question (8 marks):</a:t>
            </a:r>
            <a:br>
              <a:rPr b="1" lang="en-GB" sz="1400"/>
            </a:br>
            <a:r>
              <a:rPr b="1" i="1" lang="en-GB" sz="1400"/>
              <a:t>Compare how the poets present ideas about memory and legacy in ‘Inheritance’ and in ‘Legacy’.</a:t>
            </a:r>
            <a:endParaRPr b="1" i="1" sz="1400"/>
          </a:p>
          <a:p>
            <a:pPr indent="0" lvl="0" marL="0" rtl="0" algn="l">
              <a:spcBef>
                <a:spcPts val="1200"/>
              </a:spcBef>
              <a:spcAft>
                <a:spcPts val="0"/>
              </a:spcAft>
              <a:buNone/>
            </a:pPr>
            <a:r>
              <a:t/>
            </a:r>
            <a:endParaRPr sz="140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g3d71e7459be_0_32"/>
          <p:cNvSpPr txBox="1"/>
          <p:nvPr>
            <p:ph idx="1" type="body"/>
          </p:nvPr>
        </p:nvSpPr>
        <p:spPr>
          <a:xfrm>
            <a:off x="342900" y="1291175"/>
            <a:ext cx="6172200" cy="6876900"/>
          </a:xfrm>
          <a:prstGeom prst="rect">
            <a:avLst/>
          </a:prstGeom>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b="1" lang="en-GB" sz="1400"/>
              <a:t>Read the poem below and then answer the question that follows.</a:t>
            </a:r>
            <a:endParaRPr b="1" sz="1400"/>
          </a:p>
          <a:p>
            <a:pPr indent="0" lvl="0" marL="0" rtl="0" algn="l">
              <a:lnSpc>
                <a:spcPct val="115000"/>
              </a:lnSpc>
              <a:spcBef>
                <a:spcPts val="1400"/>
              </a:spcBef>
              <a:spcAft>
                <a:spcPts val="0"/>
              </a:spcAft>
              <a:buClr>
                <a:schemeClr val="dk1"/>
              </a:buClr>
              <a:buSzPts val="1100"/>
              <a:buFont typeface="Arial"/>
              <a:buNone/>
            </a:pPr>
            <a:r>
              <a:rPr b="1" i="1" lang="en-GB" sz="1400"/>
              <a:t>Storm Warning</a:t>
            </a:r>
            <a:endParaRPr b="1" i="1" sz="1400"/>
          </a:p>
          <a:p>
            <a:pPr indent="0" lvl="0" marL="0" rtl="0" algn="l">
              <a:lnSpc>
                <a:spcPct val="115000"/>
              </a:lnSpc>
              <a:spcBef>
                <a:spcPts val="1200"/>
              </a:spcBef>
              <a:spcAft>
                <a:spcPts val="0"/>
              </a:spcAft>
              <a:buClr>
                <a:schemeClr val="dk1"/>
              </a:buClr>
              <a:buSzPts val="1100"/>
              <a:buFont typeface="Arial"/>
              <a:buNone/>
            </a:pPr>
            <a:r>
              <a:rPr lang="en-GB" sz="1400"/>
              <a:t>The sky hangs low, a bruised complaint,</a:t>
            </a:r>
            <a:br>
              <a:rPr lang="en-GB" sz="1400"/>
            </a:br>
            <a:r>
              <a:rPr lang="en-GB" sz="1400"/>
              <a:t>The air is thick with what may break,</a:t>
            </a:r>
            <a:br>
              <a:rPr lang="en-GB" sz="1400"/>
            </a:br>
            <a:r>
              <a:rPr lang="en-GB" sz="1400"/>
              <a:t>The trees stand still, as if they faint</a:t>
            </a:r>
            <a:br>
              <a:rPr lang="en-GB" sz="1400"/>
            </a:br>
            <a:r>
              <a:rPr lang="en-GB" sz="1400"/>
              <a:t>Before the storm they cannot shake.</a:t>
            </a:r>
            <a:endParaRPr sz="1400"/>
          </a:p>
          <a:p>
            <a:pPr indent="0" lvl="0" marL="0" rtl="0" algn="l">
              <a:lnSpc>
                <a:spcPct val="115000"/>
              </a:lnSpc>
              <a:spcBef>
                <a:spcPts val="1200"/>
              </a:spcBef>
              <a:spcAft>
                <a:spcPts val="0"/>
              </a:spcAft>
              <a:buClr>
                <a:schemeClr val="dk1"/>
              </a:buClr>
              <a:buSzPts val="1100"/>
              <a:buFont typeface="Arial"/>
              <a:buNone/>
            </a:pPr>
            <a:r>
              <a:rPr lang="en-GB" sz="1400"/>
              <a:t>A child runs in, the shutters close,</a:t>
            </a:r>
            <a:br>
              <a:rPr lang="en-GB" sz="1400"/>
            </a:br>
            <a:r>
              <a:rPr lang="en-GB" sz="1400"/>
              <a:t>A mother counts the seconds slow,</a:t>
            </a:r>
            <a:br>
              <a:rPr lang="en-GB" sz="1400"/>
            </a:br>
            <a:r>
              <a:rPr lang="en-GB" sz="1400"/>
              <a:t>The wind begins its rising prose—</a:t>
            </a:r>
            <a:br>
              <a:rPr lang="en-GB" sz="1400"/>
            </a:br>
            <a:r>
              <a:rPr lang="en-GB" sz="1400"/>
              <a:t>A voice that everyone must know.</a:t>
            </a:r>
            <a:endParaRPr sz="1400"/>
          </a:p>
          <a:p>
            <a:pPr indent="0" lvl="0" marL="0" rtl="0" algn="l">
              <a:lnSpc>
                <a:spcPct val="115000"/>
              </a:lnSpc>
              <a:spcBef>
                <a:spcPts val="1200"/>
              </a:spcBef>
              <a:spcAft>
                <a:spcPts val="0"/>
              </a:spcAft>
              <a:buClr>
                <a:schemeClr val="dk1"/>
              </a:buClr>
              <a:buSzPts val="1100"/>
              <a:buFont typeface="Arial"/>
              <a:buNone/>
            </a:pPr>
            <a:r>
              <a:rPr lang="en-GB" sz="1400"/>
              <a:t>It claws the roof, it shakes the frame,</a:t>
            </a:r>
            <a:br>
              <a:rPr lang="en-GB" sz="1400"/>
            </a:br>
            <a:r>
              <a:rPr lang="en-GB" sz="1400"/>
              <a:t>It howls of things both lost and found,</a:t>
            </a:r>
            <a:br>
              <a:rPr lang="en-GB" sz="1400"/>
            </a:br>
            <a:r>
              <a:rPr lang="en-GB" sz="1400"/>
              <a:t>It calls each person by their name</a:t>
            </a:r>
            <a:br>
              <a:rPr lang="en-GB" sz="1400"/>
            </a:br>
            <a:r>
              <a:rPr lang="en-GB" sz="1400"/>
              <a:t>Without a face, without a sound.</a:t>
            </a:r>
            <a:endParaRPr sz="1400"/>
          </a:p>
          <a:p>
            <a:pPr indent="0" lvl="0" marL="0" rtl="0" algn="l">
              <a:lnSpc>
                <a:spcPct val="115000"/>
              </a:lnSpc>
              <a:spcBef>
                <a:spcPts val="1200"/>
              </a:spcBef>
              <a:spcAft>
                <a:spcPts val="0"/>
              </a:spcAft>
              <a:buClr>
                <a:schemeClr val="dk1"/>
              </a:buClr>
              <a:buSzPts val="1100"/>
              <a:buFont typeface="Arial"/>
              <a:buNone/>
            </a:pPr>
            <a:r>
              <a:rPr lang="en-GB" sz="1400"/>
              <a:t>Then just as sudden, it is gone—</a:t>
            </a:r>
            <a:br>
              <a:rPr lang="en-GB" sz="1400"/>
            </a:br>
            <a:r>
              <a:rPr lang="en-GB" sz="1400"/>
              <a:t>A quiet none of them can trust,</a:t>
            </a:r>
            <a:br>
              <a:rPr lang="en-GB" sz="1400"/>
            </a:br>
            <a:r>
              <a:rPr lang="en-GB" sz="1400"/>
              <a:t>They step outside to carry on,</a:t>
            </a:r>
            <a:br>
              <a:rPr lang="en-GB" sz="1400"/>
            </a:br>
            <a:r>
              <a:rPr lang="en-GB" sz="1400"/>
              <a:t>But something fragile turned to dust.</a:t>
            </a:r>
            <a:endParaRPr sz="1400"/>
          </a:p>
          <a:p>
            <a:pPr indent="0" lvl="0" marL="0" rtl="0" algn="l">
              <a:lnSpc>
                <a:spcPct val="115000"/>
              </a:lnSpc>
              <a:spcBef>
                <a:spcPts val="1200"/>
              </a:spcBef>
              <a:spcAft>
                <a:spcPts val="0"/>
              </a:spcAft>
              <a:buNone/>
            </a:pPr>
            <a:r>
              <a:rPr b="1" lang="en-GB" sz="1400"/>
              <a:t>Question:</a:t>
            </a:r>
            <a:br>
              <a:rPr b="1" lang="en-GB" sz="1400"/>
            </a:br>
            <a:r>
              <a:rPr b="1" lang="en-GB" sz="1400"/>
              <a:t>How does the poet present the power of nature in </a:t>
            </a:r>
            <a:r>
              <a:rPr b="1" i="1" lang="en-GB" sz="1400"/>
              <a:t>Storm Warning</a:t>
            </a:r>
            <a:r>
              <a:rPr b="1" lang="en-GB" sz="1400"/>
              <a:t>?</a:t>
            </a:r>
            <a:endParaRPr b="1" sz="1400"/>
          </a:p>
          <a:p>
            <a:pPr indent="0" lvl="0" marL="0" rtl="0" algn="l">
              <a:lnSpc>
                <a:spcPct val="115000"/>
              </a:lnSpc>
              <a:spcBef>
                <a:spcPts val="1200"/>
              </a:spcBef>
              <a:spcAft>
                <a:spcPts val="0"/>
              </a:spcAft>
              <a:buClr>
                <a:schemeClr val="dk1"/>
              </a:buClr>
              <a:buSzPts val="1100"/>
              <a:buFont typeface="Arial"/>
              <a:buNone/>
            </a:pPr>
            <a:r>
              <a:rPr b="1" lang="en-GB" sz="1400"/>
              <a:t>24 Marks</a:t>
            </a:r>
            <a:endParaRPr b="1" sz="1400"/>
          </a:p>
          <a:p>
            <a:pPr indent="0" lvl="0" marL="0" rtl="0" algn="l">
              <a:spcBef>
                <a:spcPts val="1200"/>
              </a:spcBef>
              <a:spcAft>
                <a:spcPts val="0"/>
              </a:spcAft>
              <a:buNone/>
            </a:pPr>
            <a:r>
              <a:t/>
            </a:r>
            <a:endParaRPr sz="1400"/>
          </a:p>
        </p:txBody>
      </p:sp>
      <p:sp>
        <p:nvSpPr>
          <p:cNvPr id="580" name="Google Shape;580;g3d71e7459be_0_32"/>
          <p:cNvSpPr/>
          <p:nvPr/>
        </p:nvSpPr>
        <p:spPr>
          <a:xfrm>
            <a:off x="1756825" y="338675"/>
            <a:ext cx="3022500" cy="635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latin typeface="Calibri"/>
                <a:ea typeface="Calibri"/>
                <a:cs typeface="Calibri"/>
                <a:sym typeface="Calibri"/>
              </a:rPr>
              <a:t>Third Pairing</a:t>
            </a:r>
            <a:endParaRPr b="1" sz="25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3d70f17fd0d_0_235"/>
          <p:cNvSpPr txBox="1"/>
          <p:nvPr>
            <p:ph type="title"/>
          </p:nvPr>
        </p:nvSpPr>
        <p:spPr>
          <a:xfrm>
            <a:off x="342900" y="80434"/>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Key Scene Analysis</a:t>
            </a:r>
            <a:endParaRPr/>
          </a:p>
        </p:txBody>
      </p:sp>
      <p:sp>
        <p:nvSpPr>
          <p:cNvPr id="140" name="Google Shape;140;g3d70f17fd0d_0_235"/>
          <p:cNvSpPr txBox="1"/>
          <p:nvPr>
            <p:ph idx="1" type="body"/>
          </p:nvPr>
        </p:nvSpPr>
        <p:spPr>
          <a:xfrm>
            <a:off x="276225" y="1447801"/>
            <a:ext cx="6172200" cy="60345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GB" sz="1200"/>
              <a:t>Each of these tasks = </a:t>
            </a:r>
            <a:r>
              <a:rPr b="1" lang="en-GB" sz="1200"/>
              <a:t>15 minutes of active revision</a:t>
            </a:r>
            <a:r>
              <a:rPr lang="en-GB" sz="1200"/>
              <a:t>. Do one per session, or all four over a week for a complete key-scene refresh.</a:t>
            </a:r>
            <a:endParaRPr b="1" sz="1200"/>
          </a:p>
          <a:p>
            <a:pPr indent="0" lvl="0" marL="0" rtl="0" algn="l">
              <a:lnSpc>
                <a:spcPct val="115000"/>
              </a:lnSpc>
              <a:spcBef>
                <a:spcPts val="1800"/>
              </a:spcBef>
              <a:spcAft>
                <a:spcPts val="0"/>
              </a:spcAft>
              <a:buNone/>
            </a:pPr>
            <a:r>
              <a:rPr b="1" lang="en-GB" sz="1200"/>
              <a:t>Task 1 – Act 1: Mr Birling’s ‘community and all that nonsense’ speech</a:t>
            </a:r>
            <a:endParaRPr b="1" sz="1200"/>
          </a:p>
          <a:p>
            <a:pPr indent="0" lvl="0" marL="0" rtl="0" algn="l">
              <a:lnSpc>
                <a:spcPct val="115000"/>
              </a:lnSpc>
              <a:spcBef>
                <a:spcPts val="1200"/>
              </a:spcBef>
              <a:spcAft>
                <a:spcPts val="0"/>
              </a:spcAft>
              <a:buNone/>
            </a:pPr>
            <a:r>
              <a:rPr b="1" lang="en-GB" sz="1200"/>
              <a:t>Re-read:</a:t>
            </a:r>
            <a:br>
              <a:rPr b="1" lang="en-GB" sz="1200"/>
            </a:br>
            <a:r>
              <a:rPr lang="en-GB" sz="1200"/>
              <a:t>Focus on Birling’s views about capitalism, self-interest, and his predictions about war and the Titanic.</a:t>
            </a:r>
            <a:endParaRPr sz="1200"/>
          </a:p>
          <a:p>
            <a:pPr indent="0" lvl="0" marL="0" rtl="0" algn="l">
              <a:lnSpc>
                <a:spcPct val="115000"/>
              </a:lnSpc>
              <a:spcBef>
                <a:spcPts val="1200"/>
              </a:spcBef>
              <a:spcAft>
                <a:spcPts val="0"/>
              </a:spcAft>
              <a:buNone/>
            </a:pPr>
            <a:r>
              <a:rPr b="1" lang="en-GB" sz="1200"/>
              <a:t>Notes:</a:t>
            </a:r>
            <a:endParaRPr b="1" sz="1200"/>
          </a:p>
          <a:p>
            <a:pPr indent="-304800" lvl="0" marL="457200" rtl="0" algn="l">
              <a:lnSpc>
                <a:spcPct val="115000"/>
              </a:lnSpc>
              <a:spcBef>
                <a:spcPts val="1200"/>
              </a:spcBef>
              <a:spcAft>
                <a:spcPts val="0"/>
              </a:spcAft>
              <a:buSzPts val="1200"/>
              <a:buChar char="●"/>
            </a:pPr>
            <a:r>
              <a:rPr b="1" lang="en-GB" sz="1200"/>
              <a:t>Themes:</a:t>
            </a:r>
            <a:r>
              <a:rPr lang="en-GB" sz="1200"/>
              <a:t> Capitalism vs Socialism, Social Responsibility, Generations.</a:t>
            </a:r>
            <a:endParaRPr sz="1200"/>
          </a:p>
          <a:p>
            <a:pPr indent="-304800" lvl="0" marL="457200" rtl="0" algn="l">
              <a:lnSpc>
                <a:spcPct val="115000"/>
              </a:lnSpc>
              <a:spcBef>
                <a:spcPts val="0"/>
              </a:spcBef>
              <a:spcAft>
                <a:spcPts val="0"/>
              </a:spcAft>
              <a:buSzPts val="1200"/>
              <a:buChar char="●"/>
            </a:pPr>
            <a:r>
              <a:rPr b="1" lang="en-GB" sz="1200"/>
              <a:t>Character Development:</a:t>
            </a:r>
            <a:r>
              <a:rPr lang="en-GB" sz="1200"/>
              <a:t> Birling appears arrogant, short-sighted, and self-centred. Priestley sets him up as a figure to be criticised.</a:t>
            </a:r>
            <a:endParaRPr sz="1200"/>
          </a:p>
          <a:p>
            <a:pPr indent="-304800" lvl="0" marL="457200" rtl="0" algn="l">
              <a:lnSpc>
                <a:spcPct val="115000"/>
              </a:lnSpc>
              <a:spcBef>
                <a:spcPts val="0"/>
              </a:spcBef>
              <a:spcAft>
                <a:spcPts val="0"/>
              </a:spcAft>
              <a:buSzPts val="1200"/>
              <a:buChar char="●"/>
            </a:pPr>
            <a:r>
              <a:rPr b="1" lang="en-GB" sz="1200"/>
              <a:t>Audience Impact:</a:t>
            </a:r>
            <a:r>
              <a:rPr lang="en-GB" sz="1200"/>
              <a:t> 1945 audience knows Birling is wrong - makes Priestley’s socialist message stronger.</a:t>
            </a:r>
            <a:endParaRPr sz="1200"/>
          </a:p>
          <a:p>
            <a:pPr indent="0" lvl="0" marL="0" rtl="0" algn="l">
              <a:lnSpc>
                <a:spcPct val="115000"/>
              </a:lnSpc>
              <a:spcBef>
                <a:spcPts val="1200"/>
              </a:spcBef>
              <a:spcAft>
                <a:spcPts val="0"/>
              </a:spcAft>
              <a:buNone/>
            </a:pPr>
            <a:r>
              <a:rPr b="1" lang="en-GB" sz="1200"/>
              <a:t>Thesis Sentence:</a:t>
            </a:r>
            <a:br>
              <a:rPr b="1" lang="en-GB" sz="1200"/>
            </a:br>
            <a:r>
              <a:rPr lang="en-GB" sz="1200"/>
              <a:t> Priestley uses Birling’s dismissive speech about community to expose the dangers of selfish capitalism and to encourage the audience to reject such attitudes.</a:t>
            </a:r>
            <a:endParaRPr sz="1200"/>
          </a:p>
          <a:p>
            <a:pPr indent="0" lvl="0" marL="0" rtl="0" algn="l">
              <a:lnSpc>
                <a:spcPct val="115000"/>
              </a:lnSpc>
              <a:spcBef>
                <a:spcPts val="1800"/>
              </a:spcBef>
              <a:spcAft>
                <a:spcPts val="0"/>
              </a:spcAft>
              <a:buNone/>
            </a:pPr>
            <a:r>
              <a:rPr b="1" lang="en-GB" sz="1200"/>
              <a:t>Task 2 – Act 2: Sheila confronts Gerald about Daisy Renton</a:t>
            </a:r>
            <a:endParaRPr b="1" sz="1200"/>
          </a:p>
          <a:p>
            <a:pPr indent="0" lvl="0" marL="0" rtl="0" algn="l">
              <a:lnSpc>
                <a:spcPct val="115000"/>
              </a:lnSpc>
              <a:spcBef>
                <a:spcPts val="1200"/>
              </a:spcBef>
              <a:spcAft>
                <a:spcPts val="0"/>
              </a:spcAft>
              <a:buNone/>
            </a:pPr>
            <a:r>
              <a:rPr b="1" lang="en-GB" sz="1200"/>
              <a:t>Re-read (5 mins):</a:t>
            </a:r>
            <a:br>
              <a:rPr b="1" lang="en-GB" sz="1200"/>
            </a:br>
            <a:r>
              <a:rPr lang="en-GB" sz="1200"/>
              <a:t> Look at Sheila’s questions and Gerald’s defensive responses.</a:t>
            </a:r>
            <a:endParaRPr sz="1200"/>
          </a:p>
          <a:p>
            <a:pPr indent="0" lvl="0" marL="0" rtl="0" algn="l">
              <a:lnSpc>
                <a:spcPct val="115000"/>
              </a:lnSpc>
              <a:spcBef>
                <a:spcPts val="1200"/>
              </a:spcBef>
              <a:spcAft>
                <a:spcPts val="0"/>
              </a:spcAft>
              <a:buNone/>
            </a:pPr>
            <a:r>
              <a:rPr b="1" lang="en-GB" sz="1200"/>
              <a:t>Notes (5 mins):</a:t>
            </a:r>
            <a:endParaRPr b="1" sz="1200"/>
          </a:p>
          <a:p>
            <a:pPr indent="-304800" lvl="0" marL="457200" rtl="0" algn="l">
              <a:lnSpc>
                <a:spcPct val="115000"/>
              </a:lnSpc>
              <a:spcBef>
                <a:spcPts val="1200"/>
              </a:spcBef>
              <a:spcAft>
                <a:spcPts val="0"/>
              </a:spcAft>
              <a:buSzPts val="1200"/>
              <a:buChar char="●"/>
            </a:pPr>
            <a:r>
              <a:rPr b="1" lang="en-GB" sz="1200"/>
              <a:t>Themes:</a:t>
            </a:r>
            <a:r>
              <a:rPr lang="en-GB" sz="1200"/>
              <a:t> Gender, Exploitation, Relationships.</a:t>
            </a:r>
            <a:endParaRPr sz="1200"/>
          </a:p>
          <a:p>
            <a:pPr indent="-304800" lvl="0" marL="457200" rtl="0" algn="l">
              <a:lnSpc>
                <a:spcPct val="115000"/>
              </a:lnSpc>
              <a:spcBef>
                <a:spcPts val="0"/>
              </a:spcBef>
              <a:spcAft>
                <a:spcPts val="0"/>
              </a:spcAft>
              <a:buSzPts val="1200"/>
              <a:buChar char="●"/>
            </a:pPr>
            <a:r>
              <a:rPr b="1" lang="en-GB" sz="1200"/>
              <a:t>Character Development:</a:t>
            </a:r>
            <a:r>
              <a:rPr lang="en-GB" sz="1200"/>
              <a:t> Sheila matures, showing honesty and empathy; Gerald reveals flaws and dishonesty.</a:t>
            </a:r>
            <a:endParaRPr sz="1200"/>
          </a:p>
          <a:p>
            <a:pPr indent="-304800" lvl="0" marL="457200" rtl="0" algn="l">
              <a:lnSpc>
                <a:spcPct val="115000"/>
              </a:lnSpc>
              <a:spcBef>
                <a:spcPts val="0"/>
              </a:spcBef>
              <a:spcAft>
                <a:spcPts val="0"/>
              </a:spcAft>
              <a:buSzPts val="1200"/>
              <a:buChar char="●"/>
            </a:pPr>
            <a:r>
              <a:rPr b="1" lang="en-GB" sz="1200"/>
              <a:t>Audience Impact:</a:t>
            </a:r>
            <a:r>
              <a:rPr lang="en-GB" sz="1200"/>
              <a:t> Audience sides with Sheila; Priestley suggests women and the younger generation are more capable of moral progress.</a:t>
            </a:r>
            <a:endParaRPr sz="1200"/>
          </a:p>
          <a:p>
            <a:pPr indent="0" lvl="0" marL="0" rtl="0" algn="l">
              <a:lnSpc>
                <a:spcPct val="115000"/>
              </a:lnSpc>
              <a:spcBef>
                <a:spcPts val="1200"/>
              </a:spcBef>
              <a:spcAft>
                <a:spcPts val="0"/>
              </a:spcAft>
              <a:buNone/>
            </a:pPr>
            <a:r>
              <a:rPr b="1" lang="en-GB" sz="1200"/>
              <a:t>Thesis Sentence (3 mins):</a:t>
            </a:r>
            <a:br>
              <a:rPr b="1" lang="en-GB" sz="1200"/>
            </a:br>
            <a:r>
              <a:rPr lang="en-GB" sz="1200"/>
              <a:t> Priestley uses Sheila and Gerald’s confrontation to expose the exploitative treatment of women, while showing that moral growth comes from honesty and self-awareness.</a:t>
            </a:r>
            <a:endParaRPr sz="1200"/>
          </a:p>
          <a:p>
            <a:pPr indent="0" lvl="0" marL="0" rtl="0" algn="l">
              <a:lnSpc>
                <a:spcPct val="115000"/>
              </a:lnSpc>
              <a:spcBef>
                <a:spcPts val="1200"/>
              </a:spcBef>
              <a:spcAft>
                <a:spcPts val="0"/>
              </a:spcAft>
              <a:buNone/>
            </a:pPr>
            <a:r>
              <a:t/>
            </a:r>
            <a:endParaRPr sz="1200"/>
          </a:p>
          <a:p>
            <a:pPr indent="0" lvl="0" marL="0" rtl="0" algn="l">
              <a:lnSpc>
                <a:spcPct val="115000"/>
              </a:lnSpc>
              <a:spcBef>
                <a:spcPts val="1200"/>
              </a:spcBef>
              <a:spcAft>
                <a:spcPts val="0"/>
              </a:spcAft>
              <a:buNone/>
            </a:pPr>
            <a:r>
              <a:t/>
            </a:r>
            <a:endParaRPr sz="1200"/>
          </a:p>
          <a:p>
            <a:pPr indent="0" lvl="0" marL="0" rtl="0" algn="l">
              <a:spcBef>
                <a:spcPts val="1200"/>
              </a:spcBef>
              <a:spcAft>
                <a:spcPts val="0"/>
              </a:spcAft>
              <a:buNone/>
            </a:pPr>
            <a:r>
              <a:t/>
            </a:r>
            <a:endParaRPr sz="12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g3d71e7459be_0_40"/>
          <p:cNvSpPr txBox="1"/>
          <p:nvPr>
            <p:ph idx="1" type="body"/>
          </p:nvPr>
        </p:nvSpPr>
        <p:spPr>
          <a:xfrm>
            <a:off x="342900" y="579975"/>
            <a:ext cx="6172200" cy="7588200"/>
          </a:xfrm>
          <a:prstGeom prst="rect">
            <a:avLst/>
          </a:prstGeom>
        </p:spPr>
        <p:txBody>
          <a:bodyPr anchorCtr="0" anchor="t" bIns="45700" lIns="91425" spcFirstLastPara="1" rIns="91425" wrap="square" tIns="45700">
            <a:normAutofit/>
          </a:bodyPr>
          <a:lstStyle/>
          <a:p>
            <a:pPr indent="0" lvl="0" marL="0" rtl="0" algn="l">
              <a:lnSpc>
                <a:spcPct val="115000"/>
              </a:lnSpc>
              <a:spcBef>
                <a:spcPts val="1400"/>
              </a:spcBef>
              <a:spcAft>
                <a:spcPts val="0"/>
              </a:spcAft>
              <a:buClr>
                <a:schemeClr val="dk1"/>
              </a:buClr>
              <a:buSzPts val="1100"/>
              <a:buFont typeface="Arial"/>
              <a:buNone/>
            </a:pPr>
            <a:r>
              <a:rPr b="1" i="1" lang="en-GB" sz="1400"/>
              <a:t>After the Rain</a:t>
            </a:r>
            <a:endParaRPr b="1" i="1" sz="1400"/>
          </a:p>
          <a:p>
            <a:pPr indent="0" lvl="0" marL="0" rtl="0" algn="l">
              <a:lnSpc>
                <a:spcPct val="115000"/>
              </a:lnSpc>
              <a:spcBef>
                <a:spcPts val="1200"/>
              </a:spcBef>
              <a:spcAft>
                <a:spcPts val="0"/>
              </a:spcAft>
              <a:buClr>
                <a:schemeClr val="dk1"/>
              </a:buClr>
              <a:buSzPts val="1100"/>
              <a:buFont typeface="Arial"/>
              <a:buNone/>
            </a:pPr>
            <a:r>
              <a:rPr lang="en-GB" sz="1400"/>
              <a:t>The storm has passed without a trace,</a:t>
            </a:r>
            <a:br>
              <a:rPr lang="en-GB" sz="1400"/>
            </a:br>
            <a:r>
              <a:rPr lang="en-GB" sz="1400"/>
              <a:t>The pavement dries, the sky turns blue,</a:t>
            </a:r>
            <a:br>
              <a:rPr lang="en-GB" sz="1400"/>
            </a:br>
            <a:r>
              <a:rPr lang="en-GB" sz="1400"/>
              <a:t>Yet something lingers in this place—</a:t>
            </a:r>
            <a:br>
              <a:rPr lang="en-GB" sz="1400"/>
            </a:br>
            <a:r>
              <a:rPr lang="en-GB" sz="1400"/>
              <a:t>A sense the world has shifted too.</a:t>
            </a:r>
            <a:endParaRPr sz="1400"/>
          </a:p>
          <a:p>
            <a:pPr indent="0" lvl="0" marL="0" rtl="0" algn="l">
              <a:lnSpc>
                <a:spcPct val="115000"/>
              </a:lnSpc>
              <a:spcBef>
                <a:spcPts val="1200"/>
              </a:spcBef>
              <a:spcAft>
                <a:spcPts val="0"/>
              </a:spcAft>
              <a:buClr>
                <a:schemeClr val="dk1"/>
              </a:buClr>
              <a:buSzPts val="1100"/>
              <a:buFont typeface="Arial"/>
              <a:buNone/>
            </a:pPr>
            <a:r>
              <a:rPr lang="en-GB" sz="1400"/>
              <a:t>The leaves lie scattered, torn and thrown,</a:t>
            </a:r>
            <a:br>
              <a:rPr lang="en-GB" sz="1400"/>
            </a:br>
            <a:r>
              <a:rPr lang="en-GB" sz="1400"/>
              <a:t>A quiet settles, thin and strange,</a:t>
            </a:r>
            <a:br>
              <a:rPr lang="en-GB" sz="1400"/>
            </a:br>
            <a:r>
              <a:rPr lang="en-GB" sz="1400"/>
              <a:t>As if the air itself has known</a:t>
            </a:r>
            <a:br>
              <a:rPr lang="en-GB" sz="1400"/>
            </a:br>
            <a:r>
              <a:rPr lang="en-GB" sz="1400"/>
              <a:t>The cost of such a sudden change.</a:t>
            </a:r>
            <a:endParaRPr sz="1400"/>
          </a:p>
          <a:p>
            <a:pPr indent="0" lvl="0" marL="0" rtl="0" algn="l">
              <a:lnSpc>
                <a:spcPct val="115000"/>
              </a:lnSpc>
              <a:spcBef>
                <a:spcPts val="1200"/>
              </a:spcBef>
              <a:spcAft>
                <a:spcPts val="0"/>
              </a:spcAft>
              <a:buClr>
                <a:schemeClr val="dk1"/>
              </a:buClr>
              <a:buSzPts val="1100"/>
              <a:buFont typeface="Arial"/>
              <a:buNone/>
            </a:pPr>
            <a:r>
              <a:rPr b="1" lang="en-GB" sz="1400"/>
              <a:t>Comparison Question (8 marks):</a:t>
            </a:r>
            <a:br>
              <a:rPr b="1" lang="en-GB" sz="1400"/>
            </a:br>
            <a:r>
              <a:rPr b="1" i="1" lang="en-GB" sz="1400"/>
              <a:t>Compare how the poets present the effects of nature in ‘Storm Warning’ and in ‘After the Rain’.</a:t>
            </a:r>
            <a:endParaRPr b="1" i="1" sz="1400"/>
          </a:p>
          <a:p>
            <a:pPr indent="0" lvl="0" marL="0" rtl="0" algn="l">
              <a:spcBef>
                <a:spcPts val="1200"/>
              </a:spcBef>
              <a:spcAft>
                <a:spcPts val="0"/>
              </a:spcAft>
              <a:buNone/>
            </a:pPr>
            <a:r>
              <a:t/>
            </a:r>
            <a:endParaRPr sz="14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g3d71e7459be_0_47"/>
          <p:cNvSpPr txBox="1"/>
          <p:nvPr>
            <p:ph idx="1" type="body"/>
          </p:nvPr>
        </p:nvSpPr>
        <p:spPr>
          <a:xfrm>
            <a:off x="342900" y="1456275"/>
            <a:ext cx="6172200" cy="6711900"/>
          </a:xfrm>
          <a:prstGeom prst="rect">
            <a:avLst/>
          </a:prstGeom>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b="1" lang="en-GB" sz="1400"/>
              <a:t>Read the poem below and then answer the question that follows.</a:t>
            </a:r>
            <a:endParaRPr b="1" sz="1400"/>
          </a:p>
          <a:p>
            <a:pPr indent="0" lvl="0" marL="0" rtl="0" algn="l">
              <a:lnSpc>
                <a:spcPct val="115000"/>
              </a:lnSpc>
              <a:spcBef>
                <a:spcPts val="1400"/>
              </a:spcBef>
              <a:spcAft>
                <a:spcPts val="0"/>
              </a:spcAft>
              <a:buClr>
                <a:schemeClr val="dk1"/>
              </a:buClr>
              <a:buSzPts val="1100"/>
              <a:buFont typeface="Arial"/>
              <a:buNone/>
            </a:pPr>
            <a:r>
              <a:rPr b="1" i="1" lang="en-GB" sz="1400"/>
              <a:t>The Photograph</a:t>
            </a:r>
            <a:endParaRPr b="1" i="1" sz="1400"/>
          </a:p>
          <a:p>
            <a:pPr indent="0" lvl="0" marL="0" rtl="0" algn="l">
              <a:lnSpc>
                <a:spcPct val="115000"/>
              </a:lnSpc>
              <a:spcBef>
                <a:spcPts val="1200"/>
              </a:spcBef>
              <a:spcAft>
                <a:spcPts val="0"/>
              </a:spcAft>
              <a:buClr>
                <a:schemeClr val="dk1"/>
              </a:buClr>
              <a:buSzPts val="1100"/>
              <a:buFont typeface="Arial"/>
              <a:buNone/>
            </a:pPr>
            <a:r>
              <a:rPr lang="en-GB" sz="1400"/>
              <a:t>It sits between the yellowed pages,</a:t>
            </a:r>
            <a:br>
              <a:rPr lang="en-GB" sz="1400"/>
            </a:br>
            <a:r>
              <a:rPr lang="en-GB" sz="1400"/>
              <a:t>A moment trapped in borrowed light,</a:t>
            </a:r>
            <a:br>
              <a:rPr lang="en-GB" sz="1400"/>
            </a:br>
            <a:r>
              <a:rPr lang="en-GB" sz="1400"/>
              <a:t>Their smiles untouched by coming ages,</a:t>
            </a:r>
            <a:br>
              <a:rPr lang="en-GB" sz="1400"/>
            </a:br>
            <a:r>
              <a:rPr lang="en-GB" sz="1400"/>
              <a:t>Their eyes untroubled by the night.</a:t>
            </a:r>
            <a:endParaRPr sz="1400"/>
          </a:p>
          <a:p>
            <a:pPr indent="0" lvl="0" marL="0" rtl="0" algn="l">
              <a:lnSpc>
                <a:spcPct val="115000"/>
              </a:lnSpc>
              <a:spcBef>
                <a:spcPts val="1200"/>
              </a:spcBef>
              <a:spcAft>
                <a:spcPts val="0"/>
              </a:spcAft>
              <a:buClr>
                <a:schemeClr val="dk1"/>
              </a:buClr>
              <a:buSzPts val="1100"/>
              <a:buFont typeface="Arial"/>
              <a:buNone/>
            </a:pPr>
            <a:r>
              <a:rPr lang="en-GB" sz="1400"/>
              <a:t>A hand half-raised, a joke half-told,</a:t>
            </a:r>
            <a:br>
              <a:rPr lang="en-GB" sz="1400"/>
            </a:br>
            <a:r>
              <a:rPr lang="en-GB" sz="1400"/>
              <a:t>A summer day that would not last,</a:t>
            </a:r>
            <a:br>
              <a:rPr lang="en-GB" sz="1400"/>
            </a:br>
            <a:r>
              <a:rPr lang="en-GB" sz="1400"/>
              <a:t>The frame is cracked, the edges old,</a:t>
            </a:r>
            <a:br>
              <a:rPr lang="en-GB" sz="1400"/>
            </a:br>
            <a:r>
              <a:rPr lang="en-GB" sz="1400"/>
              <a:t>But still it whispers of the past.</a:t>
            </a:r>
            <a:endParaRPr sz="1400"/>
          </a:p>
          <a:p>
            <a:pPr indent="0" lvl="0" marL="0" rtl="0" algn="l">
              <a:lnSpc>
                <a:spcPct val="115000"/>
              </a:lnSpc>
              <a:spcBef>
                <a:spcPts val="1200"/>
              </a:spcBef>
              <a:spcAft>
                <a:spcPts val="0"/>
              </a:spcAft>
              <a:buClr>
                <a:schemeClr val="dk1"/>
              </a:buClr>
              <a:buSzPts val="1100"/>
              <a:buFont typeface="Arial"/>
              <a:buNone/>
            </a:pPr>
            <a:r>
              <a:rPr lang="en-GB" sz="1400"/>
              <a:t>I study faces I don’t know,</a:t>
            </a:r>
            <a:br>
              <a:rPr lang="en-GB" sz="1400"/>
            </a:br>
            <a:r>
              <a:rPr lang="en-GB" sz="1400"/>
              <a:t>Yet feel their laughter in my chest,</a:t>
            </a:r>
            <a:br>
              <a:rPr lang="en-GB" sz="1400"/>
            </a:br>
            <a:r>
              <a:rPr lang="en-GB" sz="1400"/>
              <a:t>And wonder where such people go</a:t>
            </a:r>
            <a:br>
              <a:rPr lang="en-GB" sz="1400"/>
            </a:br>
            <a:r>
              <a:rPr lang="en-GB" sz="1400"/>
              <a:t>When time has laid them down to rest.</a:t>
            </a:r>
            <a:endParaRPr sz="1400"/>
          </a:p>
          <a:p>
            <a:pPr indent="0" lvl="0" marL="0" rtl="0" algn="l">
              <a:lnSpc>
                <a:spcPct val="115000"/>
              </a:lnSpc>
              <a:spcBef>
                <a:spcPts val="1200"/>
              </a:spcBef>
              <a:spcAft>
                <a:spcPts val="0"/>
              </a:spcAft>
              <a:buClr>
                <a:schemeClr val="dk1"/>
              </a:buClr>
              <a:buSzPts val="1100"/>
              <a:buFont typeface="Arial"/>
              <a:buNone/>
            </a:pPr>
            <a:r>
              <a:rPr lang="en-GB" sz="1400"/>
              <a:t>The silence hums, the image stays—</a:t>
            </a:r>
            <a:br>
              <a:rPr lang="en-GB" sz="1400"/>
            </a:br>
            <a:r>
              <a:rPr lang="en-GB" sz="1400"/>
              <a:t>A fragile truth I cannot prove,</a:t>
            </a:r>
            <a:br>
              <a:rPr lang="en-GB" sz="1400"/>
            </a:br>
            <a:r>
              <a:rPr lang="en-GB" sz="1400"/>
              <a:t>That life is more than numbered days,</a:t>
            </a:r>
            <a:br>
              <a:rPr lang="en-GB" sz="1400"/>
            </a:br>
            <a:r>
              <a:rPr lang="en-GB" sz="1400"/>
              <a:t>But something memory makes us move.</a:t>
            </a:r>
            <a:endParaRPr sz="1400"/>
          </a:p>
          <a:p>
            <a:pPr indent="0" lvl="0" marL="0" rtl="0" algn="l">
              <a:lnSpc>
                <a:spcPct val="115000"/>
              </a:lnSpc>
              <a:spcBef>
                <a:spcPts val="1200"/>
              </a:spcBef>
              <a:spcAft>
                <a:spcPts val="0"/>
              </a:spcAft>
              <a:buClr>
                <a:schemeClr val="dk1"/>
              </a:buClr>
              <a:buSzPts val="1100"/>
              <a:buFont typeface="Arial"/>
              <a:buNone/>
            </a:pPr>
            <a:r>
              <a:rPr b="1" lang="en-GB" sz="1400"/>
              <a:t>Question:</a:t>
            </a:r>
            <a:br>
              <a:rPr b="1" lang="en-GB" sz="1400"/>
            </a:br>
            <a:r>
              <a:rPr b="1" lang="en-GB" sz="1400"/>
              <a:t>How does the poet present the significance of the past in </a:t>
            </a:r>
            <a:r>
              <a:rPr b="1" i="1" lang="en-GB" sz="1400"/>
              <a:t>The Photograph</a:t>
            </a:r>
            <a:r>
              <a:rPr b="1" lang="en-GB" sz="1400"/>
              <a:t>?</a:t>
            </a:r>
            <a:endParaRPr b="1" sz="1400"/>
          </a:p>
          <a:p>
            <a:pPr indent="0" lvl="0" marL="0" rtl="0" algn="l">
              <a:spcBef>
                <a:spcPts val="1200"/>
              </a:spcBef>
              <a:spcAft>
                <a:spcPts val="0"/>
              </a:spcAft>
              <a:buNone/>
            </a:pPr>
            <a:r>
              <a:rPr b="1" lang="en-GB" sz="1400"/>
              <a:t>24 marks</a:t>
            </a:r>
            <a:endParaRPr b="1" sz="1400"/>
          </a:p>
        </p:txBody>
      </p:sp>
      <p:sp>
        <p:nvSpPr>
          <p:cNvPr id="593" name="Google Shape;593;g3d71e7459be_0_47"/>
          <p:cNvSpPr/>
          <p:nvPr/>
        </p:nvSpPr>
        <p:spPr>
          <a:xfrm>
            <a:off x="2108250" y="368300"/>
            <a:ext cx="2641500" cy="635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latin typeface="Calibri"/>
                <a:ea typeface="Calibri"/>
                <a:cs typeface="Calibri"/>
                <a:sym typeface="Calibri"/>
              </a:rPr>
              <a:t>Fourth Pairing</a:t>
            </a:r>
            <a:endParaRPr b="1" sz="2400">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g3d71e7459be_0_55"/>
          <p:cNvSpPr txBox="1"/>
          <p:nvPr>
            <p:ph idx="1" type="body"/>
          </p:nvPr>
        </p:nvSpPr>
        <p:spPr>
          <a:xfrm>
            <a:off x="342900" y="643475"/>
            <a:ext cx="6172200" cy="7524600"/>
          </a:xfrm>
          <a:prstGeom prst="rect">
            <a:avLst/>
          </a:prstGeom>
        </p:spPr>
        <p:txBody>
          <a:bodyPr anchorCtr="0" anchor="t" bIns="45700" lIns="91425" spcFirstLastPara="1" rIns="91425" wrap="square" tIns="45700">
            <a:normAutofit/>
          </a:bodyPr>
          <a:lstStyle/>
          <a:p>
            <a:pPr indent="0" lvl="0" marL="0" rtl="0" algn="l">
              <a:lnSpc>
                <a:spcPct val="115000"/>
              </a:lnSpc>
              <a:spcBef>
                <a:spcPts val="1400"/>
              </a:spcBef>
              <a:spcAft>
                <a:spcPts val="0"/>
              </a:spcAft>
              <a:buClr>
                <a:schemeClr val="dk1"/>
              </a:buClr>
              <a:buSzPts val="1100"/>
              <a:buFont typeface="Arial"/>
              <a:buNone/>
            </a:pPr>
            <a:r>
              <a:rPr b="1" i="1" lang="en-GB" sz="1400"/>
              <a:t>Old Shoes</a:t>
            </a:r>
            <a:endParaRPr b="1" i="1" sz="1400"/>
          </a:p>
          <a:p>
            <a:pPr indent="0" lvl="0" marL="0" rtl="0" algn="l">
              <a:lnSpc>
                <a:spcPct val="115000"/>
              </a:lnSpc>
              <a:spcBef>
                <a:spcPts val="1200"/>
              </a:spcBef>
              <a:spcAft>
                <a:spcPts val="0"/>
              </a:spcAft>
              <a:buClr>
                <a:schemeClr val="dk1"/>
              </a:buClr>
              <a:buSzPts val="1100"/>
              <a:buFont typeface="Arial"/>
              <a:buNone/>
            </a:pPr>
            <a:r>
              <a:rPr lang="en-GB" sz="1400"/>
              <a:t>They sit beside the bedroom door,</a:t>
            </a:r>
            <a:br>
              <a:rPr lang="en-GB" sz="1400"/>
            </a:br>
            <a:r>
              <a:rPr lang="en-GB" sz="1400"/>
              <a:t>Worn thin with journeys I don’t know,</a:t>
            </a:r>
            <a:br>
              <a:rPr lang="en-GB" sz="1400"/>
            </a:br>
            <a:r>
              <a:rPr lang="en-GB" sz="1400"/>
              <a:t>Their leather creased from years before,</a:t>
            </a:r>
            <a:br>
              <a:rPr lang="en-GB" sz="1400"/>
            </a:br>
            <a:r>
              <a:rPr lang="en-GB" sz="1400"/>
              <a:t>From steps that time has hidden now.</a:t>
            </a:r>
            <a:endParaRPr sz="1400"/>
          </a:p>
          <a:p>
            <a:pPr indent="0" lvl="0" marL="0" rtl="0" algn="l">
              <a:lnSpc>
                <a:spcPct val="115000"/>
              </a:lnSpc>
              <a:spcBef>
                <a:spcPts val="1200"/>
              </a:spcBef>
              <a:spcAft>
                <a:spcPts val="0"/>
              </a:spcAft>
              <a:buClr>
                <a:schemeClr val="dk1"/>
              </a:buClr>
              <a:buSzPts val="1100"/>
              <a:buFont typeface="Arial"/>
              <a:buNone/>
            </a:pPr>
            <a:r>
              <a:rPr lang="en-GB" sz="1400"/>
              <a:t>No voice remains, no stories told,</a:t>
            </a:r>
            <a:br>
              <a:rPr lang="en-GB" sz="1400"/>
            </a:br>
            <a:r>
              <a:rPr lang="en-GB" sz="1400"/>
              <a:t>Just quiet shapes that used to move,</a:t>
            </a:r>
            <a:br>
              <a:rPr lang="en-GB" sz="1400"/>
            </a:br>
            <a:r>
              <a:rPr lang="en-GB" sz="1400"/>
              <a:t>A life reduced to things grown old—</a:t>
            </a:r>
            <a:br>
              <a:rPr lang="en-GB" sz="1400"/>
            </a:br>
            <a:r>
              <a:rPr lang="en-GB" sz="1400"/>
              <a:t>Still holding more than they can prove.</a:t>
            </a:r>
            <a:endParaRPr sz="1400"/>
          </a:p>
          <a:p>
            <a:pPr indent="0" lvl="0" marL="0" rtl="0" algn="l">
              <a:lnSpc>
                <a:spcPct val="115000"/>
              </a:lnSpc>
              <a:spcBef>
                <a:spcPts val="1200"/>
              </a:spcBef>
              <a:spcAft>
                <a:spcPts val="0"/>
              </a:spcAft>
              <a:buClr>
                <a:schemeClr val="dk1"/>
              </a:buClr>
              <a:buSzPts val="1100"/>
              <a:buFont typeface="Arial"/>
              <a:buNone/>
            </a:pPr>
            <a:r>
              <a:rPr b="1" lang="en-GB" sz="1400"/>
              <a:t>Comparison Question (8 marks):</a:t>
            </a:r>
            <a:br>
              <a:rPr b="1" lang="en-GB" sz="1400"/>
            </a:br>
            <a:r>
              <a:rPr b="1" i="1" lang="en-GB" sz="1400"/>
              <a:t>Compare how the poets present ideas about the past in ‘The Photograph’ and in ‘Old Shoes’.</a:t>
            </a:r>
            <a:endParaRPr b="1" i="1" sz="1400"/>
          </a:p>
          <a:p>
            <a:pPr indent="0" lvl="0" marL="0" rtl="0" algn="l">
              <a:spcBef>
                <a:spcPts val="1200"/>
              </a:spcBef>
              <a:spcAft>
                <a:spcPts val="0"/>
              </a:spcAft>
              <a:buNone/>
            </a:pPr>
            <a:r>
              <a:t/>
            </a:r>
            <a:endParaRPr b="1"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3d70f17fd0d_0_241"/>
          <p:cNvSpPr txBox="1"/>
          <p:nvPr>
            <p:ph idx="1" type="body"/>
          </p:nvPr>
        </p:nvSpPr>
        <p:spPr>
          <a:xfrm>
            <a:off x="342900" y="549275"/>
            <a:ext cx="6172200" cy="7618800"/>
          </a:xfrm>
          <a:prstGeom prst="rect">
            <a:avLst/>
          </a:prstGeom>
        </p:spPr>
        <p:txBody>
          <a:bodyPr anchorCtr="0" anchor="t" bIns="45700" lIns="91425" spcFirstLastPara="1" rIns="91425" wrap="square" tIns="45700">
            <a:noAutofit/>
          </a:bodyPr>
          <a:lstStyle/>
          <a:p>
            <a:pPr indent="0" lvl="0" marL="0" rtl="0" algn="l">
              <a:lnSpc>
                <a:spcPct val="115000"/>
              </a:lnSpc>
              <a:spcBef>
                <a:spcPts val="1800"/>
              </a:spcBef>
              <a:spcAft>
                <a:spcPts val="0"/>
              </a:spcAft>
              <a:buNone/>
            </a:pPr>
            <a:r>
              <a:rPr b="1" lang="en-GB" sz="1200"/>
              <a:t>Task 3 – Act 3: Eric’s confession</a:t>
            </a:r>
            <a:endParaRPr b="1" sz="1200"/>
          </a:p>
          <a:p>
            <a:pPr indent="0" lvl="0" marL="0" rtl="0" algn="l">
              <a:lnSpc>
                <a:spcPct val="115000"/>
              </a:lnSpc>
              <a:spcBef>
                <a:spcPts val="1200"/>
              </a:spcBef>
              <a:spcAft>
                <a:spcPts val="0"/>
              </a:spcAft>
              <a:buNone/>
            </a:pPr>
            <a:r>
              <a:rPr b="1" lang="en-GB" sz="1200"/>
              <a:t>Re-read:</a:t>
            </a:r>
            <a:br>
              <a:rPr b="1" lang="en-GB" sz="1200"/>
            </a:br>
            <a:r>
              <a:rPr lang="en-GB" sz="1200"/>
              <a:t> Pay attention to Eric’s admission of his behaviour and how his parents react.</a:t>
            </a:r>
            <a:endParaRPr sz="1200"/>
          </a:p>
          <a:p>
            <a:pPr indent="0" lvl="0" marL="0" rtl="0" algn="l">
              <a:lnSpc>
                <a:spcPct val="115000"/>
              </a:lnSpc>
              <a:spcBef>
                <a:spcPts val="1200"/>
              </a:spcBef>
              <a:spcAft>
                <a:spcPts val="0"/>
              </a:spcAft>
              <a:buNone/>
            </a:pPr>
            <a:r>
              <a:rPr b="1" lang="en-GB" sz="1200"/>
              <a:t>Notes:</a:t>
            </a:r>
            <a:endParaRPr b="1" sz="1200"/>
          </a:p>
          <a:p>
            <a:pPr indent="-304800" lvl="0" marL="457200" rtl="0" algn="l">
              <a:lnSpc>
                <a:spcPct val="115000"/>
              </a:lnSpc>
              <a:spcBef>
                <a:spcPts val="1200"/>
              </a:spcBef>
              <a:spcAft>
                <a:spcPts val="0"/>
              </a:spcAft>
              <a:buSzPts val="1200"/>
              <a:buChar char="●"/>
            </a:pPr>
            <a:r>
              <a:rPr b="1" lang="en-GB" sz="1200"/>
              <a:t>Themes:</a:t>
            </a:r>
            <a:r>
              <a:rPr lang="en-GB" sz="1200"/>
              <a:t> Social Class, Gender, Responsibility.</a:t>
            </a:r>
            <a:endParaRPr sz="1200"/>
          </a:p>
          <a:p>
            <a:pPr indent="-304800" lvl="0" marL="457200" rtl="0" algn="l">
              <a:lnSpc>
                <a:spcPct val="115000"/>
              </a:lnSpc>
              <a:spcBef>
                <a:spcPts val="0"/>
              </a:spcBef>
              <a:spcAft>
                <a:spcPts val="0"/>
              </a:spcAft>
              <a:buSzPts val="1200"/>
              <a:buChar char="●"/>
            </a:pPr>
            <a:r>
              <a:rPr b="1" lang="en-GB" sz="1200"/>
              <a:t>Character Development:</a:t>
            </a:r>
            <a:r>
              <a:rPr lang="en-GB" sz="1200"/>
              <a:t> Eric admits guilt, accepts responsibility, and contrasts with his parents’ refusal to change.</a:t>
            </a:r>
            <a:endParaRPr sz="1200"/>
          </a:p>
          <a:p>
            <a:pPr indent="-304800" lvl="0" marL="457200" rtl="0" algn="l">
              <a:lnSpc>
                <a:spcPct val="115000"/>
              </a:lnSpc>
              <a:spcBef>
                <a:spcPts val="0"/>
              </a:spcBef>
              <a:spcAft>
                <a:spcPts val="0"/>
              </a:spcAft>
              <a:buSzPts val="1200"/>
              <a:buChar char="●"/>
            </a:pPr>
            <a:r>
              <a:rPr b="1" lang="en-GB" sz="1200"/>
              <a:t>Audience Impact:</a:t>
            </a:r>
            <a:r>
              <a:rPr lang="en-GB" sz="1200"/>
              <a:t> Highlights how the younger generation offer hope for change, unlike the older generation.</a:t>
            </a:r>
            <a:endParaRPr sz="1200"/>
          </a:p>
          <a:p>
            <a:pPr indent="0" lvl="0" marL="0" rtl="0" algn="l">
              <a:lnSpc>
                <a:spcPct val="115000"/>
              </a:lnSpc>
              <a:spcBef>
                <a:spcPts val="1200"/>
              </a:spcBef>
              <a:spcAft>
                <a:spcPts val="0"/>
              </a:spcAft>
              <a:buNone/>
            </a:pPr>
            <a:r>
              <a:rPr b="1" lang="en-GB" sz="1200"/>
              <a:t>Thesis Sentence:</a:t>
            </a:r>
            <a:br>
              <a:rPr b="1" lang="en-GB" sz="1200"/>
            </a:br>
            <a:r>
              <a:rPr lang="en-GB" sz="1200"/>
              <a:t>Priestley uses Eric’s confession to stress that the younger generation can learn from their mistakes, while the older generation cling to privilege and denial.</a:t>
            </a:r>
            <a:endParaRPr sz="1200"/>
          </a:p>
          <a:p>
            <a:pPr indent="0" lvl="0" marL="0" rtl="0" algn="l">
              <a:lnSpc>
                <a:spcPct val="115000"/>
              </a:lnSpc>
              <a:spcBef>
                <a:spcPts val="1800"/>
              </a:spcBef>
              <a:spcAft>
                <a:spcPts val="0"/>
              </a:spcAft>
              <a:buNone/>
            </a:pPr>
            <a:r>
              <a:rPr b="1" lang="en-GB" sz="1200"/>
              <a:t>Task 4 – Final Scene: The Inspector’s speech (‘We are members of one body…’)</a:t>
            </a:r>
            <a:endParaRPr b="1" sz="1200"/>
          </a:p>
          <a:p>
            <a:pPr indent="0" lvl="0" marL="0" rtl="0" algn="l">
              <a:lnSpc>
                <a:spcPct val="115000"/>
              </a:lnSpc>
              <a:spcBef>
                <a:spcPts val="1200"/>
              </a:spcBef>
              <a:spcAft>
                <a:spcPts val="0"/>
              </a:spcAft>
              <a:buNone/>
            </a:pPr>
            <a:r>
              <a:rPr b="1" lang="en-GB" sz="1200"/>
              <a:t>Re-read:</a:t>
            </a:r>
            <a:br>
              <a:rPr b="1" lang="en-GB" sz="1200"/>
            </a:br>
            <a:r>
              <a:rPr lang="en-GB" sz="1200"/>
              <a:t>Focus on the Inspector’s final words and tone before he leaves.</a:t>
            </a:r>
            <a:endParaRPr sz="1200"/>
          </a:p>
          <a:p>
            <a:pPr indent="0" lvl="0" marL="0" rtl="0" algn="l">
              <a:lnSpc>
                <a:spcPct val="115000"/>
              </a:lnSpc>
              <a:spcBef>
                <a:spcPts val="1200"/>
              </a:spcBef>
              <a:spcAft>
                <a:spcPts val="0"/>
              </a:spcAft>
              <a:buNone/>
            </a:pPr>
            <a:r>
              <a:rPr b="1" lang="en-GB" sz="1200"/>
              <a:t>Notes:</a:t>
            </a:r>
            <a:endParaRPr b="1" sz="1200"/>
          </a:p>
          <a:p>
            <a:pPr indent="-304800" lvl="0" marL="457200" rtl="0" algn="l">
              <a:lnSpc>
                <a:spcPct val="115000"/>
              </a:lnSpc>
              <a:spcBef>
                <a:spcPts val="1200"/>
              </a:spcBef>
              <a:spcAft>
                <a:spcPts val="0"/>
              </a:spcAft>
              <a:buSzPts val="1200"/>
              <a:buChar char="●"/>
            </a:pPr>
            <a:r>
              <a:rPr b="1" lang="en-GB" sz="1200"/>
              <a:t>Themes:</a:t>
            </a:r>
            <a:r>
              <a:rPr lang="en-GB" sz="1200"/>
              <a:t> Social Responsibility, Capitalism vs Socialism, Generations.</a:t>
            </a:r>
            <a:endParaRPr sz="1200"/>
          </a:p>
          <a:p>
            <a:pPr indent="-304800" lvl="0" marL="457200" rtl="0" algn="l">
              <a:lnSpc>
                <a:spcPct val="115000"/>
              </a:lnSpc>
              <a:spcBef>
                <a:spcPts val="0"/>
              </a:spcBef>
              <a:spcAft>
                <a:spcPts val="0"/>
              </a:spcAft>
              <a:buSzPts val="1200"/>
              <a:buChar char="●"/>
            </a:pPr>
            <a:r>
              <a:rPr b="1" lang="en-GB" sz="1200"/>
              <a:t>Character Development:</a:t>
            </a:r>
            <a:r>
              <a:rPr lang="en-GB" sz="1200"/>
              <a:t> The Inspector acts as Priestley’s mouthpiece, challenging all characters equally.</a:t>
            </a:r>
            <a:endParaRPr sz="1200"/>
          </a:p>
          <a:p>
            <a:pPr indent="-304800" lvl="0" marL="457200" rtl="0" algn="l">
              <a:lnSpc>
                <a:spcPct val="115000"/>
              </a:lnSpc>
              <a:spcBef>
                <a:spcPts val="0"/>
              </a:spcBef>
              <a:spcAft>
                <a:spcPts val="0"/>
              </a:spcAft>
              <a:buSzPts val="1200"/>
              <a:buChar char="●"/>
            </a:pPr>
            <a:r>
              <a:rPr b="1" lang="en-GB" sz="1200"/>
              <a:t>Audience Impact:</a:t>
            </a:r>
            <a:r>
              <a:rPr lang="en-GB" sz="1200"/>
              <a:t> Priestley delivers a warning: ignoring responsibility leads to ‘fire and blood and anguish.’</a:t>
            </a:r>
            <a:endParaRPr sz="1200"/>
          </a:p>
          <a:p>
            <a:pPr indent="0" lvl="0" marL="0" rtl="0" algn="l">
              <a:lnSpc>
                <a:spcPct val="115000"/>
              </a:lnSpc>
              <a:spcBef>
                <a:spcPts val="1200"/>
              </a:spcBef>
              <a:spcAft>
                <a:spcPts val="0"/>
              </a:spcAft>
              <a:buNone/>
            </a:pPr>
            <a:r>
              <a:rPr b="1" lang="en-GB" sz="1200"/>
              <a:t>Thesis Sentence:</a:t>
            </a:r>
            <a:br>
              <a:rPr b="1" lang="en-GB" sz="1200"/>
            </a:br>
            <a:r>
              <a:rPr lang="en-GB" sz="1200"/>
              <a:t>Priestley uses the Inspector’s final speech as the moral climax of the play, urging the audience to embrace collective responsibility or face devastating consequences.</a:t>
            </a:r>
            <a:endParaRPr sz="1200"/>
          </a:p>
          <a:p>
            <a:pPr indent="0" lvl="0" marL="0" rtl="0" algn="l">
              <a:spcBef>
                <a:spcPts val="1200"/>
              </a:spcBef>
              <a:spcAft>
                <a:spcPts val="0"/>
              </a:spcAft>
              <a:buNone/>
            </a:pPr>
            <a:r>
              <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3d70f17fd0d_0_246"/>
          <p:cNvSpPr txBox="1"/>
          <p:nvPr>
            <p:ph type="title"/>
          </p:nvPr>
        </p:nvSpPr>
        <p:spPr>
          <a:xfrm>
            <a:off x="342900" y="-53266"/>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Context Task – Spider Diagram</a:t>
            </a:r>
            <a:endParaRPr/>
          </a:p>
        </p:txBody>
      </p:sp>
      <p:sp>
        <p:nvSpPr>
          <p:cNvPr id="153" name="Google Shape;153;g3d70f17fd0d_0_246"/>
          <p:cNvSpPr txBox="1"/>
          <p:nvPr>
            <p:ph idx="1" type="body"/>
          </p:nvPr>
        </p:nvSpPr>
        <p:spPr>
          <a:xfrm>
            <a:off x="342900" y="1252757"/>
            <a:ext cx="6172200" cy="6034500"/>
          </a:xfrm>
          <a:prstGeom prst="rect">
            <a:avLst/>
          </a:prstGeom>
        </p:spPr>
        <p:txBody>
          <a:bodyPr anchorCtr="0" anchor="t" bIns="45700" lIns="91425" spcFirstLastPara="1" rIns="91425" wrap="square" tIns="45700">
            <a:noAutofit/>
          </a:bodyPr>
          <a:lstStyle/>
          <a:p>
            <a:pPr indent="0" lvl="0" marL="0" rtl="0" algn="l">
              <a:lnSpc>
                <a:spcPct val="115000"/>
              </a:lnSpc>
              <a:spcBef>
                <a:spcPts val="1800"/>
              </a:spcBef>
              <a:spcAft>
                <a:spcPts val="0"/>
              </a:spcAft>
              <a:buNone/>
            </a:pPr>
            <a:r>
              <a:rPr b="1" lang="en-GB" sz="1200"/>
              <a:t>Step 1: Pick Your Focus</a:t>
            </a:r>
            <a:endParaRPr b="1" sz="1200"/>
          </a:p>
          <a:p>
            <a:pPr indent="0" lvl="0" marL="0" rtl="0" algn="l">
              <a:lnSpc>
                <a:spcPct val="115000"/>
              </a:lnSpc>
              <a:spcBef>
                <a:spcPts val="1200"/>
              </a:spcBef>
              <a:spcAft>
                <a:spcPts val="0"/>
              </a:spcAft>
              <a:buNone/>
            </a:pPr>
            <a:r>
              <a:rPr lang="en-GB" sz="1200"/>
              <a:t>Choose either:</a:t>
            </a:r>
            <a:endParaRPr sz="1200"/>
          </a:p>
          <a:p>
            <a:pPr indent="-304800" lvl="0" marL="457200" rtl="0" algn="l">
              <a:lnSpc>
                <a:spcPct val="115000"/>
              </a:lnSpc>
              <a:spcBef>
                <a:spcPts val="1200"/>
              </a:spcBef>
              <a:spcAft>
                <a:spcPts val="0"/>
              </a:spcAft>
              <a:buSzPts val="1200"/>
              <a:buChar char="●"/>
            </a:pPr>
            <a:r>
              <a:rPr b="1" lang="en-GB" sz="1200"/>
              <a:t>One Character</a:t>
            </a:r>
            <a:r>
              <a:rPr lang="en-GB" sz="1200"/>
              <a:t> (e.g., Mr Birling, Sheila, The Inspector).</a:t>
            </a:r>
            <a:endParaRPr sz="1200"/>
          </a:p>
          <a:p>
            <a:pPr indent="-304800" lvl="0" marL="457200" rtl="0" algn="l">
              <a:lnSpc>
                <a:spcPct val="115000"/>
              </a:lnSpc>
              <a:spcBef>
                <a:spcPts val="0"/>
              </a:spcBef>
              <a:spcAft>
                <a:spcPts val="0"/>
              </a:spcAft>
              <a:buSzPts val="1200"/>
              <a:buChar char="●"/>
            </a:pPr>
            <a:r>
              <a:rPr b="1" lang="en-GB" sz="1200"/>
              <a:t>One Theme</a:t>
            </a:r>
            <a:r>
              <a:rPr lang="en-GB" sz="1200"/>
              <a:t> (e.g., Social Responsibility, Gender, Class).</a:t>
            </a:r>
            <a:endParaRPr sz="1200"/>
          </a:p>
          <a:p>
            <a:pPr indent="0" lvl="0" marL="0" rtl="0" algn="l">
              <a:lnSpc>
                <a:spcPct val="115000"/>
              </a:lnSpc>
              <a:spcBef>
                <a:spcPts val="1800"/>
              </a:spcBef>
              <a:spcAft>
                <a:spcPts val="0"/>
              </a:spcAft>
              <a:buNone/>
            </a:pPr>
            <a:r>
              <a:rPr b="1" lang="en-GB" sz="1200"/>
              <a:t>Step 2: Gather Key Context Info (4 mins)</a:t>
            </a:r>
            <a:endParaRPr b="1" sz="1200"/>
          </a:p>
          <a:p>
            <a:pPr indent="0" lvl="0" marL="0" rtl="0" algn="l">
              <a:lnSpc>
                <a:spcPct val="115000"/>
              </a:lnSpc>
              <a:spcBef>
                <a:spcPts val="1200"/>
              </a:spcBef>
              <a:spcAft>
                <a:spcPts val="0"/>
              </a:spcAft>
              <a:buNone/>
            </a:pPr>
            <a:r>
              <a:rPr lang="en-GB" sz="1200"/>
              <a:t>Use your notes, a study guide (York Notes/CGP/GCSEPod/Seneca), or re-read your play’s introduction/annotations.</a:t>
            </a:r>
            <a:br>
              <a:rPr lang="en-GB" sz="1200"/>
            </a:br>
            <a:r>
              <a:rPr lang="en-GB" sz="1200"/>
              <a:t>Here are some prompts:</a:t>
            </a:r>
            <a:endParaRPr sz="1200"/>
          </a:p>
          <a:p>
            <a:pPr indent="0" lvl="0" marL="0" rtl="0" algn="l">
              <a:lnSpc>
                <a:spcPct val="115000"/>
              </a:lnSpc>
              <a:spcBef>
                <a:spcPts val="1400"/>
              </a:spcBef>
              <a:spcAft>
                <a:spcPts val="0"/>
              </a:spcAft>
              <a:buNone/>
            </a:pPr>
            <a:r>
              <a:rPr b="1" lang="en-GB" sz="1200"/>
              <a:t>1912 (when the play is set)</a:t>
            </a:r>
            <a:endParaRPr b="1" sz="1200"/>
          </a:p>
          <a:p>
            <a:pPr indent="-304800" lvl="0" marL="457200" rtl="0" algn="l">
              <a:lnSpc>
                <a:spcPct val="115000"/>
              </a:lnSpc>
              <a:spcBef>
                <a:spcPts val="1200"/>
              </a:spcBef>
              <a:spcAft>
                <a:spcPts val="0"/>
              </a:spcAft>
              <a:buSzPts val="1200"/>
              <a:buChar char="●"/>
            </a:pPr>
            <a:r>
              <a:rPr b="1" lang="en-GB" sz="1200"/>
              <a:t>Class divisions</a:t>
            </a:r>
            <a:r>
              <a:rPr lang="en-GB" sz="1200"/>
              <a:t>: rigid hierarchy, working-class struggles (Eva Smith as symbol).</a:t>
            </a:r>
            <a:endParaRPr sz="1200"/>
          </a:p>
          <a:p>
            <a:pPr indent="-304800" lvl="0" marL="457200" rtl="0" algn="l">
              <a:lnSpc>
                <a:spcPct val="115000"/>
              </a:lnSpc>
              <a:spcBef>
                <a:spcPts val="0"/>
              </a:spcBef>
              <a:spcAft>
                <a:spcPts val="0"/>
              </a:spcAft>
              <a:buSzPts val="1200"/>
              <a:buChar char="●"/>
            </a:pPr>
            <a:r>
              <a:rPr b="1" lang="en-GB" sz="1200"/>
              <a:t>Gender roles</a:t>
            </a:r>
            <a:r>
              <a:rPr lang="en-GB" sz="1200"/>
              <a:t>: women had fewer rights, expected to marry for security.</a:t>
            </a:r>
            <a:endParaRPr sz="1200"/>
          </a:p>
          <a:p>
            <a:pPr indent="-304800" lvl="0" marL="457200" rtl="0" algn="l">
              <a:lnSpc>
                <a:spcPct val="115000"/>
              </a:lnSpc>
              <a:spcBef>
                <a:spcPts val="0"/>
              </a:spcBef>
              <a:spcAft>
                <a:spcPts val="0"/>
              </a:spcAft>
              <a:buSzPts val="1200"/>
              <a:buChar char="●"/>
            </a:pPr>
            <a:r>
              <a:rPr b="1" lang="en-GB" sz="1200"/>
              <a:t>Industrial unrest</a:t>
            </a:r>
            <a:r>
              <a:rPr lang="en-GB" sz="1200"/>
              <a:t>: strikes common, employers (like Birling) resisted workers’ rights.</a:t>
            </a:r>
            <a:br>
              <a:rPr lang="en-GB" sz="1200"/>
            </a:br>
            <a:r>
              <a:rPr b="1" lang="en-GB" sz="1200"/>
              <a:t>Historical irony</a:t>
            </a:r>
            <a:r>
              <a:rPr lang="en-GB" sz="1200"/>
              <a:t>: Titanic unsinkable? War impossible? Birling is wrong - undermines capitalism.</a:t>
            </a:r>
            <a:endParaRPr sz="1200"/>
          </a:p>
          <a:p>
            <a:pPr indent="0" lvl="0" marL="0" rtl="0" algn="l">
              <a:lnSpc>
                <a:spcPct val="115000"/>
              </a:lnSpc>
              <a:spcBef>
                <a:spcPts val="1400"/>
              </a:spcBef>
              <a:spcAft>
                <a:spcPts val="0"/>
              </a:spcAft>
              <a:buNone/>
            </a:pPr>
            <a:r>
              <a:rPr b="1" lang="en-GB" sz="1200"/>
              <a:t>1945 (when the play was written/performed)</a:t>
            </a:r>
            <a:endParaRPr b="1" sz="1200"/>
          </a:p>
          <a:p>
            <a:pPr indent="-304800" lvl="0" marL="457200" rtl="0" algn="l">
              <a:lnSpc>
                <a:spcPct val="115000"/>
              </a:lnSpc>
              <a:spcBef>
                <a:spcPts val="1200"/>
              </a:spcBef>
              <a:spcAft>
                <a:spcPts val="0"/>
              </a:spcAft>
              <a:buSzPts val="1200"/>
              <a:buChar char="●"/>
            </a:pPr>
            <a:r>
              <a:rPr b="1" lang="en-GB" sz="1200"/>
              <a:t>Post-WW2 society</a:t>
            </a:r>
            <a:r>
              <a:rPr lang="en-GB" sz="1200"/>
              <a:t>: devastation + demand for change.</a:t>
            </a:r>
            <a:endParaRPr sz="1200"/>
          </a:p>
          <a:p>
            <a:pPr indent="-304800" lvl="0" marL="457200" rtl="0" algn="l">
              <a:lnSpc>
                <a:spcPct val="115000"/>
              </a:lnSpc>
              <a:spcBef>
                <a:spcPts val="0"/>
              </a:spcBef>
              <a:spcAft>
                <a:spcPts val="0"/>
              </a:spcAft>
              <a:buSzPts val="1200"/>
              <a:buChar char="●"/>
            </a:pPr>
            <a:r>
              <a:rPr b="1" lang="en-GB" sz="1200"/>
              <a:t>Creation of Welfare State</a:t>
            </a:r>
            <a:r>
              <a:rPr lang="en-GB" sz="1200"/>
              <a:t> (NHS, social housing, benefits).</a:t>
            </a:r>
            <a:br>
              <a:rPr lang="en-GB" sz="1200"/>
            </a:br>
            <a:r>
              <a:rPr b="1" lang="en-GB" sz="1200"/>
              <a:t>Labour government</a:t>
            </a:r>
            <a:r>
              <a:rPr lang="en-GB" sz="1200"/>
              <a:t>: socialist ideas popular, collective responsibility.</a:t>
            </a:r>
            <a:endParaRPr sz="1200"/>
          </a:p>
          <a:p>
            <a:pPr indent="-304800" lvl="0" marL="457200" rtl="0" algn="l">
              <a:lnSpc>
                <a:spcPct val="115000"/>
              </a:lnSpc>
              <a:spcBef>
                <a:spcPts val="0"/>
              </a:spcBef>
              <a:spcAft>
                <a:spcPts val="0"/>
              </a:spcAft>
              <a:buSzPts val="1200"/>
              <a:buChar char="●"/>
            </a:pPr>
            <a:r>
              <a:rPr b="1" lang="en-GB" sz="1200"/>
              <a:t>Generations</a:t>
            </a:r>
            <a:r>
              <a:rPr lang="en-GB" sz="1200"/>
              <a:t>: young soldiers had sacrificed; new hope placed on younger people.</a:t>
            </a:r>
            <a:endParaRPr sz="1200"/>
          </a:p>
          <a:p>
            <a:pPr indent="0" lvl="0" marL="0" rtl="0" algn="l">
              <a:lnSpc>
                <a:spcPct val="115000"/>
              </a:lnSpc>
              <a:spcBef>
                <a:spcPts val="1800"/>
              </a:spcBef>
              <a:spcAft>
                <a:spcPts val="0"/>
              </a:spcAft>
              <a:buNone/>
            </a:pPr>
            <a:r>
              <a:rPr b="1" lang="en-GB" sz="1200"/>
              <a:t>Step 3: Draw a Spider Diagram</a:t>
            </a:r>
            <a:endParaRPr b="1" sz="1200"/>
          </a:p>
          <a:p>
            <a:pPr indent="0" lvl="0" marL="0" rtl="0" algn="l">
              <a:lnSpc>
                <a:spcPct val="115000"/>
              </a:lnSpc>
              <a:spcBef>
                <a:spcPts val="1200"/>
              </a:spcBef>
              <a:spcAft>
                <a:spcPts val="0"/>
              </a:spcAft>
              <a:buNone/>
            </a:pPr>
            <a:r>
              <a:rPr lang="en-GB" sz="1200"/>
              <a:t>In the middle: write your </a:t>
            </a:r>
            <a:r>
              <a:rPr b="1" lang="en-GB" sz="1200"/>
              <a:t>chosen character or theme</a:t>
            </a:r>
            <a:r>
              <a:rPr lang="en-GB" sz="1200"/>
              <a:t>.</a:t>
            </a:r>
            <a:br>
              <a:rPr lang="en-GB" sz="1200"/>
            </a:br>
            <a:r>
              <a:rPr lang="en-GB" sz="1200"/>
              <a:t>Around it:</a:t>
            </a:r>
            <a:endParaRPr sz="1200"/>
          </a:p>
          <a:p>
            <a:pPr indent="-304800" lvl="0" marL="457200" rtl="0" algn="l">
              <a:lnSpc>
                <a:spcPct val="115000"/>
              </a:lnSpc>
              <a:spcBef>
                <a:spcPts val="1200"/>
              </a:spcBef>
              <a:spcAft>
                <a:spcPts val="0"/>
              </a:spcAft>
              <a:buSzPts val="1200"/>
              <a:buChar char="●"/>
            </a:pPr>
            <a:r>
              <a:rPr b="1" lang="en-GB" sz="1200"/>
              <a:t>4–6 branches</a:t>
            </a:r>
            <a:r>
              <a:rPr lang="en-GB" sz="1200"/>
              <a:t> linking to 1912/1945 context points.</a:t>
            </a:r>
            <a:endParaRPr sz="1200"/>
          </a:p>
          <a:p>
            <a:pPr indent="-304800" lvl="0" marL="457200" rtl="0" algn="l">
              <a:lnSpc>
                <a:spcPct val="115000"/>
              </a:lnSpc>
              <a:spcBef>
                <a:spcPts val="0"/>
              </a:spcBef>
              <a:spcAft>
                <a:spcPts val="0"/>
              </a:spcAft>
              <a:buSzPts val="1200"/>
              <a:buChar char="●"/>
            </a:pPr>
            <a:r>
              <a:rPr lang="en-GB" sz="1200"/>
              <a:t>Add </a:t>
            </a:r>
            <a:r>
              <a:rPr b="1" lang="en-GB" sz="1200"/>
              <a:t>1–2 quotations</a:t>
            </a:r>
            <a:r>
              <a:rPr lang="en-GB" sz="1200"/>
              <a:t> that connect the context to the play.</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2019-03-10T11:31:37Z</dcterms:created>
  <dc:creator>tlyons</dc:creator>
</cp:coreProperties>
</file>